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xls" ContentType="application/vnd.ms-excel"/>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3"/>
  </p:notesMasterIdLst>
  <p:handoutMasterIdLst>
    <p:handoutMasterId r:id="rId274"/>
  </p:handoutMasterIdLst>
  <p:sldIdLst>
    <p:sldId id="256" r:id="rId2"/>
    <p:sldId id="1469" r:id="rId3"/>
    <p:sldId id="1461" r:id="rId4"/>
    <p:sldId id="1196" r:id="rId5"/>
    <p:sldId id="1197" r:id="rId6"/>
    <p:sldId id="1198" r:id="rId7"/>
    <p:sldId id="1199" r:id="rId8"/>
    <p:sldId id="1200" r:id="rId9"/>
    <p:sldId id="1201" r:id="rId10"/>
    <p:sldId id="1202" r:id="rId11"/>
    <p:sldId id="1203" r:id="rId12"/>
    <p:sldId id="1204" r:id="rId13"/>
    <p:sldId id="1205" r:id="rId14"/>
    <p:sldId id="1206" r:id="rId15"/>
    <p:sldId id="1230" r:id="rId16"/>
    <p:sldId id="1231" r:id="rId17"/>
    <p:sldId id="1232" r:id="rId18"/>
    <p:sldId id="1233" r:id="rId19"/>
    <p:sldId id="1236" r:id="rId20"/>
    <p:sldId id="1237" r:id="rId21"/>
    <p:sldId id="1238" r:id="rId22"/>
    <p:sldId id="1207" r:id="rId23"/>
    <p:sldId id="1208" r:id="rId24"/>
    <p:sldId id="1239" r:id="rId25"/>
    <p:sldId id="1240" r:id="rId26"/>
    <p:sldId id="1241" r:id="rId27"/>
    <p:sldId id="1242" r:id="rId28"/>
    <p:sldId id="1243" r:id="rId29"/>
    <p:sldId id="1210" r:id="rId30"/>
    <p:sldId id="1211" r:id="rId31"/>
    <p:sldId id="1212" r:id="rId32"/>
    <p:sldId id="1213" r:id="rId33"/>
    <p:sldId id="1214" r:id="rId34"/>
    <p:sldId id="1234" r:id="rId35"/>
    <p:sldId id="1235" r:id="rId36"/>
    <p:sldId id="1215" r:id="rId37"/>
    <p:sldId id="1216" r:id="rId38"/>
    <p:sldId id="1217" r:id="rId39"/>
    <p:sldId id="1218" r:id="rId40"/>
    <p:sldId id="1219" r:id="rId41"/>
    <p:sldId id="1220" r:id="rId42"/>
    <p:sldId id="1221" r:id="rId43"/>
    <p:sldId id="1222" r:id="rId44"/>
    <p:sldId id="1223" r:id="rId45"/>
    <p:sldId id="1224" r:id="rId46"/>
    <p:sldId id="1225" r:id="rId47"/>
    <p:sldId id="1226" r:id="rId48"/>
    <p:sldId id="1227" r:id="rId49"/>
    <p:sldId id="1228" r:id="rId50"/>
    <p:sldId id="1229" r:id="rId51"/>
    <p:sldId id="1244" r:id="rId52"/>
    <p:sldId id="1246" r:id="rId53"/>
    <p:sldId id="1247" r:id="rId54"/>
    <p:sldId id="1248" r:id="rId55"/>
    <p:sldId id="1249" r:id="rId56"/>
    <p:sldId id="1250" r:id="rId57"/>
    <p:sldId id="1251" r:id="rId58"/>
    <p:sldId id="1252" r:id="rId59"/>
    <p:sldId id="1253" r:id="rId60"/>
    <p:sldId id="1254" r:id="rId61"/>
    <p:sldId id="1255" r:id="rId62"/>
    <p:sldId id="1256" r:id="rId63"/>
    <p:sldId id="1257" r:id="rId64"/>
    <p:sldId id="1258" r:id="rId65"/>
    <p:sldId id="1259" r:id="rId66"/>
    <p:sldId id="1260" r:id="rId67"/>
    <p:sldId id="1261" r:id="rId68"/>
    <p:sldId id="1262" r:id="rId69"/>
    <p:sldId id="1263" r:id="rId70"/>
    <p:sldId id="1265" r:id="rId71"/>
    <p:sldId id="1264" r:id="rId72"/>
    <p:sldId id="1266" r:id="rId73"/>
    <p:sldId id="1460" r:id="rId74"/>
    <p:sldId id="1444" r:id="rId75"/>
    <p:sldId id="1445" r:id="rId76"/>
    <p:sldId id="1446" r:id="rId77"/>
    <p:sldId id="1470" r:id="rId78"/>
    <p:sldId id="1447" r:id="rId79"/>
    <p:sldId id="1448" r:id="rId80"/>
    <p:sldId id="1449" r:id="rId81"/>
    <p:sldId id="1450" r:id="rId82"/>
    <p:sldId id="1451" r:id="rId83"/>
    <p:sldId id="1452" r:id="rId84"/>
    <p:sldId id="1453" r:id="rId85"/>
    <p:sldId id="1454" r:id="rId86"/>
    <p:sldId id="1455" r:id="rId87"/>
    <p:sldId id="1456" r:id="rId88"/>
    <p:sldId id="1457" r:id="rId89"/>
    <p:sldId id="1458" r:id="rId90"/>
    <p:sldId id="1269" r:id="rId91"/>
    <p:sldId id="1270" r:id="rId92"/>
    <p:sldId id="1271" r:id="rId93"/>
    <p:sldId id="1272" r:id="rId94"/>
    <p:sldId id="1273" r:id="rId95"/>
    <p:sldId id="1274" r:id="rId96"/>
    <p:sldId id="1275" r:id="rId97"/>
    <p:sldId id="1276" r:id="rId98"/>
    <p:sldId id="1277" r:id="rId99"/>
    <p:sldId id="1278" r:id="rId100"/>
    <p:sldId id="1281" r:id="rId101"/>
    <p:sldId id="1287" r:id="rId102"/>
    <p:sldId id="1280" r:id="rId103"/>
    <p:sldId id="1282" r:id="rId104"/>
    <p:sldId id="1283" r:id="rId105"/>
    <p:sldId id="1284" r:id="rId106"/>
    <p:sldId id="1285" r:id="rId107"/>
    <p:sldId id="1286" r:id="rId108"/>
    <p:sldId id="1279" r:id="rId109"/>
    <p:sldId id="1288" r:id="rId110"/>
    <p:sldId id="1289" r:id="rId111"/>
    <p:sldId id="1290" r:id="rId112"/>
    <p:sldId id="1291" r:id="rId113"/>
    <p:sldId id="1292" r:id="rId114"/>
    <p:sldId id="1293" r:id="rId115"/>
    <p:sldId id="1294" r:id="rId116"/>
    <p:sldId id="1295" r:id="rId117"/>
    <p:sldId id="1296" r:id="rId118"/>
    <p:sldId id="1471" r:id="rId119"/>
    <p:sldId id="1472" r:id="rId120"/>
    <p:sldId id="1297" r:id="rId121"/>
    <p:sldId id="1298" r:id="rId122"/>
    <p:sldId id="1299" r:id="rId123"/>
    <p:sldId id="1300" r:id="rId124"/>
    <p:sldId id="1301" r:id="rId125"/>
    <p:sldId id="1302" r:id="rId126"/>
    <p:sldId id="1303" r:id="rId127"/>
    <p:sldId id="1304" r:id="rId128"/>
    <p:sldId id="1305" r:id="rId129"/>
    <p:sldId id="1306" r:id="rId130"/>
    <p:sldId id="1307" r:id="rId131"/>
    <p:sldId id="1308" r:id="rId132"/>
    <p:sldId id="1309" r:id="rId133"/>
    <p:sldId id="1310" r:id="rId134"/>
    <p:sldId id="1311" r:id="rId135"/>
    <p:sldId id="1312" r:id="rId136"/>
    <p:sldId id="1313" r:id="rId137"/>
    <p:sldId id="1314" r:id="rId138"/>
    <p:sldId id="1315" r:id="rId139"/>
    <p:sldId id="1316" r:id="rId140"/>
    <p:sldId id="1317" r:id="rId141"/>
    <p:sldId id="1318" r:id="rId142"/>
    <p:sldId id="1319" r:id="rId143"/>
    <p:sldId id="1320" r:id="rId144"/>
    <p:sldId id="1321" r:id="rId145"/>
    <p:sldId id="1323" r:id="rId146"/>
    <p:sldId id="1322" r:id="rId147"/>
    <p:sldId id="1324" r:id="rId148"/>
    <p:sldId id="1325" r:id="rId149"/>
    <p:sldId id="1326" r:id="rId150"/>
    <p:sldId id="1327" r:id="rId151"/>
    <p:sldId id="1332" r:id="rId152"/>
    <p:sldId id="1341" r:id="rId153"/>
    <p:sldId id="1342" r:id="rId154"/>
    <p:sldId id="1333" r:id="rId155"/>
    <p:sldId id="1334" r:id="rId156"/>
    <p:sldId id="1335" r:id="rId157"/>
    <p:sldId id="1336" r:id="rId158"/>
    <p:sldId id="1337" r:id="rId159"/>
    <p:sldId id="1338" r:id="rId160"/>
    <p:sldId id="1339" r:id="rId161"/>
    <p:sldId id="1340" r:id="rId162"/>
    <p:sldId id="1330" r:id="rId163"/>
    <p:sldId id="1331" r:id="rId164"/>
    <p:sldId id="1343" r:id="rId165"/>
    <p:sldId id="1344" r:id="rId166"/>
    <p:sldId id="1347" r:id="rId167"/>
    <p:sldId id="1346" r:id="rId168"/>
    <p:sldId id="1245" r:id="rId169"/>
    <p:sldId id="1268" r:id="rId170"/>
    <p:sldId id="1349" r:id="rId171"/>
    <p:sldId id="1348" r:id="rId172"/>
    <p:sldId id="1350" r:id="rId173"/>
    <p:sldId id="1351" r:id="rId174"/>
    <p:sldId id="1352" r:id="rId175"/>
    <p:sldId id="1353" r:id="rId176"/>
    <p:sldId id="1354" r:id="rId177"/>
    <p:sldId id="1355" r:id="rId178"/>
    <p:sldId id="1356" r:id="rId179"/>
    <p:sldId id="1357" r:id="rId180"/>
    <p:sldId id="1358" r:id="rId181"/>
    <p:sldId id="1359" r:id="rId182"/>
    <p:sldId id="1360" r:id="rId183"/>
    <p:sldId id="1361" r:id="rId184"/>
    <p:sldId id="1362" r:id="rId185"/>
    <p:sldId id="1363" r:id="rId186"/>
    <p:sldId id="1364" r:id="rId187"/>
    <p:sldId id="1365" r:id="rId188"/>
    <p:sldId id="1366" r:id="rId189"/>
    <p:sldId id="1367" r:id="rId190"/>
    <p:sldId id="1368" r:id="rId191"/>
    <p:sldId id="1369" r:id="rId192"/>
    <p:sldId id="1370" r:id="rId193"/>
    <p:sldId id="1371" r:id="rId194"/>
    <p:sldId id="1373" r:id="rId195"/>
    <p:sldId id="1374" r:id="rId196"/>
    <p:sldId id="1376" r:id="rId197"/>
    <p:sldId id="1375" r:id="rId198"/>
    <p:sldId id="1377" r:id="rId199"/>
    <p:sldId id="1378" r:id="rId200"/>
    <p:sldId id="1379" r:id="rId201"/>
    <p:sldId id="1380" r:id="rId202"/>
    <p:sldId id="1381" r:id="rId203"/>
    <p:sldId id="1382" r:id="rId204"/>
    <p:sldId id="1383" r:id="rId205"/>
    <p:sldId id="1384" r:id="rId206"/>
    <p:sldId id="1385" r:id="rId207"/>
    <p:sldId id="1386" r:id="rId208"/>
    <p:sldId id="1387" r:id="rId209"/>
    <p:sldId id="1388" r:id="rId210"/>
    <p:sldId id="1389" r:id="rId211"/>
    <p:sldId id="1390" r:id="rId212"/>
    <p:sldId id="1391" r:id="rId213"/>
    <p:sldId id="1393" r:id="rId214"/>
    <p:sldId id="1392" r:id="rId215"/>
    <p:sldId id="1394" r:id="rId216"/>
    <p:sldId id="1395" r:id="rId217"/>
    <p:sldId id="1396" r:id="rId218"/>
    <p:sldId id="1465" r:id="rId219"/>
    <p:sldId id="1466" r:id="rId220"/>
    <p:sldId id="1467" r:id="rId221"/>
    <p:sldId id="1468" r:id="rId222"/>
    <p:sldId id="1397" r:id="rId223"/>
    <p:sldId id="1438" r:id="rId224"/>
    <p:sldId id="1439" r:id="rId225"/>
    <p:sldId id="1440" r:id="rId226"/>
    <p:sldId id="1441" r:id="rId227"/>
    <p:sldId id="1442" r:id="rId228"/>
    <p:sldId id="1443" r:id="rId229"/>
    <p:sldId id="1414" r:id="rId230"/>
    <p:sldId id="1415" r:id="rId231"/>
    <p:sldId id="1416" r:id="rId232"/>
    <p:sldId id="1417" r:id="rId233"/>
    <p:sldId id="1398" r:id="rId234"/>
    <p:sldId id="1420" r:id="rId235"/>
    <p:sldId id="1421" r:id="rId236"/>
    <p:sldId id="1422" r:id="rId237"/>
    <p:sldId id="1423" r:id="rId238"/>
    <p:sldId id="1424" r:id="rId239"/>
    <p:sldId id="1425" r:id="rId240"/>
    <p:sldId id="1426" r:id="rId241"/>
    <p:sldId id="1428" r:id="rId242"/>
    <p:sldId id="1427" r:id="rId243"/>
    <p:sldId id="1429" r:id="rId244"/>
    <p:sldId id="1430" r:id="rId245"/>
    <p:sldId id="1431" r:id="rId246"/>
    <p:sldId id="1432" r:id="rId247"/>
    <p:sldId id="1433" r:id="rId248"/>
    <p:sldId id="1434" r:id="rId249"/>
    <p:sldId id="1435" r:id="rId250"/>
    <p:sldId id="1436" r:id="rId251"/>
    <p:sldId id="1437" r:id="rId252"/>
    <p:sldId id="1400" r:id="rId253"/>
    <p:sldId id="1401" r:id="rId254"/>
    <p:sldId id="1402" r:id="rId255"/>
    <p:sldId id="1403" r:id="rId256"/>
    <p:sldId id="1404" r:id="rId257"/>
    <p:sldId id="1405" r:id="rId258"/>
    <p:sldId id="1406" r:id="rId259"/>
    <p:sldId id="1407" r:id="rId260"/>
    <p:sldId id="1408" r:id="rId261"/>
    <p:sldId id="1409" r:id="rId262"/>
    <p:sldId id="1410" r:id="rId263"/>
    <p:sldId id="1411" r:id="rId264"/>
    <p:sldId id="1412" r:id="rId265"/>
    <p:sldId id="1413" r:id="rId266"/>
    <p:sldId id="1399" r:id="rId267"/>
    <p:sldId id="1418" r:id="rId268"/>
    <p:sldId id="1419" r:id="rId269"/>
    <p:sldId id="1462" r:id="rId270"/>
    <p:sldId id="1463" r:id="rId271"/>
    <p:sldId id="1464" r:id="rId272"/>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欧阳翠娟[Yoyo]" initials="欧阳翠娟[Yoyo]"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5" autoAdjust="0"/>
    <p:restoredTop sz="92152" autoAdjust="0"/>
  </p:normalViewPr>
  <p:slideViewPr>
    <p:cSldViewPr>
      <p:cViewPr>
        <p:scale>
          <a:sx n="166" d="100"/>
          <a:sy n="166" d="100"/>
        </p:scale>
        <p:origin x="1576" y="-4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2008" cy="72008"/>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notesMaster" Target="notesMasters/notesMaster1.xml"/><Relationship Id="rId274" Type="http://schemas.openxmlformats.org/officeDocument/2006/relationships/handoutMaster" Target="handoutMasters/handoutMaster1.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commentAuthors" Target="commentAuthors.xml"/><Relationship Id="rId276" Type="http://schemas.openxmlformats.org/officeDocument/2006/relationships/presProps" Target="presProps.xml"/><Relationship Id="rId277" Type="http://schemas.openxmlformats.org/officeDocument/2006/relationships/viewProps" Target="viewProps.xml"/><Relationship Id="rId278" Type="http://schemas.openxmlformats.org/officeDocument/2006/relationships/theme" Target="theme/theme1.xml"/><Relationship Id="rId279"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A827B384-B102-4F5A-B75F-8FBAF3B8FE3D}" type="datetimeFigureOut">
              <a:rPr lang="zh-CN" altLang="en-US" smtClean="0"/>
              <a:pPr/>
              <a:t>2018/8/8</a:t>
            </a:fld>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r>
              <a:rPr lang="zh-CN" altLang="en-US" smtClean="0"/>
              <a:t>嘉为教育出品</a:t>
            </a:r>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50A0B1E3-1A9E-433E-B655-14B0E5E306EC}" type="slidenum">
              <a:rPr lang="zh-CN" altLang="en-US" smtClean="0"/>
              <a:pPr/>
              <a:t>‹#›</a:t>
            </a:fld>
            <a:endParaRPr lang="zh-CN" altLang="en-US"/>
          </a:p>
        </p:txBody>
      </p:sp>
    </p:spTree>
    <p:extLst>
      <p:ext uri="{BB962C8B-B14F-4D97-AF65-F5344CB8AC3E}">
        <p14:creationId xmlns:p14="http://schemas.microsoft.com/office/powerpoint/2010/main" val="210504826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5E5AE5C4-517F-483E-9A60-718FADDADA90}" type="datetimeFigureOut">
              <a:rPr lang="zh-CN" altLang="en-US" smtClean="0"/>
              <a:pPr/>
              <a:t>2018/8/8</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r>
              <a:rPr lang="zh-CN" altLang="en-US" smtClean="0"/>
              <a:t>嘉为教育出品</a:t>
            </a:r>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F01F426F-3B04-4837-B1E9-353D30BF6AE8}" type="slidenum">
              <a:rPr lang="zh-CN" altLang="en-US" smtClean="0"/>
              <a:pPr/>
              <a:t>‹#›</a:t>
            </a:fld>
            <a:endParaRPr lang="zh-CN" altLang="en-US"/>
          </a:p>
        </p:txBody>
      </p:sp>
    </p:spTree>
    <p:extLst>
      <p:ext uri="{BB962C8B-B14F-4D97-AF65-F5344CB8AC3E}">
        <p14:creationId xmlns:p14="http://schemas.microsoft.com/office/powerpoint/2010/main" val="377830993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924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zh-CN" altLang="en-US">
                <a:ea typeface="宋体" charset="0"/>
              </a:rPr>
              <a:t>私有成员 如</a:t>
            </a:r>
            <a:r>
              <a:rPr lang="en-US" altLang="zh-CN">
                <a:ea typeface="宋体" charset="0"/>
              </a:rPr>
              <a:t>class.py</a:t>
            </a:r>
          </a:p>
          <a:p>
            <a:pPr eaLnBrk="1" hangingPunct="1"/>
            <a:r>
              <a:rPr lang="zh-CN" altLang="en-US">
                <a:ea typeface="宋体" charset="0"/>
              </a:rPr>
              <a:t>继承 如</a:t>
            </a:r>
            <a:r>
              <a:rPr lang="en-US" altLang="zh-CN">
                <a:ea typeface="宋体" charset="0"/>
              </a:rPr>
              <a:t>inheritance.py</a:t>
            </a:r>
          </a:p>
          <a:p>
            <a:pPr eaLnBrk="1" hangingPunct="1"/>
            <a:r>
              <a:rPr lang="en-US" altLang="zh-CN">
                <a:ea typeface="宋体" charset="0"/>
              </a:rPr>
              <a:t>__init__</a:t>
            </a:r>
            <a:r>
              <a:rPr lang="zh-CN" altLang="en-US">
                <a:ea typeface="宋体" charset="0"/>
              </a:rPr>
              <a:t>函数中向父类的该函数传递的</a:t>
            </a:r>
            <a:r>
              <a:rPr lang="en-US" altLang="zh-CN">
                <a:ea typeface="宋体" charset="0"/>
              </a:rPr>
              <a:t>self</a:t>
            </a:r>
            <a:r>
              <a:rPr lang="zh-CN" altLang="en-US">
                <a:ea typeface="宋体" charset="0"/>
              </a:rPr>
              <a:t>参数，表示的是子类的实例，使该子类的实例继承了父类的属性和方法</a:t>
            </a:r>
          </a:p>
        </p:txBody>
      </p:sp>
    </p:spTree>
    <p:extLst>
      <p:ext uri="{BB962C8B-B14F-4D97-AF65-F5344CB8AC3E}">
        <p14:creationId xmlns:p14="http://schemas.microsoft.com/office/powerpoint/2010/main" val="24161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zh-CN" altLang="en-US">
                <a:ea typeface="宋体" charset="0"/>
              </a:rPr>
              <a:t>什么是模块：模块基本上就是一个包含了你所定义的函数和变量的文件，以</a:t>
            </a:r>
            <a:r>
              <a:rPr lang="en-US" altLang="zh-CN">
                <a:ea typeface="宋体" charset="0"/>
              </a:rPr>
              <a:t>py</a:t>
            </a:r>
            <a:r>
              <a:rPr lang="zh-CN" altLang="en-US">
                <a:ea typeface="宋体" charset="0"/>
              </a:rPr>
              <a:t>为扩展名。为了实现代码的重用</a:t>
            </a:r>
          </a:p>
          <a:p>
            <a:pPr eaLnBrk="1" hangingPunct="1"/>
            <a:r>
              <a:rPr lang="zh-CN" altLang="en-US">
                <a:ea typeface="宋体" charset="0"/>
              </a:rPr>
              <a:t>可以在一行内导入多个模块</a:t>
            </a:r>
          </a:p>
          <a:p>
            <a:pPr eaLnBrk="1" hangingPunct="1"/>
            <a:r>
              <a:rPr lang="en-US" altLang="zh-CN">
                <a:ea typeface="宋体" charset="0"/>
              </a:rPr>
              <a:t>From sys import exit  </a:t>
            </a:r>
            <a:r>
              <a:rPr lang="zh-CN" altLang="en-US">
                <a:ea typeface="宋体" charset="0"/>
              </a:rPr>
              <a:t>调用</a:t>
            </a:r>
            <a:r>
              <a:rPr lang="en-US" altLang="zh-CN">
                <a:ea typeface="宋体" charset="0"/>
              </a:rPr>
              <a:t>exit</a:t>
            </a:r>
            <a:r>
              <a:rPr lang="zh-CN" altLang="en-US">
                <a:ea typeface="宋体" charset="0"/>
              </a:rPr>
              <a:t>，退出</a:t>
            </a:r>
            <a:r>
              <a:rPr lang="en-US" altLang="zh-CN">
                <a:ea typeface="宋体" charset="0"/>
              </a:rPr>
              <a:t>python</a:t>
            </a:r>
            <a:r>
              <a:rPr lang="zh-CN" altLang="en-US">
                <a:ea typeface="宋体" charset="0"/>
              </a:rPr>
              <a:t>运行环境</a:t>
            </a:r>
          </a:p>
          <a:p>
            <a:pPr eaLnBrk="1" hangingPunct="1"/>
            <a:r>
              <a:rPr lang="zh-CN" altLang="en-US">
                <a:ea typeface="宋体" charset="0"/>
              </a:rPr>
              <a:t>可以在一行内导入多个函数</a:t>
            </a:r>
          </a:p>
          <a:p>
            <a:pPr eaLnBrk="1" hangingPunct="1"/>
            <a:r>
              <a:rPr lang="zh-CN" altLang="en-US">
                <a:ea typeface="宋体" charset="0"/>
              </a:rPr>
              <a:t>这里，当我们执行</a:t>
            </a:r>
            <a:r>
              <a:rPr lang="en-US" altLang="zh-CN">
                <a:ea typeface="宋体" charset="0"/>
              </a:rPr>
              <a:t>python using_sys.py we are arguments</a:t>
            </a:r>
            <a:r>
              <a:rPr lang="zh-CN" altLang="en-US">
                <a:ea typeface="宋体" charset="0"/>
              </a:rPr>
              <a:t>的时候，我们使用</a:t>
            </a:r>
            <a:r>
              <a:rPr lang="en-US" altLang="zh-CN">
                <a:ea typeface="宋体" charset="0"/>
              </a:rPr>
              <a:t>python</a:t>
            </a:r>
            <a:r>
              <a:rPr lang="zh-CN" altLang="en-US">
                <a:ea typeface="宋体" charset="0"/>
              </a:rPr>
              <a:t>命令运行</a:t>
            </a:r>
            <a:r>
              <a:rPr lang="en-US" altLang="zh-CN">
                <a:ea typeface="宋体" charset="0"/>
              </a:rPr>
              <a:t>using_sys.py</a:t>
            </a:r>
            <a:r>
              <a:rPr lang="zh-CN" altLang="en-US">
                <a:ea typeface="宋体" charset="0"/>
              </a:rPr>
              <a:t>模块，后面跟着的内容被作为参数传递给程序。</a:t>
            </a:r>
            <a:r>
              <a:rPr lang="en-US" altLang="zh-CN">
                <a:ea typeface="宋体" charset="0"/>
              </a:rPr>
              <a:t>Python</a:t>
            </a:r>
            <a:r>
              <a:rPr lang="zh-CN" altLang="en-US">
                <a:ea typeface="宋体" charset="0"/>
              </a:rPr>
              <a:t>为我们把它存储在</a:t>
            </a:r>
            <a:r>
              <a:rPr lang="en-US" altLang="zh-CN">
                <a:ea typeface="宋体" charset="0"/>
              </a:rPr>
              <a:t>sys.argv</a:t>
            </a:r>
            <a:r>
              <a:rPr lang="zh-CN" altLang="en-US">
                <a:ea typeface="宋体" charset="0"/>
              </a:rPr>
              <a:t>变量中。脚本的名称是命令行的第一个参数</a:t>
            </a:r>
          </a:p>
          <a:p>
            <a:pPr eaLnBrk="1" hangingPunct="1"/>
            <a:r>
              <a:rPr lang="en-US" altLang="zh-CN">
                <a:ea typeface="宋体" charset="0"/>
              </a:rPr>
              <a:t>Time struct_time </a:t>
            </a:r>
            <a:r>
              <a:rPr lang="zh-CN" altLang="en-US">
                <a:ea typeface="宋体" charset="0"/>
              </a:rPr>
              <a:t>年也提时分秒 星期 本年的第几天</a:t>
            </a:r>
          </a:p>
        </p:txBody>
      </p:sp>
    </p:spTree>
    <p:extLst>
      <p:ext uri="{BB962C8B-B14F-4D97-AF65-F5344CB8AC3E}">
        <p14:creationId xmlns:p14="http://schemas.microsoft.com/office/powerpoint/2010/main" val="2456257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en-US" altLang="zh-CN">
                <a:ea typeface="宋体" charset="0"/>
              </a:rPr>
              <a:t>os</a:t>
            </a:r>
            <a:r>
              <a:rPr lang="zh-CN" altLang="en-US">
                <a:ea typeface="宋体" charset="0"/>
              </a:rPr>
              <a:t>这个模块包含普遍的操作系统功能。如果你希望你的程序能够与平台无关的话，这个模块是尤为重要的。即它允许一个程序在编写后不需要任何改动，也不会发生任何问题，就可以在</a:t>
            </a:r>
            <a:r>
              <a:rPr lang="en-US" altLang="zh-CN">
                <a:ea typeface="宋体" charset="0"/>
              </a:rPr>
              <a:t>Linux</a:t>
            </a:r>
            <a:r>
              <a:rPr lang="zh-CN" altLang="en-US">
                <a:ea typeface="宋体" charset="0"/>
              </a:rPr>
              <a:t>和</a:t>
            </a:r>
            <a:r>
              <a:rPr lang="en-US" altLang="zh-CN">
                <a:ea typeface="宋体" charset="0"/>
              </a:rPr>
              <a:t>Windows</a:t>
            </a:r>
            <a:r>
              <a:rPr lang="zh-CN" altLang="en-US">
                <a:ea typeface="宋体" charset="0"/>
              </a:rPr>
              <a:t>下运行。一个例子就是使用</a:t>
            </a:r>
            <a:r>
              <a:rPr lang="en-US" altLang="zh-CN">
                <a:ea typeface="宋体" charset="0"/>
              </a:rPr>
              <a:t>os.sep</a:t>
            </a:r>
            <a:r>
              <a:rPr lang="zh-CN" altLang="en-US">
                <a:ea typeface="宋体" charset="0"/>
              </a:rPr>
              <a:t>可以取代操作系统特定的路径分割符。 </a:t>
            </a:r>
          </a:p>
          <a:p>
            <a:pPr eaLnBrk="1" hangingPunct="1"/>
            <a:endParaRPr lang="en-US" altLang="zh-CN">
              <a:ea typeface="宋体" charset="0"/>
            </a:endParaRPr>
          </a:p>
        </p:txBody>
      </p:sp>
    </p:spTree>
    <p:extLst>
      <p:ext uri="{BB962C8B-B14F-4D97-AF65-F5344CB8AC3E}">
        <p14:creationId xmlns:p14="http://schemas.microsoft.com/office/powerpoint/2010/main" val="1639043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en-US" altLang="zh-CN">
                <a:ea typeface="宋体" charset="0"/>
              </a:rPr>
              <a:t>Module.py</a:t>
            </a:r>
          </a:p>
          <a:p>
            <a:pPr eaLnBrk="1" hangingPunct="1"/>
            <a:r>
              <a:rPr lang="en-US" altLang="zh-CN">
                <a:ea typeface="宋体" charset="0"/>
              </a:rPr>
              <a:t>if __name__ == ‘__main__’:</a:t>
            </a:r>
            <a:r>
              <a:rPr lang="zh-CN" altLang="en-US">
                <a:ea typeface="宋体" charset="0"/>
              </a:rPr>
              <a:t>如果模块中定义了这句话，则这个模块是可以独立运行的，该语句相当于</a:t>
            </a:r>
            <a:r>
              <a:rPr lang="en-US" altLang="zh-CN">
                <a:ea typeface="宋体" charset="0"/>
              </a:rPr>
              <a:t>main</a:t>
            </a:r>
            <a:r>
              <a:rPr lang="zh-CN" altLang="en-US">
                <a:ea typeface="宋体" charset="0"/>
              </a:rPr>
              <a:t>函数入口。在模块直接运行（即</a:t>
            </a:r>
            <a:r>
              <a:rPr lang="en-US" altLang="zh-CN">
                <a:ea typeface="宋体" charset="0"/>
              </a:rPr>
              <a:t>python module</a:t>
            </a:r>
            <a:r>
              <a:rPr lang="zh-CN" altLang="en-US">
                <a:ea typeface="宋体" charset="0"/>
              </a:rPr>
              <a:t>）时，从这里进入。如果是</a:t>
            </a:r>
            <a:r>
              <a:rPr lang="en-US" altLang="zh-CN">
                <a:ea typeface="宋体" charset="0"/>
              </a:rPr>
              <a:t>import</a:t>
            </a:r>
            <a:r>
              <a:rPr lang="zh-CN" altLang="en-US">
                <a:ea typeface="宋体" charset="0"/>
              </a:rPr>
              <a:t>的，则这里没有用处，不会运行其中的代码。可以作为功能调试用</a:t>
            </a:r>
          </a:p>
          <a:p>
            <a:pPr eaLnBrk="1" hangingPunct="1"/>
            <a:r>
              <a:rPr lang="en-US" altLang="zh-CN">
                <a:ea typeface="宋体" charset="0"/>
              </a:rPr>
              <a:t>Dir(module)</a:t>
            </a:r>
          </a:p>
        </p:txBody>
      </p:sp>
    </p:spTree>
    <p:extLst>
      <p:ext uri="{BB962C8B-B14F-4D97-AF65-F5344CB8AC3E}">
        <p14:creationId xmlns:p14="http://schemas.microsoft.com/office/powerpoint/2010/main" val="285791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zh-CN" altLang="en-US">
                <a:ea typeface="宋体" charset="0"/>
              </a:rPr>
              <a:t>字符串是不可变类型</a:t>
            </a:r>
          </a:p>
          <a:p>
            <a:pPr eaLnBrk="1" hangingPunct="1"/>
            <a:r>
              <a:rPr lang="zh-CN" altLang="en-US">
                <a:ea typeface="宋体" charset="0"/>
              </a:rPr>
              <a:t>字符串的创建和赋值：常见的方法之外，还有</a:t>
            </a:r>
            <a:r>
              <a:rPr lang="en-US" altLang="zh-CN">
                <a:ea typeface="宋体" charset="0"/>
              </a:rPr>
              <a:t>a=str(range(5))  range</a:t>
            </a:r>
            <a:r>
              <a:rPr lang="zh-CN" altLang="en-US">
                <a:ea typeface="宋体" charset="0"/>
              </a:rPr>
              <a:t>返回的是一个列表</a:t>
            </a:r>
          </a:p>
          <a:p>
            <a:pPr eaLnBrk="1" hangingPunct="1"/>
            <a:r>
              <a:rPr lang="zh-CN" altLang="en-US">
                <a:ea typeface="宋体" charset="0"/>
              </a:rPr>
              <a:t>切片访问字符串等</a:t>
            </a:r>
          </a:p>
          <a:p>
            <a:pPr eaLnBrk="1" hangingPunct="1"/>
            <a:r>
              <a:rPr lang="zh-CN" altLang="en-US">
                <a:ea typeface="宋体" charset="0"/>
              </a:rPr>
              <a:t>删除字符串  </a:t>
            </a:r>
            <a:r>
              <a:rPr lang="en-US" altLang="zh-CN">
                <a:ea typeface="宋体" charset="0"/>
              </a:rPr>
              <a:t>a=‘hi, world’ </a:t>
            </a:r>
            <a:r>
              <a:rPr lang="zh-CN" altLang="en-US">
                <a:ea typeface="宋体" charset="0"/>
              </a:rPr>
              <a:t>要删除掉逗号，</a:t>
            </a:r>
            <a:r>
              <a:rPr lang="en-US" altLang="zh-CN">
                <a:ea typeface="宋体" charset="0"/>
              </a:rPr>
              <a:t>b=a[:2]+a[3:]</a:t>
            </a:r>
          </a:p>
          <a:p>
            <a:pPr eaLnBrk="1" hangingPunct="1"/>
            <a:r>
              <a:rPr lang="zh-CN" altLang="en-US">
                <a:ea typeface="宋体" charset="0"/>
              </a:rPr>
              <a:t>更新时，</a:t>
            </a:r>
            <a:r>
              <a:rPr lang="en-US" altLang="zh-CN">
                <a:ea typeface="宋体" charset="0"/>
              </a:rPr>
              <a:t>s[0]=2 </a:t>
            </a:r>
            <a:r>
              <a:rPr lang="zh-CN" altLang="en-US">
                <a:ea typeface="宋体" charset="0"/>
              </a:rPr>
              <a:t>会出现错误</a:t>
            </a:r>
          </a:p>
        </p:txBody>
      </p:sp>
    </p:spTree>
    <p:extLst>
      <p:ext uri="{BB962C8B-B14F-4D97-AF65-F5344CB8AC3E}">
        <p14:creationId xmlns:p14="http://schemas.microsoft.com/office/powerpoint/2010/main" val="1355606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en-US" altLang="zh-CN" sz="1000">
                <a:ea typeface="宋体" charset="0"/>
              </a:rPr>
              <a:t>%d</a:t>
            </a:r>
            <a:r>
              <a:rPr lang="zh-CN" altLang="en-US" sz="1000">
                <a:ea typeface="宋体" charset="0"/>
              </a:rPr>
              <a:t>有符号的十进制数   </a:t>
            </a:r>
            <a:r>
              <a:rPr lang="en-US" altLang="zh-CN" sz="1000">
                <a:ea typeface="宋体" charset="0"/>
              </a:rPr>
              <a:t>%u</a:t>
            </a:r>
            <a:r>
              <a:rPr lang="zh-CN" altLang="en-US" sz="1000">
                <a:ea typeface="宋体" charset="0"/>
              </a:rPr>
              <a:t>无符号的十进制数   </a:t>
            </a:r>
            <a:r>
              <a:rPr lang="en-US" altLang="zh-CN" sz="1000">
                <a:ea typeface="宋体" charset="0"/>
              </a:rPr>
              <a:t>%s</a:t>
            </a:r>
            <a:r>
              <a:rPr lang="zh-CN" altLang="en-US" sz="1000">
                <a:ea typeface="宋体" charset="0"/>
              </a:rPr>
              <a:t>字符串   </a:t>
            </a:r>
            <a:r>
              <a:rPr lang="en-US" altLang="zh-CN" sz="1000">
                <a:ea typeface="宋体" charset="0"/>
              </a:rPr>
              <a:t>%f</a:t>
            </a:r>
            <a:r>
              <a:rPr lang="zh-CN" altLang="en-US" sz="1000">
                <a:ea typeface="宋体" charset="0"/>
              </a:rPr>
              <a:t>浮点型    </a:t>
            </a:r>
            <a:r>
              <a:rPr lang="en-US" altLang="zh-CN" sz="1000">
                <a:ea typeface="宋体" charset="0"/>
              </a:rPr>
              <a:t>%e</a:t>
            </a:r>
            <a:r>
              <a:rPr lang="zh-CN" altLang="en-US" sz="1000">
                <a:ea typeface="宋体" charset="0"/>
              </a:rPr>
              <a:t>科学计数法</a:t>
            </a:r>
          </a:p>
          <a:p>
            <a:pPr eaLnBrk="1" hangingPunct="1"/>
            <a:r>
              <a:rPr lang="zh-CN" altLang="en-US" sz="1000">
                <a:ea typeface="宋体" charset="0"/>
              </a:rPr>
              <a:t>前面说过</a:t>
            </a:r>
            <a:r>
              <a:rPr lang="en-US" altLang="zh-CN" sz="1000">
                <a:ea typeface="宋体" charset="0"/>
              </a:rPr>
              <a:t>repr</a:t>
            </a:r>
            <a:r>
              <a:rPr lang="zh-CN" altLang="en-US" sz="1000">
                <a:ea typeface="宋体" charset="0"/>
              </a:rPr>
              <a:t>和</a:t>
            </a:r>
            <a:r>
              <a:rPr lang="en-US" altLang="zh-CN" sz="1000">
                <a:ea typeface="宋体" charset="0"/>
              </a:rPr>
              <a:t>str</a:t>
            </a:r>
            <a:r>
              <a:rPr lang="zh-CN" altLang="en-US" sz="1000">
                <a:ea typeface="宋体" charset="0"/>
              </a:rPr>
              <a:t>函数的区别</a:t>
            </a:r>
          </a:p>
          <a:p>
            <a:pPr eaLnBrk="1" hangingPunct="1"/>
            <a:r>
              <a:rPr lang="en-US" altLang="zh-CN" sz="1000">
                <a:ea typeface="宋体" charset="0"/>
              </a:rPr>
              <a:t>A, b, c</a:t>
            </a:r>
            <a:r>
              <a:rPr lang="zh-CN" altLang="en-US" sz="1000">
                <a:ea typeface="宋体" charset="0"/>
              </a:rPr>
              <a:t>赋值，</a:t>
            </a:r>
            <a:r>
              <a:rPr lang="en-US" altLang="zh-CN" sz="1000">
                <a:ea typeface="宋体" charset="0"/>
              </a:rPr>
              <a:t>print “number is %d, string is %s, float is %f.” % (a, b, c)</a:t>
            </a:r>
          </a:p>
          <a:p>
            <a:pPr eaLnBrk="1" hangingPunct="1"/>
            <a:r>
              <a:rPr lang="en-US" altLang="zh-CN" sz="1000">
                <a:ea typeface="宋体" charset="0"/>
              </a:rPr>
              <a:t>Print “%e” % (11111111111111111)</a:t>
            </a:r>
          </a:p>
          <a:p>
            <a:pPr eaLnBrk="1" hangingPunct="1"/>
            <a:r>
              <a:rPr lang="en-US" altLang="zh-CN" sz="1000">
                <a:ea typeface="宋体" charset="0"/>
              </a:rPr>
              <a:t>Print “%d%%” &amp; 100</a:t>
            </a:r>
          </a:p>
        </p:txBody>
      </p:sp>
    </p:spTree>
    <p:extLst>
      <p:ext uri="{BB962C8B-B14F-4D97-AF65-F5344CB8AC3E}">
        <p14:creationId xmlns:p14="http://schemas.microsoft.com/office/powerpoint/2010/main" val="841767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en-US" altLang="zh-CN">
                <a:ea typeface="宋体" charset="0"/>
              </a:rPr>
              <a:t>Cmp</a:t>
            </a:r>
            <a:r>
              <a:rPr lang="zh-CN" altLang="en-US">
                <a:ea typeface="宋体" charset="0"/>
              </a:rPr>
              <a:t>（）标准内建函数，所有的标准类型，包括数字、字符串、列表、元组、字典等都可以使用</a:t>
            </a:r>
          </a:p>
          <a:p>
            <a:pPr eaLnBrk="1" hangingPunct="1"/>
            <a:r>
              <a:rPr lang="en-US" altLang="zh-CN" sz="1100">
                <a:ea typeface="宋体" charset="0"/>
              </a:rPr>
              <a:t>raw_input() </a:t>
            </a:r>
            <a:r>
              <a:rPr lang="zh-CN" altLang="en-US" sz="1100">
                <a:ea typeface="宋体" charset="0"/>
              </a:rPr>
              <a:t>无论输入的是什么，返回的都是字符串类型。所以要输入整型，还要将字符串转换成整型 </a:t>
            </a:r>
            <a:r>
              <a:rPr lang="en-US" altLang="zh-CN" sz="1100">
                <a:ea typeface="宋体" charset="0"/>
              </a:rPr>
              <a:t>a=int(raw_input(“input ”))</a:t>
            </a:r>
          </a:p>
        </p:txBody>
      </p:sp>
    </p:spTree>
    <p:extLst>
      <p:ext uri="{BB962C8B-B14F-4D97-AF65-F5344CB8AC3E}">
        <p14:creationId xmlns:p14="http://schemas.microsoft.com/office/powerpoint/2010/main" val="3568134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en-US" altLang="zh-CN">
                <a:ea typeface="宋体" charset="0"/>
              </a:rPr>
              <a:t>String</a:t>
            </a:r>
            <a:r>
              <a:rPr lang="zh-CN" altLang="en-US">
                <a:ea typeface="宋体" charset="0"/>
              </a:rPr>
              <a:t>模块，有函数如把字符串的第一个字符大写、把字符都转换成大写</a:t>
            </a:r>
            <a:r>
              <a:rPr lang="en-US" altLang="zh-CN">
                <a:ea typeface="宋体" charset="0"/>
              </a:rPr>
              <a:t>/</a:t>
            </a:r>
            <a:r>
              <a:rPr lang="zh-CN" altLang="en-US">
                <a:ea typeface="宋体" charset="0"/>
              </a:rPr>
              <a:t>小写等等</a:t>
            </a:r>
          </a:p>
          <a:p>
            <a:pPr eaLnBrk="1" hangingPunct="1"/>
            <a:r>
              <a:rPr lang="zh-CN" altLang="en-US">
                <a:ea typeface="宋体" charset="0"/>
              </a:rPr>
              <a:t>如</a:t>
            </a:r>
            <a:r>
              <a:rPr lang="en-US" altLang="zh-CN">
                <a:ea typeface="宋体" charset="0"/>
              </a:rPr>
              <a:t>find</a:t>
            </a:r>
            <a:r>
              <a:rPr lang="zh-CN" altLang="en-US">
                <a:ea typeface="宋体" charset="0"/>
              </a:rPr>
              <a:t>（）函数，</a:t>
            </a:r>
            <a:r>
              <a:rPr lang="en-US" altLang="zh-CN">
                <a:ea typeface="宋体" charset="0"/>
              </a:rPr>
              <a:t>index</a:t>
            </a:r>
            <a:r>
              <a:rPr lang="zh-CN" altLang="en-US">
                <a:ea typeface="宋体" charset="0"/>
              </a:rPr>
              <a:t>（）和</a:t>
            </a:r>
            <a:r>
              <a:rPr lang="en-US" altLang="zh-CN">
                <a:ea typeface="宋体" charset="0"/>
              </a:rPr>
              <a:t>find</a:t>
            </a:r>
            <a:r>
              <a:rPr lang="zh-CN" altLang="en-US">
                <a:ea typeface="宋体" charset="0"/>
              </a:rPr>
              <a:t>一样，只不过要查找的值不在字符串中的时候产生一个异常；</a:t>
            </a:r>
            <a:r>
              <a:rPr lang="en-US" altLang="zh-CN">
                <a:ea typeface="宋体" charset="0"/>
              </a:rPr>
              <a:t>isalnum</a:t>
            </a:r>
            <a:r>
              <a:rPr lang="zh-CN" altLang="en-US">
                <a:ea typeface="宋体" charset="0"/>
              </a:rPr>
              <a:t>，</a:t>
            </a:r>
            <a:r>
              <a:rPr lang="en-US" altLang="zh-CN">
                <a:ea typeface="宋体" charset="0"/>
              </a:rPr>
              <a:t>isdigit</a:t>
            </a:r>
            <a:r>
              <a:rPr lang="zh-CN" altLang="en-US">
                <a:ea typeface="宋体" charset="0"/>
              </a:rPr>
              <a:t>，</a:t>
            </a:r>
            <a:r>
              <a:rPr lang="en-US" altLang="zh-CN">
                <a:ea typeface="宋体" charset="0"/>
              </a:rPr>
              <a:t>isspace</a:t>
            </a:r>
            <a:r>
              <a:rPr lang="zh-CN" altLang="en-US">
                <a:ea typeface="宋体" charset="0"/>
              </a:rPr>
              <a:t>，</a:t>
            </a:r>
            <a:r>
              <a:rPr lang="en-US" altLang="zh-CN">
                <a:ea typeface="宋体" charset="0"/>
              </a:rPr>
              <a:t>isalpha</a:t>
            </a:r>
            <a:r>
              <a:rPr lang="zh-CN" altLang="en-US">
                <a:ea typeface="宋体" charset="0"/>
              </a:rPr>
              <a:t>，</a:t>
            </a:r>
            <a:r>
              <a:rPr lang="en-US" altLang="zh-CN">
                <a:ea typeface="宋体" charset="0"/>
              </a:rPr>
              <a:t>lower</a:t>
            </a:r>
            <a:r>
              <a:rPr lang="zh-CN" altLang="en-US">
                <a:ea typeface="宋体" charset="0"/>
              </a:rPr>
              <a:t>，</a:t>
            </a:r>
            <a:r>
              <a:rPr lang="en-US" altLang="zh-CN">
                <a:ea typeface="宋体" charset="0"/>
              </a:rPr>
              <a:t>replace</a:t>
            </a:r>
            <a:r>
              <a:rPr lang="zh-CN" altLang="en-US">
                <a:ea typeface="宋体" charset="0"/>
              </a:rPr>
              <a:t>，</a:t>
            </a:r>
            <a:r>
              <a:rPr lang="en-US" altLang="zh-CN">
                <a:ea typeface="宋体" charset="0"/>
              </a:rPr>
              <a:t>rfind</a:t>
            </a:r>
            <a:r>
              <a:rPr lang="zh-CN" altLang="en-US">
                <a:ea typeface="宋体" charset="0"/>
              </a:rPr>
              <a:t>等等</a:t>
            </a:r>
          </a:p>
          <a:p>
            <a:pPr eaLnBrk="1" hangingPunct="1"/>
            <a:r>
              <a:rPr lang="en-US" altLang="zh-CN">
                <a:ea typeface="宋体" charset="0"/>
              </a:rPr>
              <a:t>Re: compile() </a:t>
            </a:r>
            <a:r>
              <a:rPr lang="zh-CN" altLang="en-US">
                <a:ea typeface="宋体" charset="0"/>
              </a:rPr>
              <a:t>将一个正则表达式编译成一个可重用的</a:t>
            </a:r>
            <a:r>
              <a:rPr lang="en-US" altLang="zh-CN">
                <a:ea typeface="宋体" charset="0"/>
              </a:rPr>
              <a:t>RE</a:t>
            </a:r>
            <a:r>
              <a:rPr lang="zh-CN" altLang="en-US">
                <a:ea typeface="宋体" charset="0"/>
              </a:rPr>
              <a:t>对象 </a:t>
            </a:r>
            <a:r>
              <a:rPr lang="en-US" altLang="zh-CN">
                <a:ea typeface="宋体" charset="0"/>
              </a:rPr>
              <a:t>match</a:t>
            </a:r>
            <a:r>
              <a:rPr lang="zh-CN" altLang="en-US">
                <a:ea typeface="宋体" charset="0"/>
              </a:rPr>
              <a:t>（）试图从字符串的开始匹配一个模式 </a:t>
            </a:r>
            <a:r>
              <a:rPr lang="en-US" altLang="zh-CN">
                <a:ea typeface="宋体" charset="0"/>
              </a:rPr>
              <a:t>search</a:t>
            </a:r>
            <a:r>
              <a:rPr lang="zh-CN" altLang="en-US">
                <a:ea typeface="宋体" charset="0"/>
              </a:rPr>
              <a:t>（）找出字符串中所有匹配的项 </a:t>
            </a:r>
          </a:p>
          <a:p>
            <a:pPr eaLnBrk="1" hangingPunct="1"/>
            <a:r>
              <a:rPr lang="en-US" altLang="zh-CN">
                <a:ea typeface="宋体" charset="0"/>
              </a:rPr>
              <a:t>sub</a:t>
            </a:r>
            <a:r>
              <a:rPr lang="zh-CN" altLang="en-US">
                <a:ea typeface="宋体" charset="0"/>
              </a:rPr>
              <a:t>（）进行查找替换操作</a:t>
            </a:r>
          </a:p>
        </p:txBody>
      </p:sp>
    </p:spTree>
    <p:extLst>
      <p:ext uri="{BB962C8B-B14F-4D97-AF65-F5344CB8AC3E}">
        <p14:creationId xmlns:p14="http://schemas.microsoft.com/office/powerpoint/2010/main" val="1423994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字符串，有索引指定字符串中的某个字符。</a:t>
            </a:r>
            <a:endParaRPr lang="en-US" altLang="zh-CN" dirty="0" smtClean="0"/>
          </a:p>
          <a:p>
            <a:r>
              <a:rPr lang="zh-CN" altLang="en-US" dirty="0" smtClean="0"/>
              <a:t>索引从</a:t>
            </a:r>
            <a:r>
              <a:rPr lang="en-US" altLang="zh-CN" dirty="0" smtClean="0"/>
              <a:t>0</a:t>
            </a:r>
            <a:r>
              <a:rPr lang="zh-CN" altLang="en-US" dirty="0" smtClean="0"/>
              <a:t>开始</a:t>
            </a:r>
          </a:p>
          <a:p>
            <a:endParaRPr lang="zh-CN" altLang="en-US" dirty="0"/>
          </a:p>
        </p:txBody>
      </p:sp>
    </p:spTree>
    <p:extLst>
      <p:ext uri="{BB962C8B-B14F-4D97-AF65-F5344CB8AC3E}">
        <p14:creationId xmlns:p14="http://schemas.microsoft.com/office/powerpoint/2010/main" val="157749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列表：一组任意类型的值，按照一定顺序组合而成的。组成列表的值叫做组员。每个元素被标识一个索引，索引从</a:t>
            </a:r>
            <a:r>
              <a:rPr lang="en-US" altLang="zh-CN" dirty="0" smtClean="0"/>
              <a:t>0</a:t>
            </a:r>
            <a:r>
              <a:rPr lang="zh-CN" altLang="en-US" dirty="0" smtClean="0"/>
              <a:t>开始。</a:t>
            </a:r>
            <a:endParaRPr lang="en-US" altLang="zh-CN" dirty="0" smtClean="0"/>
          </a:p>
          <a:p>
            <a:endParaRPr lang="zh-CN" altLang="en-US" dirty="0"/>
          </a:p>
        </p:txBody>
      </p:sp>
    </p:spTree>
    <p:extLst>
      <p:ext uri="{BB962C8B-B14F-4D97-AF65-F5344CB8AC3E}">
        <p14:creationId xmlns:p14="http://schemas.microsoft.com/office/powerpoint/2010/main" val="3838532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1090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range </a:t>
            </a:r>
            <a:r>
              <a:rPr lang="zh-CN" altLang="en-US" dirty="0" smtClean="0"/>
              <a:t>函数，返回一个整数列表，列表中函数的第一个参数开始，到最后一个参数结束。</a:t>
            </a:r>
            <a:endParaRPr lang="en-US" altLang="zh-CN" dirty="0" smtClean="0"/>
          </a:p>
          <a:p>
            <a:endParaRPr lang="zh-CN" altLang="en-US" dirty="0"/>
          </a:p>
        </p:txBody>
      </p:sp>
    </p:spTree>
    <p:extLst>
      <p:ext uri="{BB962C8B-B14F-4D97-AF65-F5344CB8AC3E}">
        <p14:creationId xmlns:p14="http://schemas.microsoft.com/office/powerpoint/2010/main" val="3705669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字典：可以以字符串作为索引</a:t>
            </a:r>
            <a:endParaRPr lang="en-US" altLang="zh-CN" dirty="0" smtClean="0"/>
          </a:p>
          <a:p>
            <a:r>
              <a:rPr lang="en-US" altLang="zh-CN" dirty="0" smtClean="0"/>
              <a:t>A={‘</a:t>
            </a:r>
            <a:r>
              <a:rPr lang="zh-CN" altLang="en-US" dirty="0" smtClean="0"/>
              <a:t>索引</a:t>
            </a:r>
            <a:r>
              <a:rPr lang="en-US" altLang="zh-CN" dirty="0" smtClean="0"/>
              <a:t>’:</a:t>
            </a:r>
            <a:r>
              <a:rPr lang="zh-CN" altLang="en-US" dirty="0" smtClean="0"/>
              <a:t>值</a:t>
            </a:r>
            <a:r>
              <a:rPr lang="en-US" altLang="zh-CN" dirty="0" smtClean="0"/>
              <a:t>, …}</a:t>
            </a:r>
            <a:endParaRPr lang="zh-CN" altLang="en-US" dirty="0" smtClean="0"/>
          </a:p>
          <a:p>
            <a:endParaRPr lang="zh-CN" altLang="en-US" dirty="0"/>
          </a:p>
        </p:txBody>
      </p:sp>
    </p:spTree>
    <p:extLst>
      <p:ext uri="{BB962C8B-B14F-4D97-AF65-F5344CB8AC3E}">
        <p14:creationId xmlns:p14="http://schemas.microsoft.com/office/powerpoint/2010/main" val="2693636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smtClean="0">
                <a:solidFill>
                  <a:schemeClr val="tx1"/>
                </a:solidFill>
                <a:latin typeface="Arial" charset="0"/>
                <a:ea typeface="宋体" pitchFamily="2" charset="-122"/>
                <a:cs typeface="+mn-cs"/>
              </a:rPr>
              <a:t>布尔表达式</a:t>
            </a:r>
            <a:r>
              <a:rPr lang="en-US" sz="1200" b="1" kern="1200" dirty="0" smtClean="0">
                <a:solidFill>
                  <a:schemeClr val="tx1"/>
                </a:solidFill>
                <a:latin typeface="Arial" charset="0"/>
                <a:ea typeface="宋体" pitchFamily="2" charset="-122"/>
                <a:cs typeface="+mn-cs"/>
              </a:rPr>
              <a:t>--- </a:t>
            </a:r>
            <a:r>
              <a:rPr lang="zh-CN" altLang="en-US" sz="1200" b="1" kern="1200" dirty="0" smtClean="0">
                <a:solidFill>
                  <a:schemeClr val="tx1"/>
                </a:solidFill>
                <a:latin typeface="Arial" charset="0"/>
                <a:ea typeface="宋体" pitchFamily="2" charset="-122"/>
                <a:cs typeface="+mn-cs"/>
              </a:rPr>
              <a:t>逻辑操作符</a:t>
            </a:r>
            <a:r>
              <a:rPr lang="en-US" sz="1200" b="1" kern="1200" dirty="0" smtClean="0">
                <a:solidFill>
                  <a:schemeClr val="tx1"/>
                </a:solidFill>
                <a:latin typeface="Arial" charset="0"/>
                <a:ea typeface="宋体" pitchFamily="2" charset="-122"/>
                <a:cs typeface="+mn-cs"/>
              </a:rPr>
              <a:t>and or not </a:t>
            </a:r>
            <a:endParaRPr lang="zh-CN" altLang="en-US" sz="1200" b="1" kern="1200" dirty="0" smtClean="0">
              <a:solidFill>
                <a:schemeClr val="tx1"/>
              </a:solidFill>
              <a:latin typeface="Arial" charset="0"/>
              <a:ea typeface="宋体" pitchFamily="2" charset="-122"/>
              <a:cs typeface="+mn-cs"/>
            </a:endParaRPr>
          </a:p>
          <a:p>
            <a:r>
              <a:rPr lang="zh-CN" altLang="en-US" sz="1200" kern="1200" dirty="0" smtClean="0">
                <a:solidFill>
                  <a:schemeClr val="tx1"/>
                </a:solidFill>
                <a:latin typeface="Arial" charset="0"/>
                <a:ea typeface="宋体" pitchFamily="2" charset="-122"/>
                <a:cs typeface="+mn-cs"/>
              </a:rPr>
              <a:t>布尔表达式的值为真和假。真为</a:t>
            </a:r>
            <a:r>
              <a:rPr lang="en-US" sz="1200" kern="1200" dirty="0" smtClean="0">
                <a:solidFill>
                  <a:schemeClr val="tx1"/>
                </a:solidFill>
                <a:latin typeface="Arial" charset="0"/>
                <a:ea typeface="宋体" pitchFamily="2" charset="-122"/>
                <a:cs typeface="+mn-cs"/>
              </a:rPr>
              <a:t>1</a:t>
            </a:r>
            <a:r>
              <a:rPr lang="zh-CN" altLang="en-US" sz="1200" kern="1200" dirty="0" smtClean="0">
                <a:solidFill>
                  <a:schemeClr val="tx1"/>
                </a:solidFill>
                <a:latin typeface="Arial" charset="0"/>
                <a:ea typeface="宋体" pitchFamily="2" charset="-122"/>
                <a:cs typeface="+mn-cs"/>
              </a:rPr>
              <a:t>，假为</a:t>
            </a:r>
            <a:r>
              <a:rPr lang="en-US" sz="1200" kern="1200" dirty="0" smtClean="0">
                <a:solidFill>
                  <a:schemeClr val="tx1"/>
                </a:solidFill>
                <a:latin typeface="Arial" charset="0"/>
                <a:ea typeface="宋体" pitchFamily="2" charset="-122"/>
                <a:cs typeface="+mn-cs"/>
              </a:rPr>
              <a:t>0 </a:t>
            </a:r>
            <a:endParaRPr lang="zh-CN" altLang="en-US" sz="1200" kern="1200" dirty="0" smtClean="0">
              <a:solidFill>
                <a:schemeClr val="tx1"/>
              </a:solidFill>
              <a:latin typeface="Arial" charset="0"/>
              <a:ea typeface="宋体" pitchFamily="2" charset="-122"/>
              <a:cs typeface="+mn-cs"/>
            </a:endParaRPr>
          </a:p>
          <a:p>
            <a:r>
              <a:rPr lang="en-US" sz="1200" kern="1200" dirty="0" smtClean="0">
                <a:solidFill>
                  <a:schemeClr val="tx1"/>
                </a:solidFill>
                <a:latin typeface="Arial" charset="0"/>
                <a:ea typeface="宋体" pitchFamily="2" charset="-122"/>
                <a:cs typeface="+mn-cs"/>
              </a:rPr>
              <a:t>Python</a:t>
            </a:r>
            <a:r>
              <a:rPr lang="zh-CN" altLang="en-US" sz="1200" kern="1200" dirty="0" smtClean="0">
                <a:solidFill>
                  <a:schemeClr val="tx1"/>
                </a:solidFill>
                <a:latin typeface="Arial" charset="0"/>
                <a:ea typeface="宋体" pitchFamily="2" charset="-122"/>
                <a:cs typeface="+mn-cs"/>
              </a:rPr>
              <a:t>中有三种逻辑操作：</a:t>
            </a:r>
            <a:r>
              <a:rPr lang="en-US" sz="1200" kern="1200" dirty="0" smtClean="0">
                <a:solidFill>
                  <a:schemeClr val="tx1"/>
                </a:solidFill>
                <a:latin typeface="Arial" charset="0"/>
                <a:ea typeface="宋体" pitchFamily="2" charset="-122"/>
                <a:cs typeface="+mn-cs"/>
              </a:rPr>
              <a:t>and or not </a:t>
            </a:r>
            <a:r>
              <a:rPr lang="zh-CN" altLang="en-US" sz="1200" kern="1200" dirty="0" smtClean="0">
                <a:solidFill>
                  <a:schemeClr val="tx1"/>
                </a:solidFill>
                <a:latin typeface="Arial" charset="0"/>
                <a:ea typeface="宋体" pitchFamily="2" charset="-122"/>
                <a:cs typeface="+mn-cs"/>
              </a:rPr>
              <a:t>（语义：与、或、非）</a:t>
            </a:r>
          </a:p>
          <a:p>
            <a:r>
              <a:rPr lang="zh-CN" altLang="en-US" sz="1200" kern="1200" dirty="0" smtClean="0">
                <a:solidFill>
                  <a:schemeClr val="tx1"/>
                </a:solidFill>
                <a:latin typeface="Arial" charset="0"/>
                <a:ea typeface="宋体" pitchFamily="2" charset="-122"/>
                <a:cs typeface="+mn-cs"/>
              </a:rPr>
              <a:t>逻辑操作符的操作数应该为布尔表达式，但是</a:t>
            </a:r>
            <a:r>
              <a:rPr lang="en-US" sz="1200" kern="1200" dirty="0" smtClean="0">
                <a:solidFill>
                  <a:schemeClr val="tx1"/>
                </a:solidFill>
                <a:latin typeface="Arial" charset="0"/>
                <a:ea typeface="宋体" pitchFamily="2" charset="-122"/>
                <a:cs typeface="+mn-cs"/>
              </a:rPr>
              <a:t>python</a:t>
            </a:r>
            <a:r>
              <a:rPr lang="zh-CN" altLang="en-US" sz="1200" kern="1200" dirty="0" smtClean="0">
                <a:solidFill>
                  <a:schemeClr val="tx1"/>
                </a:solidFill>
                <a:latin typeface="Arial" charset="0"/>
                <a:ea typeface="宋体" pitchFamily="2" charset="-122"/>
                <a:cs typeface="+mn-cs"/>
              </a:rPr>
              <a:t>对此处理比较灵活，即使操作数是数字，解释器也把他当成“表达式”。非</a:t>
            </a:r>
            <a:r>
              <a:rPr lang="en-US" sz="1200" kern="1200" dirty="0" smtClean="0">
                <a:solidFill>
                  <a:schemeClr val="tx1"/>
                </a:solidFill>
                <a:latin typeface="Arial" charset="0"/>
                <a:ea typeface="宋体" pitchFamily="2" charset="-122"/>
                <a:cs typeface="+mn-cs"/>
              </a:rPr>
              <a:t>0</a:t>
            </a:r>
            <a:r>
              <a:rPr lang="zh-CN" altLang="en-US" sz="1200" kern="1200" dirty="0" smtClean="0">
                <a:solidFill>
                  <a:schemeClr val="tx1"/>
                </a:solidFill>
                <a:latin typeface="Arial" charset="0"/>
                <a:ea typeface="宋体" pitchFamily="2" charset="-122"/>
                <a:cs typeface="+mn-cs"/>
              </a:rPr>
              <a:t>的数字的布尔值为</a:t>
            </a:r>
            <a:r>
              <a:rPr lang="en-US" sz="1200" kern="1200" dirty="0" smtClean="0">
                <a:solidFill>
                  <a:schemeClr val="tx1"/>
                </a:solidFill>
                <a:latin typeface="Arial" charset="0"/>
                <a:ea typeface="宋体" pitchFamily="2" charset="-122"/>
                <a:cs typeface="+mn-cs"/>
              </a:rPr>
              <a:t>1 </a:t>
            </a:r>
            <a:r>
              <a:rPr lang="zh-CN" altLang="en-US" sz="1200" kern="1200" dirty="0" smtClean="0">
                <a:solidFill>
                  <a:schemeClr val="tx1"/>
                </a:solidFill>
                <a:latin typeface="Arial" charset="0"/>
                <a:ea typeface="宋体" pitchFamily="2" charset="-122"/>
                <a:cs typeface="+mn-cs"/>
              </a:rPr>
              <a:t>，</a:t>
            </a:r>
            <a:r>
              <a:rPr lang="en-US" sz="1200" kern="1200" dirty="0" smtClean="0">
                <a:solidFill>
                  <a:schemeClr val="tx1"/>
                </a:solidFill>
                <a:latin typeface="Arial" charset="0"/>
                <a:ea typeface="宋体" pitchFamily="2" charset="-122"/>
                <a:cs typeface="+mn-cs"/>
              </a:rPr>
              <a:t>0</a:t>
            </a:r>
            <a:r>
              <a:rPr lang="zh-CN" altLang="en-US" sz="1200" kern="1200" dirty="0" smtClean="0">
                <a:solidFill>
                  <a:schemeClr val="tx1"/>
                </a:solidFill>
                <a:latin typeface="Arial" charset="0"/>
                <a:ea typeface="宋体" pitchFamily="2" charset="-122"/>
                <a:cs typeface="+mn-cs"/>
              </a:rPr>
              <a:t>的布尔值为</a:t>
            </a:r>
            <a:r>
              <a:rPr lang="en-US" sz="1200" kern="1200" dirty="0" smtClean="0">
                <a:solidFill>
                  <a:schemeClr val="tx1"/>
                </a:solidFill>
                <a:latin typeface="Arial" charset="0"/>
                <a:ea typeface="宋体" pitchFamily="2" charset="-122"/>
                <a:cs typeface="+mn-cs"/>
              </a:rPr>
              <a:t>0</a:t>
            </a:r>
            <a:r>
              <a:rPr lang="zh-CN" altLang="en-US" sz="1200" kern="1200" dirty="0" smtClean="0">
                <a:solidFill>
                  <a:schemeClr val="tx1"/>
                </a:solidFill>
                <a:latin typeface="Arial" charset="0"/>
                <a:ea typeface="宋体" pitchFamily="2" charset="-122"/>
                <a:cs typeface="+mn-cs"/>
              </a:rPr>
              <a:t>。</a:t>
            </a:r>
            <a:endParaRPr lang="en-US" altLang="zh-CN" sz="1200" kern="1200" dirty="0" smtClean="0">
              <a:solidFill>
                <a:schemeClr val="tx1"/>
              </a:solidFill>
              <a:latin typeface="Arial" charset="0"/>
              <a:ea typeface="宋体" pitchFamily="2"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Arial" charset="0"/>
                <a:ea typeface="宋体" pitchFamily="2" charset="-122"/>
                <a:cs typeface="+mn-cs"/>
              </a:rPr>
              <a:t>在</a:t>
            </a:r>
            <a:r>
              <a:rPr lang="en-US" sz="1200" kern="1200" dirty="0" smtClean="0">
                <a:solidFill>
                  <a:schemeClr val="tx1"/>
                </a:solidFill>
                <a:latin typeface="Arial" charset="0"/>
                <a:ea typeface="宋体" pitchFamily="2" charset="-122"/>
                <a:cs typeface="+mn-cs"/>
              </a:rPr>
              <a:t>python</a:t>
            </a:r>
            <a:r>
              <a:rPr lang="zh-CN" altLang="en-US" sz="1200" kern="1200" dirty="0" smtClean="0">
                <a:solidFill>
                  <a:schemeClr val="tx1"/>
                </a:solidFill>
                <a:latin typeface="Arial" charset="0"/>
                <a:ea typeface="宋体" pitchFamily="2" charset="-122"/>
                <a:cs typeface="+mn-cs"/>
              </a:rPr>
              <a:t>中</a:t>
            </a:r>
            <a:r>
              <a:rPr lang="zh-CN" altLang="en-US" sz="1200" b="1" kern="1200" dirty="0" smtClean="0">
                <a:solidFill>
                  <a:schemeClr val="tx1"/>
                </a:solidFill>
                <a:latin typeface="Arial" charset="0"/>
                <a:ea typeface="宋体" pitchFamily="2" charset="-122"/>
                <a:cs typeface="+mn-cs"/>
              </a:rPr>
              <a:t>空</a:t>
            </a:r>
            <a:r>
              <a:rPr lang="zh-CN" altLang="en-US" sz="1200" kern="1200" dirty="0" smtClean="0">
                <a:solidFill>
                  <a:schemeClr val="tx1"/>
                </a:solidFill>
                <a:latin typeface="Arial" charset="0"/>
                <a:ea typeface="宋体" pitchFamily="2" charset="-122"/>
                <a:cs typeface="+mn-cs"/>
              </a:rPr>
              <a:t>字符串为</a:t>
            </a:r>
            <a:r>
              <a:rPr lang="zh-CN" altLang="en-US" sz="1200" b="1" kern="1200" dirty="0" smtClean="0">
                <a:solidFill>
                  <a:schemeClr val="tx1"/>
                </a:solidFill>
                <a:latin typeface="Arial" charset="0"/>
                <a:ea typeface="宋体" pitchFamily="2" charset="-122"/>
                <a:cs typeface="+mn-cs"/>
              </a:rPr>
              <a:t>假</a:t>
            </a:r>
            <a:r>
              <a:rPr lang="zh-CN" altLang="en-US" sz="1200" kern="1200" dirty="0" smtClean="0">
                <a:solidFill>
                  <a:schemeClr val="tx1"/>
                </a:solidFill>
                <a:latin typeface="Arial" charset="0"/>
                <a:ea typeface="宋体" pitchFamily="2" charset="-122"/>
                <a:cs typeface="+mn-cs"/>
              </a:rPr>
              <a:t>，</a:t>
            </a:r>
            <a:r>
              <a:rPr lang="zh-CN" altLang="en-US" sz="1200" b="1" kern="1200" dirty="0" smtClean="0">
                <a:solidFill>
                  <a:schemeClr val="tx1"/>
                </a:solidFill>
                <a:latin typeface="Arial" charset="0"/>
                <a:ea typeface="宋体" pitchFamily="2" charset="-122"/>
                <a:cs typeface="+mn-cs"/>
              </a:rPr>
              <a:t>非空字符</a:t>
            </a:r>
            <a:r>
              <a:rPr lang="zh-CN" altLang="en-US" sz="1200" kern="1200" dirty="0" smtClean="0">
                <a:solidFill>
                  <a:schemeClr val="tx1"/>
                </a:solidFill>
                <a:latin typeface="Arial" charset="0"/>
                <a:ea typeface="宋体" pitchFamily="2" charset="-122"/>
                <a:cs typeface="+mn-cs"/>
              </a:rPr>
              <a:t>串为</a:t>
            </a:r>
            <a:r>
              <a:rPr lang="zh-CN" altLang="en-US" sz="1200" b="1" kern="1200" dirty="0" smtClean="0">
                <a:solidFill>
                  <a:schemeClr val="tx1"/>
                </a:solidFill>
                <a:latin typeface="Arial" charset="0"/>
                <a:ea typeface="宋体" pitchFamily="2" charset="-122"/>
                <a:cs typeface="+mn-cs"/>
              </a:rPr>
              <a:t>真</a:t>
            </a:r>
            <a:r>
              <a:rPr lang="zh-CN" altLang="en-US" sz="1200" kern="1200" dirty="0" smtClean="0">
                <a:solidFill>
                  <a:schemeClr val="tx1"/>
                </a:solidFill>
                <a:latin typeface="Arial" charset="0"/>
                <a:ea typeface="宋体" pitchFamily="2" charset="-122"/>
                <a:cs typeface="+mn-cs"/>
              </a:rPr>
              <a:t>。</a:t>
            </a:r>
            <a:r>
              <a:rPr lang="zh-CN" altLang="en-US" sz="1200" b="1" kern="1200" dirty="0" smtClean="0">
                <a:solidFill>
                  <a:schemeClr val="tx1"/>
                </a:solidFill>
                <a:latin typeface="Arial" charset="0"/>
                <a:ea typeface="宋体" pitchFamily="2" charset="-122"/>
                <a:cs typeface="+mn-cs"/>
              </a:rPr>
              <a:t>非零</a:t>
            </a:r>
            <a:r>
              <a:rPr lang="zh-CN" altLang="en-US" sz="1200" kern="1200" dirty="0" smtClean="0">
                <a:solidFill>
                  <a:schemeClr val="tx1"/>
                </a:solidFill>
                <a:latin typeface="Arial" charset="0"/>
                <a:ea typeface="宋体" pitchFamily="2" charset="-122"/>
                <a:cs typeface="+mn-cs"/>
              </a:rPr>
              <a:t>的数位</a:t>
            </a:r>
            <a:r>
              <a:rPr lang="zh-CN" altLang="en-US" sz="1200" b="1" kern="1200" dirty="0" smtClean="0">
                <a:solidFill>
                  <a:schemeClr val="tx1"/>
                </a:solidFill>
                <a:latin typeface="Arial" charset="0"/>
                <a:ea typeface="宋体" pitchFamily="2" charset="-122"/>
                <a:cs typeface="+mn-cs"/>
              </a:rPr>
              <a:t>真</a:t>
            </a:r>
            <a:r>
              <a:rPr lang="zh-CN" altLang="en-US" sz="1200" kern="1200" dirty="0" smtClean="0">
                <a:solidFill>
                  <a:schemeClr val="tx1"/>
                </a:solidFill>
                <a:latin typeface="Arial" charset="0"/>
                <a:ea typeface="宋体" pitchFamily="2" charset="-122"/>
                <a:cs typeface="+mn-cs"/>
              </a:rPr>
              <a:t>。</a:t>
            </a:r>
          </a:p>
          <a:p>
            <a:endParaRPr lang="zh-CN" altLang="en-US" dirty="0"/>
          </a:p>
        </p:txBody>
      </p:sp>
    </p:spTree>
    <p:extLst>
      <p:ext uri="{BB962C8B-B14F-4D97-AF65-F5344CB8AC3E}">
        <p14:creationId xmlns:p14="http://schemas.microsoft.com/office/powerpoint/2010/main" val="2980692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zh-CN" altLang="en-US">
                <a:ea typeface="宋体" charset="0"/>
              </a:rPr>
              <a:t>以</a:t>
            </a:r>
            <a:r>
              <a:rPr lang="en-US" altLang="zh-CN">
                <a:ea typeface="宋体" charset="0"/>
              </a:rPr>
              <a:t>w</a:t>
            </a:r>
            <a:r>
              <a:rPr lang="zh-CN" altLang="en-US">
                <a:ea typeface="宋体" charset="0"/>
              </a:rPr>
              <a:t>方式打开文件，会把文件之前的内容删除掉</a:t>
            </a:r>
          </a:p>
          <a:p>
            <a:pPr eaLnBrk="1" hangingPunct="1"/>
            <a:r>
              <a:rPr lang="en-US" altLang="zh-CN">
                <a:ea typeface="宋体" charset="0"/>
              </a:rPr>
              <a:t>a=file(‘d://test.txt’,’w’)   a.write(‘hello world’)  a.close()</a:t>
            </a:r>
          </a:p>
          <a:p>
            <a:pPr eaLnBrk="1" hangingPunct="1"/>
            <a:r>
              <a:rPr lang="en-US" altLang="zh-CN">
                <a:ea typeface="宋体" charset="0"/>
              </a:rPr>
              <a:t>b=file(‘d:/text.txt’,’a’) b.write(‘hello world’) b.close()</a:t>
            </a:r>
          </a:p>
          <a:p>
            <a:pPr eaLnBrk="1" hangingPunct="1"/>
            <a:r>
              <a:rPr lang="en-US" altLang="zh-CN">
                <a:ea typeface="宋体" charset="0"/>
              </a:rPr>
              <a:t>a=file(‘d://test.txt’,’w’)   a.write(‘hello world’)  a.close()</a:t>
            </a:r>
          </a:p>
          <a:p>
            <a:pPr eaLnBrk="1" hangingPunct="1"/>
            <a:r>
              <a:rPr lang="zh-CN" altLang="en-US">
                <a:ea typeface="宋体" charset="0"/>
              </a:rPr>
              <a:t>如果以读</a:t>
            </a:r>
            <a:r>
              <a:rPr lang="en-US" altLang="zh-CN">
                <a:ea typeface="宋体" charset="0"/>
              </a:rPr>
              <a:t>r</a:t>
            </a:r>
            <a:r>
              <a:rPr lang="zh-CN" altLang="en-US">
                <a:ea typeface="宋体" charset="0"/>
              </a:rPr>
              <a:t>的方式打开，想文件写入时，会抛出</a:t>
            </a:r>
            <a:r>
              <a:rPr lang="en-US" altLang="zh-CN">
                <a:ea typeface="宋体" charset="0"/>
              </a:rPr>
              <a:t>IOError</a:t>
            </a:r>
            <a:r>
              <a:rPr lang="zh-CN" altLang="en-US">
                <a:ea typeface="宋体" charset="0"/>
              </a:rPr>
              <a:t>异常</a:t>
            </a:r>
          </a:p>
          <a:p>
            <a:pPr eaLnBrk="1" hangingPunct="1"/>
            <a:r>
              <a:rPr lang="en-US" altLang="zh-CN">
                <a:ea typeface="宋体" charset="0"/>
              </a:rPr>
              <a:t>c.writelines([‘how\n’, ‘are\n’, ‘you\n’])</a:t>
            </a:r>
          </a:p>
          <a:p>
            <a:pPr eaLnBrk="1" hangingPunct="1"/>
            <a:r>
              <a:rPr lang="zh-CN" altLang="en-US">
                <a:ea typeface="宋体" charset="0"/>
              </a:rPr>
              <a:t>读取文件，文件没有关闭时，一直调用</a:t>
            </a:r>
            <a:r>
              <a:rPr lang="en-US" altLang="zh-CN">
                <a:ea typeface="宋体" charset="0"/>
              </a:rPr>
              <a:t>read</a:t>
            </a:r>
            <a:r>
              <a:rPr lang="zh-CN" altLang="en-US">
                <a:ea typeface="宋体" charset="0"/>
              </a:rPr>
              <a:t>的函数，会一直往下读 如一只调用</a:t>
            </a:r>
            <a:r>
              <a:rPr lang="en-US" altLang="zh-CN">
                <a:ea typeface="宋体" charset="0"/>
              </a:rPr>
              <a:t>a.readline(),</a:t>
            </a:r>
            <a:r>
              <a:rPr lang="zh-CN" altLang="en-US">
                <a:ea typeface="宋体" charset="0"/>
              </a:rPr>
              <a:t>会一行一行的一直往下读</a:t>
            </a:r>
          </a:p>
          <a:p>
            <a:pPr eaLnBrk="1" hangingPunct="1"/>
            <a:r>
              <a:rPr lang="en-US" altLang="zh-CN">
                <a:ea typeface="宋体" charset="0"/>
              </a:rPr>
              <a:t>a.readlines(), </a:t>
            </a:r>
            <a:r>
              <a:rPr lang="zh-CN" altLang="en-US">
                <a:ea typeface="宋体" charset="0"/>
              </a:rPr>
              <a:t>返回一个字符串列表，可以依此来一行一行的访问文件</a:t>
            </a:r>
          </a:p>
          <a:p>
            <a:pPr eaLnBrk="1" hangingPunct="1"/>
            <a:r>
              <a:rPr lang="en-US" altLang="zh-CN">
                <a:ea typeface="宋体" charset="0"/>
              </a:rPr>
              <a:t>os</a:t>
            </a:r>
            <a:r>
              <a:rPr lang="zh-CN" altLang="en-US">
                <a:ea typeface="宋体" charset="0"/>
              </a:rPr>
              <a:t>模块有很多与文件相关的函数</a:t>
            </a:r>
          </a:p>
        </p:txBody>
      </p:sp>
    </p:spTree>
    <p:extLst>
      <p:ext uri="{BB962C8B-B14F-4D97-AF65-F5344CB8AC3E}">
        <p14:creationId xmlns:p14="http://schemas.microsoft.com/office/powerpoint/2010/main" val="4285424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en-US" altLang="zh-CN">
                <a:ea typeface="宋体" charset="0"/>
              </a:rPr>
              <a:t>Print ‘hello’ </a:t>
            </a:r>
            <a:r>
              <a:rPr lang="zh-CN" altLang="en-US">
                <a:ea typeface="宋体" charset="0"/>
              </a:rPr>
              <a:t>会产生</a:t>
            </a:r>
            <a:r>
              <a:rPr lang="en-US" altLang="zh-CN">
                <a:ea typeface="宋体" charset="0"/>
              </a:rPr>
              <a:t>SyntexError  </a:t>
            </a:r>
            <a:r>
              <a:rPr lang="zh-CN" altLang="en-US">
                <a:ea typeface="宋体" charset="0"/>
              </a:rPr>
              <a:t>直接输入</a:t>
            </a:r>
            <a:r>
              <a:rPr lang="en-US" altLang="zh-CN">
                <a:ea typeface="宋体" charset="0"/>
              </a:rPr>
              <a:t>ctrl+z</a:t>
            </a:r>
            <a:r>
              <a:rPr lang="zh-CN" altLang="en-US">
                <a:ea typeface="宋体" charset="0"/>
              </a:rPr>
              <a:t>，产生</a:t>
            </a:r>
            <a:r>
              <a:rPr lang="en-US" altLang="zh-CN">
                <a:ea typeface="宋体" charset="0"/>
              </a:rPr>
              <a:t>EOFError</a:t>
            </a:r>
            <a:r>
              <a:rPr lang="zh-CN" altLang="en-US">
                <a:ea typeface="宋体" charset="0"/>
              </a:rPr>
              <a:t>错误</a:t>
            </a:r>
          </a:p>
        </p:txBody>
      </p:sp>
    </p:spTree>
    <p:extLst>
      <p:ext uri="{BB962C8B-B14F-4D97-AF65-F5344CB8AC3E}">
        <p14:creationId xmlns:p14="http://schemas.microsoft.com/office/powerpoint/2010/main" val="3636103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p:spPr>
        <p:txBody>
          <a:bodyPr/>
          <a:lstStyle/>
          <a:p>
            <a:r>
              <a:rPr lang="en-US" altLang="zh-CN" b="1" smtClean="0">
                <a:latin typeface="Arial" pitchFamily="34" charset="0"/>
              </a:rPr>
              <a:t>tenured [‘tenjuəd, ’tenjəd] </a:t>
            </a:r>
            <a:r>
              <a:rPr lang="en-US" altLang="zh-CN" smtClean="0">
                <a:latin typeface="Arial" pitchFamily="34" charset="0"/>
              </a:rPr>
              <a:t>adj. </a:t>
            </a:r>
            <a:r>
              <a:rPr lang="zh-CN" altLang="en-US" smtClean="0">
                <a:latin typeface="Arial" pitchFamily="34" charset="0"/>
              </a:rPr>
              <a:t>（美）享有终身职位的</a:t>
            </a:r>
            <a:r>
              <a:rPr lang="en-US" altLang="zh-CN" smtClean="0">
                <a:latin typeface="Arial" pitchFamily="34" charset="0"/>
              </a:rPr>
              <a:t>v. </a:t>
            </a:r>
            <a:r>
              <a:rPr lang="zh-CN" altLang="en-US" smtClean="0">
                <a:latin typeface="Arial" pitchFamily="34" charset="0"/>
              </a:rPr>
              <a:t>授予</a:t>
            </a:r>
            <a:r>
              <a:rPr lang="en-US" altLang="zh-CN" smtClean="0">
                <a:latin typeface="Arial" pitchFamily="34" charset="0"/>
              </a:rPr>
              <a:t>…</a:t>
            </a:r>
            <a:r>
              <a:rPr lang="zh-CN" altLang="en-US" smtClean="0">
                <a:latin typeface="Arial" pitchFamily="34" charset="0"/>
              </a:rPr>
              <a:t>终身职位（</a:t>
            </a:r>
            <a:r>
              <a:rPr lang="en-US" altLang="zh-CN" smtClean="0">
                <a:latin typeface="Arial" pitchFamily="34" charset="0"/>
              </a:rPr>
              <a:t>tenure</a:t>
            </a:r>
            <a:r>
              <a:rPr lang="zh-CN" altLang="en-US" smtClean="0">
                <a:latin typeface="Arial" pitchFamily="34" charset="0"/>
              </a:rPr>
              <a:t>的过去分词）</a:t>
            </a:r>
          </a:p>
          <a:p>
            <a:endParaRPr lang="zh-CN" altLang="en-US" smtClean="0">
              <a:latin typeface="Arial" pitchFamily="34" charset="0"/>
            </a:endParaRPr>
          </a:p>
        </p:txBody>
      </p:sp>
    </p:spTree>
    <p:extLst>
      <p:ext uri="{BB962C8B-B14F-4D97-AF65-F5344CB8AC3E}">
        <p14:creationId xmlns:p14="http://schemas.microsoft.com/office/powerpoint/2010/main" val="1300821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8256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Python</a:t>
            </a:r>
            <a:r>
              <a:rPr lang="zh-CN" altLang="en-US" dirty="0" smtClean="0"/>
              <a:t>的创始人为</a:t>
            </a:r>
            <a:r>
              <a:rPr lang="en-US" altLang="zh-CN" dirty="0" smtClean="0"/>
              <a:t>Guido van </a:t>
            </a:r>
            <a:r>
              <a:rPr lang="en-US" altLang="zh-CN" dirty="0" err="1" smtClean="0"/>
              <a:t>Rossum</a:t>
            </a:r>
            <a:r>
              <a:rPr lang="zh-CN" altLang="en-US" dirty="0" smtClean="0"/>
              <a:t>。</a:t>
            </a:r>
            <a:r>
              <a:rPr lang="en-US" altLang="zh-CN" dirty="0" smtClean="0"/>
              <a:t>1989</a:t>
            </a:r>
            <a:r>
              <a:rPr lang="zh-CN" altLang="en-US" dirty="0" smtClean="0"/>
              <a:t>年圣诞节期间，在阿姆斯特丹，</a:t>
            </a:r>
            <a:r>
              <a:rPr lang="en-US" altLang="zh-CN" dirty="0" smtClean="0"/>
              <a:t>Guido</a:t>
            </a:r>
            <a:r>
              <a:rPr lang="zh-CN" altLang="en-US" dirty="0" smtClean="0"/>
              <a:t>为了打发圣诞节的无趣，决心开发一个新的脚本解释程序，</a:t>
            </a:r>
            <a:r>
              <a:rPr lang="zh-CN" altLang="en-US" b="1" dirty="0" smtClean="0"/>
              <a:t>做为 </a:t>
            </a:r>
            <a:r>
              <a:rPr lang="en-US" altLang="zh-CN" b="1" dirty="0" smtClean="0"/>
              <a:t>ABC </a:t>
            </a:r>
            <a:r>
              <a:rPr lang="zh-CN" altLang="en-US" b="1" dirty="0" smtClean="0"/>
              <a:t>语言的一种继承。</a:t>
            </a:r>
            <a:r>
              <a:rPr lang="zh-CN" altLang="en-US" dirty="0" smtClean="0"/>
              <a:t>之所以选中 </a:t>
            </a:r>
            <a:r>
              <a:rPr lang="en-US" altLang="zh-CN" dirty="0" smtClean="0"/>
              <a:t>Python</a:t>
            </a:r>
            <a:r>
              <a:rPr lang="zh-CN" altLang="en-US" dirty="0" smtClean="0"/>
              <a:t>（大蟒蛇的意思）作为程序的名字，是因为</a:t>
            </a:r>
            <a:r>
              <a:rPr lang="zh-CN" altLang="en-US" b="1" dirty="0" smtClean="0"/>
              <a:t>他是一个</a:t>
            </a:r>
            <a:r>
              <a:rPr lang="en-US" altLang="zh-CN" b="1" dirty="0" smtClean="0"/>
              <a:t>Monty Python</a:t>
            </a:r>
            <a:r>
              <a:rPr lang="zh-CN" altLang="en-US" b="1" dirty="0" smtClean="0"/>
              <a:t>的飞行马戏团的爱好者</a:t>
            </a:r>
            <a:r>
              <a:rPr lang="zh-CN" altLang="en-US" dirty="0" smtClean="0"/>
              <a:t>。 </a:t>
            </a:r>
            <a:br>
              <a:rPr lang="zh-CN" altLang="en-US" dirty="0" smtClean="0"/>
            </a:br>
            <a:r>
              <a:rPr lang="zh-CN" altLang="en-US" dirty="0" smtClean="0"/>
              <a:t/>
            </a:r>
            <a:br>
              <a:rPr lang="zh-CN" altLang="en-US" dirty="0" smtClean="0"/>
            </a:br>
            <a:r>
              <a:rPr lang="en-US" altLang="zh-CN" dirty="0" smtClean="0"/>
              <a:t>ABC</a:t>
            </a:r>
            <a:r>
              <a:rPr lang="zh-CN" altLang="en-US" dirty="0" smtClean="0"/>
              <a:t>是由</a:t>
            </a:r>
            <a:r>
              <a:rPr lang="en-US" altLang="zh-CN" dirty="0" smtClean="0"/>
              <a:t>Guido</a:t>
            </a:r>
            <a:r>
              <a:rPr lang="zh-CN" altLang="en-US" dirty="0" smtClean="0"/>
              <a:t>参加设计的一种教学语言。就</a:t>
            </a:r>
            <a:r>
              <a:rPr lang="en-US" altLang="zh-CN" dirty="0" smtClean="0"/>
              <a:t>Guido</a:t>
            </a:r>
            <a:r>
              <a:rPr lang="zh-CN" altLang="en-US" dirty="0" smtClean="0"/>
              <a:t>本人看来，</a:t>
            </a:r>
            <a:r>
              <a:rPr lang="en-US" altLang="zh-CN" dirty="0" smtClean="0"/>
              <a:t>ABC </a:t>
            </a:r>
            <a:r>
              <a:rPr lang="zh-CN" altLang="en-US" dirty="0" smtClean="0"/>
              <a:t>这种语言非常优美和强大，是专门为非专业程序员设计的。但是</a:t>
            </a:r>
            <a:r>
              <a:rPr lang="en-US" altLang="zh-CN" dirty="0" smtClean="0"/>
              <a:t>ABC</a:t>
            </a:r>
            <a:r>
              <a:rPr lang="zh-CN" altLang="en-US" dirty="0" smtClean="0"/>
              <a:t>语言并没有成功，究其原因，</a:t>
            </a:r>
            <a:r>
              <a:rPr lang="en-US" altLang="zh-CN" dirty="0" smtClean="0"/>
              <a:t>Guido </a:t>
            </a:r>
            <a:r>
              <a:rPr lang="zh-CN" altLang="en-US" dirty="0" smtClean="0"/>
              <a:t>认为</a:t>
            </a:r>
            <a:r>
              <a:rPr lang="zh-CN" altLang="en-US" b="1" dirty="0" smtClean="0"/>
              <a:t>是非开放造成的</a:t>
            </a:r>
            <a:r>
              <a:rPr lang="zh-CN" altLang="en-US" dirty="0" smtClean="0"/>
              <a:t>。</a:t>
            </a:r>
            <a:r>
              <a:rPr lang="en-US" altLang="zh-CN" b="1" dirty="0" smtClean="0"/>
              <a:t>Guido </a:t>
            </a:r>
            <a:r>
              <a:rPr lang="zh-CN" altLang="en-US" b="1" dirty="0" smtClean="0"/>
              <a:t>决心在 </a:t>
            </a:r>
            <a:r>
              <a:rPr lang="en-US" altLang="zh-CN" b="1" dirty="0" smtClean="0"/>
              <a:t>Python </a:t>
            </a:r>
            <a:r>
              <a:rPr lang="zh-CN" altLang="en-US" b="1" dirty="0" smtClean="0"/>
              <a:t>中避免这一错误</a:t>
            </a:r>
            <a:r>
              <a:rPr lang="zh-CN" altLang="en-US" dirty="0" smtClean="0"/>
              <a:t>（的确如此，</a:t>
            </a:r>
            <a:r>
              <a:rPr lang="en-US" altLang="zh-CN" dirty="0" smtClean="0"/>
              <a:t>Python </a:t>
            </a:r>
            <a:r>
              <a:rPr lang="zh-CN" altLang="en-US" dirty="0" smtClean="0"/>
              <a:t>与其它的语言如</a:t>
            </a:r>
            <a:r>
              <a:rPr lang="en-US" altLang="zh-CN" dirty="0" smtClean="0"/>
              <a:t>C</a:t>
            </a:r>
            <a:r>
              <a:rPr lang="zh-CN" altLang="en-US" dirty="0" smtClean="0"/>
              <a:t>、</a:t>
            </a:r>
            <a:r>
              <a:rPr lang="en-US" altLang="zh-CN" dirty="0" smtClean="0"/>
              <a:t>C++</a:t>
            </a:r>
            <a:r>
              <a:rPr lang="zh-CN" altLang="en-US" dirty="0" smtClean="0"/>
              <a:t>和</a:t>
            </a:r>
            <a:r>
              <a:rPr lang="en-US" altLang="zh-CN" dirty="0" smtClean="0"/>
              <a:t>Java</a:t>
            </a:r>
            <a:r>
              <a:rPr lang="zh-CN" altLang="en-US" dirty="0" smtClean="0"/>
              <a:t>结合的非常好）。同时，他还想实现在 </a:t>
            </a:r>
            <a:r>
              <a:rPr lang="en-US" altLang="zh-CN" dirty="0" smtClean="0"/>
              <a:t>ABC </a:t>
            </a:r>
            <a:r>
              <a:rPr lang="zh-CN" altLang="en-US" dirty="0" smtClean="0"/>
              <a:t>中闪现过但未曾实现的东西。 </a:t>
            </a:r>
            <a:br>
              <a:rPr lang="zh-CN" altLang="en-US" dirty="0" smtClean="0"/>
            </a:br>
            <a:r>
              <a:rPr lang="zh-CN" altLang="en-US" dirty="0" smtClean="0"/>
              <a:t/>
            </a:r>
            <a:br>
              <a:rPr lang="zh-CN" altLang="en-US" dirty="0" smtClean="0"/>
            </a:br>
            <a:r>
              <a:rPr lang="zh-CN" altLang="en-US" b="1" dirty="0" smtClean="0"/>
              <a:t>就这样，</a:t>
            </a:r>
            <a:r>
              <a:rPr lang="en-US" altLang="zh-CN" b="1" dirty="0" smtClean="0"/>
              <a:t>Python</a:t>
            </a:r>
            <a:r>
              <a:rPr lang="zh-CN" altLang="en-US" b="1" dirty="0" smtClean="0"/>
              <a:t>在</a:t>
            </a:r>
            <a:r>
              <a:rPr lang="en-US" altLang="zh-CN" b="1" dirty="0" smtClean="0"/>
              <a:t>Guido</a:t>
            </a:r>
            <a:r>
              <a:rPr lang="zh-CN" altLang="en-US" b="1" dirty="0" smtClean="0"/>
              <a:t>手中诞生了</a:t>
            </a:r>
            <a:r>
              <a:rPr lang="zh-CN" altLang="en-US" dirty="0" smtClean="0"/>
              <a:t>。实际上，第一个实现是在</a:t>
            </a:r>
            <a:r>
              <a:rPr lang="en-US" altLang="zh-CN" dirty="0" smtClean="0"/>
              <a:t>Mac</a:t>
            </a:r>
            <a:r>
              <a:rPr lang="zh-CN" altLang="en-US" dirty="0" smtClean="0"/>
              <a:t>机上。可以说，</a:t>
            </a:r>
            <a:r>
              <a:rPr lang="en-US" altLang="zh-CN" dirty="0" smtClean="0"/>
              <a:t>Python</a:t>
            </a:r>
            <a:r>
              <a:rPr lang="zh-CN" altLang="en-US" dirty="0" smtClean="0"/>
              <a:t>是从</a:t>
            </a:r>
            <a:r>
              <a:rPr lang="en-US" altLang="zh-CN" dirty="0" smtClean="0"/>
              <a:t>ABC</a:t>
            </a:r>
            <a:r>
              <a:rPr lang="zh-CN" altLang="en-US" dirty="0" smtClean="0"/>
              <a:t>发展起来，主要受到了</a:t>
            </a:r>
            <a:r>
              <a:rPr lang="en-US" altLang="zh-CN" dirty="0" smtClean="0"/>
              <a:t>Modula-3</a:t>
            </a:r>
            <a:r>
              <a:rPr lang="zh-CN" altLang="en-US" dirty="0" smtClean="0"/>
              <a:t>（另一种相当优美且强大的语言，为小型团体所设计的）的影响。并且结合了</a:t>
            </a:r>
            <a:r>
              <a:rPr lang="en-US" altLang="zh-CN" dirty="0" smtClean="0"/>
              <a:t>Unix shell</a:t>
            </a:r>
            <a:r>
              <a:rPr lang="zh-CN" altLang="en-US" dirty="0" smtClean="0"/>
              <a:t>和</a:t>
            </a:r>
            <a:r>
              <a:rPr lang="en-US" altLang="zh-CN" dirty="0" smtClean="0"/>
              <a:t>C</a:t>
            </a:r>
            <a:r>
              <a:rPr lang="zh-CN" altLang="en-US" dirty="0" smtClean="0"/>
              <a:t>的习惯。</a:t>
            </a:r>
          </a:p>
          <a:p>
            <a:endParaRPr lang="zh-CN" altLang="en-US" dirty="0"/>
          </a:p>
        </p:txBody>
      </p:sp>
    </p:spTree>
    <p:extLst>
      <p:ext uri="{BB962C8B-B14F-4D97-AF65-F5344CB8AC3E}">
        <p14:creationId xmlns:p14="http://schemas.microsoft.com/office/powerpoint/2010/main" val="235959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解释型语言：</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源代码</a:t>
            </a:r>
            <a:r>
              <a:rPr lang="en-US" altLang="zh-CN" dirty="0" smtClean="0"/>
              <a:t>&gt;</a:t>
            </a:r>
            <a:r>
              <a:rPr lang="zh-CN" altLang="en-US" dirty="0" smtClean="0"/>
              <a:t>解释器</a:t>
            </a:r>
            <a:r>
              <a:rPr lang="en-US" altLang="zh-CN" dirty="0" smtClean="0"/>
              <a:t>&gt;</a:t>
            </a:r>
            <a:r>
              <a:rPr lang="zh-CN" altLang="en-US" dirty="0" smtClean="0"/>
              <a:t>输出</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编码型语言：</a:t>
            </a:r>
            <a:r>
              <a:rPr lang="en-US" altLang="zh-CN" dirty="0" smtClean="0"/>
              <a:t>c/</a:t>
            </a:r>
            <a:r>
              <a:rPr lang="en-US" altLang="zh-CN" dirty="0" err="1" smtClean="0"/>
              <a:t>c++</a:t>
            </a:r>
            <a:endParaRPr lang="en-US" altLang="zh-CN" dirty="0" smtClean="0"/>
          </a:p>
          <a:p>
            <a:pPr lvl="0"/>
            <a:r>
              <a:rPr lang="zh-CN" altLang="en-US" dirty="0" smtClean="0"/>
              <a:t>源代码</a:t>
            </a:r>
            <a:r>
              <a:rPr lang="en-US" altLang="zh-CN" dirty="0" smtClean="0"/>
              <a:t>&gt;</a:t>
            </a:r>
            <a:r>
              <a:rPr lang="zh-CN" altLang="en-US" dirty="0" smtClean="0"/>
              <a:t>编译</a:t>
            </a:r>
            <a:r>
              <a:rPr lang="en-US" altLang="zh-CN" dirty="0" smtClean="0"/>
              <a:t>&gt;</a:t>
            </a:r>
            <a:r>
              <a:rPr lang="zh-CN" altLang="en-US" dirty="0" smtClean="0"/>
              <a:t>目标代码</a:t>
            </a:r>
            <a:r>
              <a:rPr lang="en-US" altLang="zh-CN" dirty="0" smtClean="0"/>
              <a:t>&gt;</a:t>
            </a:r>
            <a:r>
              <a:rPr lang="zh-CN" altLang="en-US" dirty="0" smtClean="0"/>
              <a:t>执行</a:t>
            </a:r>
            <a:r>
              <a:rPr lang="en-US" altLang="zh-CN" dirty="0" smtClean="0"/>
              <a:t>&gt;</a:t>
            </a:r>
            <a:r>
              <a:rPr lang="zh-CN" altLang="en-US" dirty="0" smtClean="0"/>
              <a:t>输出</a:t>
            </a:r>
          </a:p>
          <a:p>
            <a:endParaRPr lang="zh-CN" altLang="en-US" dirty="0"/>
          </a:p>
        </p:txBody>
      </p:sp>
    </p:spTree>
    <p:extLst>
      <p:ext uri="{BB962C8B-B14F-4D97-AF65-F5344CB8AC3E}">
        <p14:creationId xmlns:p14="http://schemas.microsoft.com/office/powerpoint/2010/main" val="4178061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函数式编程</a:t>
            </a:r>
            <a:r>
              <a:rPr lang="en-US" altLang="zh-CN" b="1" dirty="0" smtClean="0"/>
              <a:t>(FP)</a:t>
            </a:r>
            <a:r>
              <a:rPr lang="zh-CN" altLang="en-US" dirty="0" smtClean="0"/>
              <a:t>中一个思想是，函数调用应该没有“副作用”，就是不能依赖于状态，也没法修改状态。这样做的一个好处是每个函数都很容易理解，可读性好。</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smtClean="0"/>
              <a:t>Python3.0</a:t>
            </a:r>
          </a:p>
          <a:p>
            <a:r>
              <a:rPr lang="en-US" altLang="zh-CN" dirty="0" smtClean="0"/>
              <a:t>1.</a:t>
            </a:r>
            <a:r>
              <a:rPr lang="zh-CN" altLang="en-US" sz="1200" kern="1200" dirty="0" smtClean="0">
                <a:solidFill>
                  <a:schemeClr val="tx1"/>
                </a:solidFill>
                <a:latin typeface="Arial" charset="0"/>
                <a:ea typeface="宋体" pitchFamily="2" charset="-122"/>
                <a:cs typeface="+mn-cs"/>
              </a:rPr>
              <a:t>性能</a:t>
            </a:r>
            <a:endParaRPr lang="zh-CN" altLang="en-US" dirty="0" smtClean="0"/>
          </a:p>
          <a:p>
            <a:r>
              <a:rPr lang="en-US" dirty="0" smtClean="0"/>
              <a:t>Py3.0</a:t>
            </a:r>
            <a:r>
              <a:rPr lang="zh-CN" altLang="en-US" dirty="0" smtClean="0"/>
              <a:t>运行</a:t>
            </a:r>
            <a:r>
              <a:rPr lang="en-US" dirty="0" err="1" smtClean="0"/>
              <a:t>pystone</a:t>
            </a:r>
            <a:r>
              <a:rPr lang="en-US" dirty="0" smtClean="0"/>
              <a:t> benchmark</a:t>
            </a:r>
            <a:r>
              <a:rPr lang="zh-CN" altLang="en-US" dirty="0" smtClean="0"/>
              <a:t>的速度比</a:t>
            </a:r>
            <a:r>
              <a:rPr lang="en-US" dirty="0" smtClean="0"/>
              <a:t>Py2.5</a:t>
            </a:r>
            <a:r>
              <a:rPr lang="zh-CN" altLang="en-US" dirty="0" smtClean="0"/>
              <a:t>慢</a:t>
            </a:r>
            <a:r>
              <a:rPr lang="en-US" altLang="zh-CN" dirty="0" smtClean="0"/>
              <a:t>30%</a:t>
            </a:r>
            <a:r>
              <a:rPr lang="zh-CN" altLang="en-US" dirty="0" smtClean="0"/>
              <a:t>。</a:t>
            </a:r>
            <a:r>
              <a:rPr lang="en-US" dirty="0" smtClean="0"/>
              <a:t>Guido</a:t>
            </a:r>
            <a:r>
              <a:rPr lang="zh-CN" altLang="en-US" dirty="0" smtClean="0"/>
              <a:t>认为</a:t>
            </a:r>
            <a:r>
              <a:rPr lang="en-US" dirty="0" smtClean="0"/>
              <a:t>Py3.0</a:t>
            </a:r>
            <a:r>
              <a:rPr lang="zh-CN" altLang="en-US" dirty="0" smtClean="0"/>
              <a:t>有极大的优化空间，在字符串和整形操作上可以取得很好的优化结果。</a:t>
            </a:r>
          </a:p>
          <a:p>
            <a:r>
              <a:rPr lang="en-US" altLang="zh-CN" dirty="0" smtClean="0"/>
              <a:t>2.</a:t>
            </a:r>
            <a:r>
              <a:rPr lang="zh-CN" altLang="en-US" sz="1200" kern="1200" dirty="0" smtClean="0">
                <a:solidFill>
                  <a:schemeClr val="tx1"/>
                </a:solidFill>
                <a:latin typeface="Arial" charset="0"/>
                <a:ea typeface="宋体" pitchFamily="2" charset="-122"/>
                <a:cs typeface="+mn-cs"/>
              </a:rPr>
              <a:t>编码</a:t>
            </a:r>
            <a:endParaRPr lang="zh-CN" altLang="en-US" dirty="0" smtClean="0"/>
          </a:p>
          <a:p>
            <a:r>
              <a:rPr lang="en-US" altLang="zh-CN" dirty="0" smtClean="0"/>
              <a:t>Py3.0</a:t>
            </a:r>
            <a:r>
              <a:rPr lang="zh-CN" altLang="en-US" dirty="0" smtClean="0"/>
              <a:t>源码文件默认使用</a:t>
            </a:r>
            <a:r>
              <a:rPr lang="en-US" altLang="zh-CN" dirty="0" smtClean="0"/>
              <a:t>utf-8</a:t>
            </a:r>
            <a:r>
              <a:rPr lang="zh-CN" altLang="en-US" dirty="0" smtClean="0"/>
              <a:t>编码，这就使得以下代码是合法的：</a:t>
            </a:r>
          </a:p>
          <a:p>
            <a:r>
              <a:rPr lang="en-US" altLang="zh-CN" dirty="0" smtClean="0"/>
              <a:t>&gt;&gt;&gt;</a:t>
            </a:r>
            <a:r>
              <a:rPr lang="zh-CN" altLang="en-US" sz="1200" kern="1200" dirty="0" smtClean="0">
                <a:solidFill>
                  <a:schemeClr val="tx1"/>
                </a:solidFill>
                <a:latin typeface="Arial" charset="0"/>
                <a:ea typeface="宋体" pitchFamily="2" charset="-122"/>
                <a:cs typeface="+mn-cs"/>
              </a:rPr>
              <a:t>中国</a:t>
            </a:r>
            <a:r>
              <a:rPr lang="zh-CN" altLang="en-US" dirty="0" smtClean="0"/>
              <a:t> </a:t>
            </a:r>
            <a:r>
              <a:rPr lang="en-US" altLang="zh-CN" dirty="0" smtClean="0"/>
              <a:t>= 'china'</a:t>
            </a:r>
          </a:p>
          <a:p>
            <a:r>
              <a:rPr lang="en-US" altLang="zh-CN" dirty="0" smtClean="0"/>
              <a:t>&gt;&gt;&gt; print(</a:t>
            </a:r>
            <a:r>
              <a:rPr lang="zh-CN" altLang="en-US" sz="1200" kern="1200" dirty="0" smtClean="0">
                <a:solidFill>
                  <a:schemeClr val="tx1"/>
                </a:solidFill>
                <a:latin typeface="Arial" charset="0"/>
                <a:ea typeface="宋体" pitchFamily="2" charset="-122"/>
                <a:cs typeface="+mn-cs"/>
              </a:rPr>
              <a:t>中国</a:t>
            </a:r>
            <a:r>
              <a:rPr lang="en-US" altLang="zh-CN" dirty="0" smtClean="0"/>
              <a:t>)</a:t>
            </a:r>
          </a:p>
          <a:p>
            <a:r>
              <a:rPr lang="en-US" altLang="zh-CN" dirty="0" smtClean="0"/>
              <a:t>china</a:t>
            </a:r>
          </a:p>
          <a:p>
            <a:r>
              <a:rPr lang="en-US" altLang="zh-CN" dirty="0" smtClean="0"/>
              <a:t>3.</a:t>
            </a:r>
            <a:r>
              <a:rPr lang="zh-CN" altLang="en-US" sz="1200" kern="1200" dirty="0" smtClean="0">
                <a:solidFill>
                  <a:schemeClr val="tx1"/>
                </a:solidFill>
                <a:latin typeface="Arial" charset="0"/>
                <a:ea typeface="宋体" pitchFamily="2" charset="-122"/>
                <a:cs typeface="+mn-cs"/>
              </a:rPr>
              <a:t>语法</a:t>
            </a:r>
            <a:endParaRPr lang="zh-CN" altLang="en-US" dirty="0" smtClean="0"/>
          </a:p>
          <a:p>
            <a:r>
              <a:rPr lang="en-US" altLang="zh-CN" dirty="0" smtClean="0"/>
              <a:t>1</a:t>
            </a:r>
            <a:r>
              <a:rPr lang="zh-CN" altLang="en-US" dirty="0" smtClean="0"/>
              <a:t>）去除了</a:t>
            </a:r>
            <a:r>
              <a:rPr lang="en-US" altLang="zh-CN" dirty="0" smtClean="0"/>
              <a:t>&lt;&gt;</a:t>
            </a:r>
            <a:r>
              <a:rPr lang="zh-CN" altLang="en-US" dirty="0" smtClean="0"/>
              <a:t>，全部改用</a:t>
            </a:r>
            <a:r>
              <a:rPr lang="en-US" altLang="zh-CN" dirty="0" smtClean="0"/>
              <a:t>!=</a:t>
            </a:r>
          </a:p>
          <a:p>
            <a:r>
              <a:rPr lang="en-US" altLang="zh-CN" dirty="0" smtClean="0"/>
              <a:t>2</a:t>
            </a:r>
            <a:r>
              <a:rPr lang="zh-CN" altLang="en-US" dirty="0" smtClean="0"/>
              <a:t>）去除</a:t>
            </a:r>
            <a:r>
              <a:rPr lang="en-US" altLang="zh-CN" dirty="0" smtClean="0"/>
              <a:t>``</a:t>
            </a:r>
            <a:r>
              <a:rPr lang="zh-CN" altLang="en-US" dirty="0" smtClean="0"/>
              <a:t>，全部改用</a:t>
            </a:r>
            <a:r>
              <a:rPr lang="en-US" altLang="zh-CN" dirty="0" err="1" smtClean="0"/>
              <a:t>repr</a:t>
            </a:r>
            <a:r>
              <a:rPr lang="en-US" altLang="zh-CN" dirty="0" smtClean="0"/>
              <a:t>()</a:t>
            </a:r>
          </a:p>
          <a:p>
            <a:r>
              <a:rPr lang="en-US" altLang="zh-CN" dirty="0" smtClean="0"/>
              <a:t>3</a:t>
            </a:r>
            <a:r>
              <a:rPr lang="zh-CN" altLang="en-US" dirty="0" smtClean="0"/>
              <a:t>）关键词加入</a:t>
            </a:r>
            <a:r>
              <a:rPr lang="en-US" altLang="zh-CN" dirty="0" smtClean="0"/>
              <a:t>as</a:t>
            </a:r>
            <a:r>
              <a:rPr lang="zh-CN" altLang="en-US" dirty="0" smtClean="0"/>
              <a:t>和</a:t>
            </a:r>
            <a:r>
              <a:rPr lang="en-US" altLang="zh-CN" dirty="0" smtClean="0"/>
              <a:t>with</a:t>
            </a:r>
            <a:r>
              <a:rPr lang="zh-CN" altLang="en-US" sz="1200" kern="1200" dirty="0" smtClean="0">
                <a:solidFill>
                  <a:schemeClr val="tx1"/>
                </a:solidFill>
                <a:latin typeface="Arial" charset="0"/>
                <a:ea typeface="宋体" pitchFamily="2" charset="-122"/>
                <a:cs typeface="+mn-cs"/>
              </a:rPr>
              <a:t>，还有</a:t>
            </a:r>
            <a:r>
              <a:rPr lang="en-US" altLang="zh-CN" sz="1200" kern="1200" dirty="0" err="1" smtClean="0">
                <a:solidFill>
                  <a:schemeClr val="tx1"/>
                </a:solidFill>
                <a:latin typeface="Arial" charset="0"/>
                <a:ea typeface="宋体" pitchFamily="2" charset="-122"/>
                <a:cs typeface="+mn-cs"/>
              </a:rPr>
              <a:t>True,False,None</a:t>
            </a:r>
            <a:endParaRPr lang="zh-CN" altLang="en-US" dirty="0" smtClean="0"/>
          </a:p>
          <a:p>
            <a:r>
              <a:rPr lang="en-US" altLang="zh-CN" dirty="0" smtClean="0"/>
              <a:t>4</a:t>
            </a:r>
            <a:r>
              <a:rPr lang="zh-CN" altLang="en-US" dirty="0" smtClean="0"/>
              <a:t>）整型除法返回浮点数，要得到整型结果，请使用</a:t>
            </a:r>
            <a:r>
              <a:rPr lang="en-US" altLang="zh-CN" dirty="0" smtClean="0"/>
              <a:t>//</a:t>
            </a:r>
          </a:p>
          <a:p>
            <a:r>
              <a:rPr lang="en-US" altLang="zh-CN" dirty="0" smtClean="0"/>
              <a:t>5</a:t>
            </a:r>
            <a:r>
              <a:rPr lang="zh-CN" altLang="en-US" dirty="0" smtClean="0"/>
              <a:t>）加入</a:t>
            </a:r>
            <a:r>
              <a:rPr lang="en-US" altLang="zh-CN" dirty="0" smtClean="0"/>
              <a:t>nonlocal</a:t>
            </a:r>
            <a:r>
              <a:rPr lang="zh-CN" altLang="en-US" dirty="0" smtClean="0"/>
              <a:t>语句。使用</a:t>
            </a:r>
            <a:r>
              <a:rPr lang="en-US" altLang="zh-CN" dirty="0" err="1" smtClean="0"/>
              <a:t>noclocal</a:t>
            </a:r>
            <a:r>
              <a:rPr lang="en-US" altLang="zh-CN" dirty="0" smtClean="0"/>
              <a:t> x</a:t>
            </a:r>
            <a:r>
              <a:rPr lang="zh-CN" altLang="en-US" dirty="0" smtClean="0"/>
              <a:t>可以直接指派外围（非全局）变量</a:t>
            </a:r>
          </a:p>
          <a:p>
            <a:r>
              <a:rPr lang="en-US" altLang="zh-CN" dirty="0" smtClean="0"/>
              <a:t>6</a:t>
            </a:r>
            <a:r>
              <a:rPr lang="zh-CN" altLang="en-US" dirty="0" smtClean="0"/>
              <a:t>）去除</a:t>
            </a:r>
            <a:r>
              <a:rPr lang="en-US" altLang="zh-CN" dirty="0" smtClean="0"/>
              <a:t>print</a:t>
            </a:r>
            <a:r>
              <a:rPr lang="zh-CN" altLang="en-US" dirty="0" smtClean="0"/>
              <a:t>语句，加入</a:t>
            </a:r>
            <a:r>
              <a:rPr lang="en-US" altLang="zh-CN" dirty="0" smtClean="0"/>
              <a:t>print()</a:t>
            </a:r>
            <a:r>
              <a:rPr lang="zh-CN" altLang="en-US" dirty="0" smtClean="0"/>
              <a:t>函数实现相同的功能。同样的还有</a:t>
            </a:r>
            <a:r>
              <a:rPr lang="en-US" altLang="zh-CN" dirty="0" smtClean="0"/>
              <a:t>exec</a:t>
            </a:r>
            <a:r>
              <a:rPr lang="zh-CN" altLang="en-US" dirty="0" smtClean="0"/>
              <a:t>语句，已经改为</a:t>
            </a:r>
            <a:r>
              <a:rPr lang="en-US" altLang="zh-CN" dirty="0" smtClean="0"/>
              <a:t>exec()</a:t>
            </a:r>
            <a:r>
              <a:rPr lang="zh-CN" altLang="en-US" dirty="0" smtClean="0"/>
              <a:t>函数</a:t>
            </a:r>
          </a:p>
          <a:p>
            <a:r>
              <a:rPr lang="en-US" altLang="zh-CN" dirty="0" smtClean="0"/>
              <a:t>7</a:t>
            </a:r>
            <a:r>
              <a:rPr lang="zh-CN" altLang="en-US" dirty="0" smtClean="0"/>
              <a:t>）</a:t>
            </a:r>
            <a:r>
              <a:rPr lang="zh-CN" altLang="en-US" sz="1200" kern="1200" dirty="0" smtClean="0">
                <a:solidFill>
                  <a:schemeClr val="tx1"/>
                </a:solidFill>
                <a:latin typeface="Arial" charset="0"/>
                <a:ea typeface="宋体" pitchFamily="2" charset="-122"/>
                <a:cs typeface="+mn-cs"/>
              </a:rPr>
              <a:t>改变了顺序操作符的行为，例如</a:t>
            </a:r>
            <a:r>
              <a:rPr lang="en-US" sz="1200" kern="1200" dirty="0" smtClean="0">
                <a:solidFill>
                  <a:schemeClr val="tx1"/>
                </a:solidFill>
                <a:latin typeface="Arial" charset="0"/>
                <a:ea typeface="宋体" pitchFamily="2" charset="-122"/>
                <a:cs typeface="+mn-cs"/>
              </a:rPr>
              <a:t>x&lt;y，</a:t>
            </a:r>
            <a:r>
              <a:rPr lang="zh-CN" altLang="en-US" sz="1200" kern="1200" dirty="0" smtClean="0">
                <a:solidFill>
                  <a:schemeClr val="tx1"/>
                </a:solidFill>
                <a:latin typeface="Arial" charset="0"/>
                <a:ea typeface="宋体" pitchFamily="2" charset="-122"/>
                <a:cs typeface="+mn-cs"/>
              </a:rPr>
              <a:t>当</a:t>
            </a:r>
            <a:r>
              <a:rPr lang="en-US" sz="1200" kern="1200" dirty="0" smtClean="0">
                <a:solidFill>
                  <a:schemeClr val="tx1"/>
                </a:solidFill>
                <a:latin typeface="Arial" charset="0"/>
                <a:ea typeface="宋体" pitchFamily="2" charset="-122"/>
                <a:cs typeface="+mn-cs"/>
              </a:rPr>
              <a:t>x</a:t>
            </a:r>
            <a:r>
              <a:rPr lang="zh-CN" altLang="en-US" sz="1200" kern="1200" dirty="0" smtClean="0">
                <a:solidFill>
                  <a:schemeClr val="tx1"/>
                </a:solidFill>
                <a:latin typeface="Arial" charset="0"/>
                <a:ea typeface="宋体" pitchFamily="2" charset="-122"/>
                <a:cs typeface="+mn-cs"/>
              </a:rPr>
              <a:t>和</a:t>
            </a:r>
            <a:r>
              <a:rPr lang="en-US" sz="1200" kern="1200" dirty="0" smtClean="0">
                <a:solidFill>
                  <a:schemeClr val="tx1"/>
                </a:solidFill>
                <a:latin typeface="Arial" charset="0"/>
                <a:ea typeface="宋体" pitchFamily="2" charset="-122"/>
                <a:cs typeface="+mn-cs"/>
              </a:rPr>
              <a:t>y</a:t>
            </a:r>
            <a:r>
              <a:rPr lang="zh-CN" altLang="en-US" sz="1200" kern="1200" dirty="0" smtClean="0">
                <a:solidFill>
                  <a:schemeClr val="tx1"/>
                </a:solidFill>
                <a:latin typeface="Arial" charset="0"/>
                <a:ea typeface="宋体" pitchFamily="2" charset="-122"/>
                <a:cs typeface="+mn-cs"/>
              </a:rPr>
              <a:t>类型不匹配时抛出</a:t>
            </a:r>
            <a:r>
              <a:rPr lang="en-US" sz="1200" kern="1200" dirty="0" err="1" smtClean="0">
                <a:solidFill>
                  <a:schemeClr val="tx1"/>
                </a:solidFill>
                <a:latin typeface="Arial" charset="0"/>
                <a:ea typeface="宋体" pitchFamily="2" charset="-122"/>
                <a:cs typeface="+mn-cs"/>
              </a:rPr>
              <a:t>TypeError</a:t>
            </a:r>
            <a:r>
              <a:rPr lang="zh-CN" altLang="en-US" sz="1200" kern="1200" dirty="0" smtClean="0">
                <a:solidFill>
                  <a:schemeClr val="tx1"/>
                </a:solidFill>
                <a:latin typeface="Arial" charset="0"/>
                <a:ea typeface="宋体" pitchFamily="2" charset="-122"/>
                <a:cs typeface="+mn-cs"/>
              </a:rPr>
              <a:t>而不是返回随即的</a:t>
            </a:r>
            <a:r>
              <a:rPr lang="en-US" sz="1200" kern="1200" dirty="0" err="1" smtClean="0">
                <a:solidFill>
                  <a:schemeClr val="tx1"/>
                </a:solidFill>
                <a:latin typeface="Arial" charset="0"/>
                <a:ea typeface="宋体" pitchFamily="2" charset="-122"/>
                <a:cs typeface="+mn-cs"/>
              </a:rPr>
              <a:t>bool</a:t>
            </a:r>
            <a:r>
              <a:rPr lang="zh-CN" altLang="en-US" sz="1200" kern="1200" dirty="0" smtClean="0">
                <a:solidFill>
                  <a:schemeClr val="tx1"/>
                </a:solidFill>
                <a:latin typeface="Arial" charset="0"/>
                <a:ea typeface="宋体" pitchFamily="2" charset="-122"/>
                <a:cs typeface="+mn-cs"/>
              </a:rPr>
              <a:t>值</a:t>
            </a:r>
            <a:endParaRPr lang="zh-CN" altLang="en-US" dirty="0" smtClean="0"/>
          </a:p>
          <a:p>
            <a:r>
              <a:rPr lang="en-US" altLang="zh-CN" dirty="0" smtClean="0"/>
              <a:t>8</a:t>
            </a:r>
            <a:r>
              <a:rPr lang="zh-CN" altLang="en-US" dirty="0" smtClean="0"/>
              <a:t>）</a:t>
            </a:r>
            <a:r>
              <a:rPr lang="zh-CN" altLang="en-US" sz="1200" kern="1200" dirty="0" smtClean="0">
                <a:solidFill>
                  <a:schemeClr val="tx1"/>
                </a:solidFill>
                <a:latin typeface="Arial" charset="0"/>
                <a:ea typeface="宋体" pitchFamily="2" charset="-122"/>
                <a:cs typeface="+mn-cs"/>
              </a:rPr>
              <a:t>输入函数改变了：</a:t>
            </a:r>
            <a:endParaRPr lang="zh-CN" altLang="en-US" dirty="0" smtClean="0"/>
          </a:p>
          <a:p>
            <a:r>
              <a:rPr lang="en-US" dirty="0" smtClean="0"/>
              <a:t>Old:</a:t>
            </a:r>
            <a:br>
              <a:rPr lang="en-US" dirty="0" smtClean="0"/>
            </a:br>
            <a:r>
              <a:rPr lang="en-US" dirty="0" smtClean="0"/>
              <a:t>guess = </a:t>
            </a:r>
            <a:r>
              <a:rPr lang="en-US" dirty="0" err="1" smtClean="0"/>
              <a:t>int</a:t>
            </a:r>
            <a:r>
              <a:rPr lang="en-US" dirty="0" smtClean="0"/>
              <a:t>(</a:t>
            </a:r>
            <a:r>
              <a:rPr lang="en-US" dirty="0" err="1" smtClean="0"/>
              <a:t>raw_input</a:t>
            </a:r>
            <a:r>
              <a:rPr lang="en-US" dirty="0" smtClean="0"/>
              <a:t>('Enter an integer : ')) #</a:t>
            </a:r>
            <a:r>
              <a:rPr lang="zh-CN" altLang="en-US" sz="1200" kern="1200" dirty="0" smtClean="0">
                <a:solidFill>
                  <a:schemeClr val="tx1"/>
                </a:solidFill>
                <a:latin typeface="Arial" charset="0"/>
                <a:ea typeface="宋体" pitchFamily="2" charset="-122"/>
                <a:cs typeface="+mn-cs"/>
              </a:rPr>
              <a:t>读取键盘输入的方法</a:t>
            </a:r>
            <a:r>
              <a:rPr lang="zh-CN" altLang="en-US" dirty="0" smtClean="0"/>
              <a:t/>
            </a:r>
            <a:br>
              <a:rPr lang="zh-CN" altLang="en-US" dirty="0" smtClean="0"/>
            </a:br>
            <a:r>
              <a:rPr lang="en-US" dirty="0" smtClean="0"/>
              <a:t>New:</a:t>
            </a:r>
            <a:br>
              <a:rPr lang="en-US" dirty="0" smtClean="0"/>
            </a:br>
            <a:r>
              <a:rPr lang="en-US" dirty="0" smtClean="0"/>
              <a:t>guess = </a:t>
            </a:r>
            <a:r>
              <a:rPr lang="en-US" dirty="0" err="1" smtClean="0"/>
              <a:t>int</a:t>
            </a:r>
            <a:r>
              <a:rPr lang="en-US" dirty="0" smtClean="0"/>
              <a:t>(input('Enter an integer : '))</a:t>
            </a:r>
          </a:p>
          <a:p>
            <a:r>
              <a:rPr lang="en-US" dirty="0" smtClean="0"/>
              <a:t>9）</a:t>
            </a:r>
            <a:r>
              <a:rPr lang="zh-CN" altLang="en-US" dirty="0" smtClean="0"/>
              <a:t>去除元组参数解包。不能</a:t>
            </a:r>
            <a:r>
              <a:rPr lang="en-US" dirty="0" smtClean="0"/>
              <a:t>def(a, (b, c)):pass</a:t>
            </a:r>
            <a:r>
              <a:rPr lang="zh-CN" altLang="en-US" dirty="0" smtClean="0"/>
              <a:t>这样定义函数了</a:t>
            </a:r>
          </a:p>
          <a:p>
            <a:r>
              <a:rPr lang="en-US" altLang="zh-CN" dirty="0" smtClean="0"/>
              <a:t>10</a:t>
            </a:r>
            <a:r>
              <a:rPr lang="zh-CN" altLang="en-US" dirty="0" smtClean="0"/>
              <a:t>）新式的</a:t>
            </a:r>
            <a:r>
              <a:rPr lang="en-US" altLang="zh-CN" dirty="0" smtClean="0"/>
              <a:t>8</a:t>
            </a:r>
            <a:r>
              <a:rPr lang="zh-CN" altLang="en-US" dirty="0" smtClean="0"/>
              <a:t>进制字变量，相应地修改了</a:t>
            </a:r>
            <a:r>
              <a:rPr lang="en-US" dirty="0" err="1" smtClean="0"/>
              <a:t>oct</a:t>
            </a:r>
            <a:r>
              <a:rPr lang="en-US" dirty="0" smtClean="0"/>
              <a:t>()</a:t>
            </a:r>
            <a:r>
              <a:rPr lang="zh-CN" altLang="en-US" dirty="0" smtClean="0"/>
              <a:t>函数。</a:t>
            </a:r>
            <a:r>
              <a:rPr lang="en-US" altLang="zh-CN" dirty="0" smtClean="0"/>
              <a:t>2.</a:t>
            </a:r>
            <a:r>
              <a:rPr lang="en-US" dirty="0" smtClean="0"/>
              <a:t>x</a:t>
            </a:r>
            <a:r>
              <a:rPr lang="zh-CN" altLang="en-US" dirty="0" smtClean="0"/>
              <a:t>的方式如下：</a:t>
            </a:r>
            <a:endParaRPr lang="en-US" altLang="zh-CN" dirty="0" smtClean="0"/>
          </a:p>
          <a:p>
            <a:r>
              <a:rPr lang="en-US" dirty="0" smtClean="0"/>
              <a:t>&gt;&gt;&gt; 0666</a:t>
            </a:r>
          </a:p>
          <a:p>
            <a:r>
              <a:rPr lang="en-US" dirty="0" smtClean="0"/>
              <a:t>438</a:t>
            </a:r>
          </a:p>
          <a:p>
            <a:r>
              <a:rPr lang="en-US" dirty="0" smtClean="0"/>
              <a:t>&gt;&gt;&gt; </a:t>
            </a:r>
            <a:r>
              <a:rPr lang="en-US" dirty="0" err="1" smtClean="0"/>
              <a:t>oct</a:t>
            </a:r>
            <a:r>
              <a:rPr lang="en-US" dirty="0" smtClean="0"/>
              <a:t>(438)</a:t>
            </a:r>
          </a:p>
          <a:p>
            <a:r>
              <a:rPr lang="en-US" dirty="0" smtClean="0"/>
              <a:t>'0666'</a:t>
            </a:r>
          </a:p>
          <a:p>
            <a:r>
              <a:rPr lang="en-US" dirty="0" smtClean="0"/>
              <a:t>3.0</a:t>
            </a:r>
            <a:r>
              <a:rPr lang="zh-CN" altLang="en-US" dirty="0" smtClean="0"/>
              <a:t>这样：</a:t>
            </a:r>
          </a:p>
          <a:p>
            <a:r>
              <a:rPr lang="en-US" altLang="zh-CN" dirty="0" smtClean="0"/>
              <a:t>&gt;&gt;&gt; 0666</a:t>
            </a:r>
          </a:p>
          <a:p>
            <a:r>
              <a:rPr lang="en-US" dirty="0" err="1" smtClean="0"/>
              <a:t>SyntaxError</a:t>
            </a:r>
            <a:r>
              <a:rPr lang="en-US" dirty="0" smtClean="0"/>
              <a:t>: invalid token (&lt;pyshell#63&gt;, line 1)</a:t>
            </a:r>
          </a:p>
          <a:p>
            <a:r>
              <a:rPr lang="en-US" dirty="0" smtClean="0"/>
              <a:t>&gt;&gt;&gt; 0o666</a:t>
            </a:r>
          </a:p>
          <a:p>
            <a:r>
              <a:rPr lang="en-US" dirty="0" smtClean="0"/>
              <a:t>438</a:t>
            </a:r>
          </a:p>
          <a:p>
            <a:r>
              <a:rPr lang="en-US" dirty="0" smtClean="0"/>
              <a:t>&gt;&gt;&gt; </a:t>
            </a:r>
            <a:r>
              <a:rPr lang="en-US" dirty="0" err="1" smtClean="0"/>
              <a:t>oct</a:t>
            </a:r>
            <a:r>
              <a:rPr lang="en-US" dirty="0" smtClean="0"/>
              <a:t>(438)</a:t>
            </a:r>
          </a:p>
          <a:p>
            <a:r>
              <a:rPr lang="en-US" dirty="0" smtClean="0"/>
              <a:t>'0o666'</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11</a:t>
            </a:r>
            <a:r>
              <a:rPr lang="zh-CN" altLang="en-US" dirty="0" smtClean="0"/>
              <a:t>）增加了</a:t>
            </a:r>
            <a:r>
              <a:rPr lang="en-US" altLang="zh-CN" dirty="0" smtClean="0"/>
              <a:t>2</a:t>
            </a:r>
            <a:r>
              <a:rPr lang="zh-CN" altLang="en-US" dirty="0" smtClean="0"/>
              <a:t>进制字面量和</a:t>
            </a:r>
            <a:r>
              <a:rPr lang="en-US" altLang="zh-CN" dirty="0" smtClean="0"/>
              <a:t>bin()</a:t>
            </a:r>
            <a:r>
              <a:rPr lang="zh-CN" altLang="en-US" dirty="0" smtClean="0"/>
              <a:t>函数</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 … </a:t>
            </a:r>
            <a:endParaRPr lang="zh-CN" altLang="en-US" dirty="0"/>
          </a:p>
        </p:txBody>
      </p:sp>
    </p:spTree>
    <p:extLst>
      <p:ext uri="{BB962C8B-B14F-4D97-AF65-F5344CB8AC3E}">
        <p14:creationId xmlns:p14="http://schemas.microsoft.com/office/powerpoint/2010/main" val="751746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Linux</a:t>
            </a:r>
            <a:r>
              <a:rPr lang="zh-CN" altLang="en-US" dirty="0" smtClean="0"/>
              <a:t>： </a:t>
            </a:r>
            <a:r>
              <a:rPr lang="en-US" altLang="zh-CN" dirty="0" err="1" smtClean="0"/>
              <a:t>ctrl+d</a:t>
            </a:r>
            <a:r>
              <a:rPr lang="en-US" altLang="zh-CN" dirty="0" smtClean="0"/>
              <a:t> </a:t>
            </a:r>
            <a:r>
              <a:rPr lang="zh-CN" altLang="en-US" dirty="0" smtClean="0"/>
              <a:t>提出</a:t>
            </a:r>
            <a:r>
              <a:rPr lang="en-US" altLang="zh-CN" dirty="0" smtClean="0"/>
              <a:t>python</a:t>
            </a:r>
            <a:r>
              <a:rPr lang="zh-CN" altLang="en-US" dirty="0" smtClean="0"/>
              <a:t>编辑环境</a:t>
            </a:r>
            <a:endParaRPr lang="en-US" altLang="zh-CN" dirty="0" smtClean="0"/>
          </a:p>
          <a:p>
            <a:r>
              <a:rPr lang="en-US" altLang="zh-CN" dirty="0" smtClean="0"/>
              <a:t>Windows </a:t>
            </a:r>
            <a:r>
              <a:rPr lang="zh-CN" altLang="en-US" dirty="0" smtClean="0"/>
              <a:t>：</a:t>
            </a:r>
            <a:r>
              <a:rPr lang="en-US" altLang="zh-CN" dirty="0" err="1" smtClean="0"/>
              <a:t>Ctrl+z</a:t>
            </a:r>
            <a:r>
              <a:rPr lang="en-US" altLang="zh-CN" dirty="0" smtClean="0"/>
              <a:t> </a:t>
            </a:r>
            <a:r>
              <a:rPr lang="zh-CN" altLang="en-US" dirty="0" smtClean="0"/>
              <a:t>退出</a:t>
            </a:r>
            <a:r>
              <a:rPr lang="en-US" altLang="zh-CN" dirty="0" smtClean="0"/>
              <a:t>python</a:t>
            </a:r>
            <a:r>
              <a:rPr lang="zh-CN" altLang="en-US" dirty="0" smtClean="0"/>
              <a:t>编辑环境</a:t>
            </a:r>
          </a:p>
          <a:p>
            <a:endParaRPr lang="zh-CN" altLang="en-US" dirty="0"/>
          </a:p>
        </p:txBody>
      </p:sp>
    </p:spTree>
    <p:extLst>
      <p:ext uri="{BB962C8B-B14F-4D97-AF65-F5344CB8AC3E}">
        <p14:creationId xmlns:p14="http://schemas.microsoft.com/office/powerpoint/2010/main" val="2127541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en-US" altLang="zh-CN">
                <a:ea typeface="宋体" charset="0"/>
              </a:rPr>
              <a:t>Object</a:t>
            </a:r>
            <a:r>
              <a:rPr lang="zh-CN" altLang="en-US">
                <a:ea typeface="宋体" charset="0"/>
              </a:rPr>
              <a:t>是一个或多个用于继承的父类的集合，</a:t>
            </a:r>
            <a:r>
              <a:rPr lang="en-US" altLang="zh-CN">
                <a:ea typeface="宋体" charset="0"/>
              </a:rPr>
              <a:t>object</a:t>
            </a:r>
            <a:r>
              <a:rPr lang="zh-CN" altLang="en-US">
                <a:ea typeface="宋体" charset="0"/>
              </a:rPr>
              <a:t>是所有类的基类。如果一个类继承于任何类，那么这里就写</a:t>
            </a:r>
            <a:r>
              <a:rPr lang="en-US" altLang="zh-CN">
                <a:ea typeface="宋体" charset="0"/>
              </a:rPr>
              <a:t>objec</a:t>
            </a:r>
            <a:r>
              <a:rPr lang="zh-CN" altLang="en-US">
                <a:ea typeface="宋体" charset="0"/>
              </a:rPr>
              <a:t>，也可以不写  </a:t>
            </a:r>
            <a:r>
              <a:rPr lang="en-US" altLang="zh-CN">
                <a:ea typeface="宋体" charset="0"/>
              </a:rPr>
              <a:t>class1.py</a:t>
            </a:r>
          </a:p>
          <a:p>
            <a:pPr eaLnBrk="1" hangingPunct="1"/>
            <a:r>
              <a:rPr lang="zh-CN" altLang="en-US">
                <a:ea typeface="宋体" charset="0"/>
              </a:rPr>
              <a:t>第二步，如果没有实现该方法，那么对实例不会施加任何特别操作，返回类的对象，实例化过程完毕；如果实现了该方法，那么将会调用该函数，实例对象将作为</a:t>
            </a:r>
            <a:r>
              <a:rPr lang="en-US" altLang="zh-CN">
                <a:ea typeface="宋体" charset="0"/>
              </a:rPr>
              <a:t>self</a:t>
            </a:r>
            <a:r>
              <a:rPr lang="zh-CN" altLang="en-US">
                <a:ea typeface="宋体" charset="0"/>
              </a:rPr>
              <a:t>传递进去，坐一些初始化操作。相当于</a:t>
            </a:r>
            <a:r>
              <a:rPr lang="en-US" altLang="zh-CN">
                <a:ea typeface="宋体" charset="0"/>
              </a:rPr>
              <a:t>c</a:t>
            </a:r>
            <a:r>
              <a:rPr lang="zh-CN" altLang="en-US">
                <a:ea typeface="宋体" charset="0"/>
              </a:rPr>
              <a:t>的构造函数</a:t>
            </a:r>
          </a:p>
          <a:p>
            <a:pPr eaLnBrk="1" hangingPunct="1"/>
            <a:r>
              <a:rPr lang="zh-CN" altLang="en-US">
                <a:ea typeface="宋体" charset="0"/>
              </a:rPr>
              <a:t>对于</a:t>
            </a:r>
            <a:r>
              <a:rPr lang="en-US" altLang="zh-CN">
                <a:ea typeface="宋体" charset="0"/>
              </a:rPr>
              <a:t>class.py</a:t>
            </a:r>
            <a:r>
              <a:rPr lang="zh-CN" altLang="en-US">
                <a:ea typeface="宋体" charset="0"/>
              </a:rPr>
              <a:t>中，</a:t>
            </a:r>
            <a:r>
              <a:rPr lang="en-US" altLang="zh-CN">
                <a:ea typeface="宋体" charset="0"/>
              </a:rPr>
              <a:t>__init__</a:t>
            </a:r>
            <a:r>
              <a:rPr lang="zh-CN" altLang="en-US">
                <a:ea typeface="宋体" charset="0"/>
              </a:rPr>
              <a:t>函数中定义了两个成员变量，即实例的属性。</a:t>
            </a:r>
            <a:r>
              <a:rPr lang="en-US" altLang="zh-CN">
                <a:ea typeface="宋体" charset="0"/>
              </a:rPr>
              <a:t>Python</a:t>
            </a:r>
            <a:r>
              <a:rPr lang="zh-CN" altLang="en-US">
                <a:ea typeface="宋体" charset="0"/>
              </a:rPr>
              <a:t>是一种动态语言，类的成员变量可以在运行时定义，但是要保证使用该变量是已经定义过</a:t>
            </a:r>
          </a:p>
          <a:p>
            <a:pPr eaLnBrk="1" hangingPunct="1"/>
            <a:r>
              <a:rPr lang="en-US" altLang="zh-CN">
                <a:ea typeface="宋体" charset="0"/>
              </a:rPr>
              <a:t>__init__</a:t>
            </a:r>
            <a:r>
              <a:rPr lang="zh-CN" altLang="en-US">
                <a:ea typeface="宋体" charset="0"/>
              </a:rPr>
              <a:t>函数返回</a:t>
            </a:r>
            <a:r>
              <a:rPr lang="en-US" altLang="zh-CN">
                <a:ea typeface="宋体" charset="0"/>
              </a:rPr>
              <a:t>none</a:t>
            </a:r>
          </a:p>
          <a:p>
            <a:pPr eaLnBrk="1" hangingPunct="1"/>
            <a:r>
              <a:rPr lang="en-US" altLang="zh-CN">
                <a:ea typeface="宋体" charset="0"/>
              </a:rPr>
              <a:t>Dir</a:t>
            </a:r>
            <a:r>
              <a:rPr lang="zh-CN" altLang="en-US">
                <a:ea typeface="宋体" charset="0"/>
              </a:rPr>
              <a:t>（）查看类的属性，也可以查看实例的属性</a:t>
            </a:r>
          </a:p>
        </p:txBody>
      </p:sp>
    </p:spTree>
    <p:extLst>
      <p:ext uri="{BB962C8B-B14F-4D97-AF65-F5344CB8AC3E}">
        <p14:creationId xmlns:p14="http://schemas.microsoft.com/office/powerpoint/2010/main" val="2488128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r>
              <a:rPr lang="en-US" altLang="zh-CN">
                <a:ea typeface="宋体" charset="0"/>
              </a:rPr>
              <a:t>Self</a:t>
            </a:r>
            <a:r>
              <a:rPr lang="zh-CN" altLang="en-US">
                <a:ea typeface="宋体" charset="0"/>
              </a:rPr>
              <a:t>变量用于在类实例方法中引用方法所绑定的实例，在类定义中，作为第一个参数传递给每一个函数，用以和类的实例进行绑定</a:t>
            </a:r>
          </a:p>
          <a:p>
            <a:pPr eaLnBrk="1" hangingPunct="1"/>
            <a:r>
              <a:rPr lang="zh-CN" altLang="en-US">
                <a:ea typeface="宋体" charset="0"/>
              </a:rPr>
              <a:t>绑定：还是在</a:t>
            </a:r>
            <a:r>
              <a:rPr lang="en-US" altLang="zh-CN">
                <a:ea typeface="宋体" charset="0"/>
              </a:rPr>
              <a:t>class1</a:t>
            </a:r>
            <a:r>
              <a:rPr lang="zh-CN" altLang="en-US">
                <a:ea typeface="宋体" charset="0"/>
              </a:rPr>
              <a:t>上继续修改，在没有类的实例的时候调用其函数，发现不能调用。没有实例，方法是不能调用的</a:t>
            </a:r>
          </a:p>
          <a:p>
            <a:pPr eaLnBrk="1" hangingPunct="1"/>
            <a:r>
              <a:rPr lang="zh-CN" altLang="en-US">
                <a:ea typeface="宋体" charset="0"/>
              </a:rPr>
              <a:t>类的属性要么由类中的方法更新，要么在主程序的其他地方更新</a:t>
            </a:r>
          </a:p>
          <a:p>
            <a:pPr eaLnBrk="1" hangingPunct="1"/>
            <a:r>
              <a:rPr lang="en-US" altLang="zh-CN">
                <a:ea typeface="宋体" charset="0"/>
              </a:rPr>
              <a:t>Person.py</a:t>
            </a:r>
            <a:r>
              <a:rPr lang="zh-CN" altLang="en-US">
                <a:ea typeface="宋体" charset="0"/>
              </a:rPr>
              <a:t>例子   实际上，类的属性就相当于静态成员变量。但是，如果以类的实例去访问类的属性，会产生一个实例属性，从而覆盖类的属性。这样会产生一些混乱，所以要避免用实例去访问类的属性。</a:t>
            </a:r>
          </a:p>
        </p:txBody>
      </p:sp>
    </p:spTree>
    <p:extLst>
      <p:ext uri="{BB962C8B-B14F-4D97-AF65-F5344CB8AC3E}">
        <p14:creationId xmlns:p14="http://schemas.microsoft.com/office/powerpoint/2010/main" val="4099303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427"/>
          <p:cNvSpPr>
            <a:spLocks noChangeArrowheads="1"/>
          </p:cNvSpPr>
          <p:nvPr/>
        </p:nvSpPr>
        <p:spPr bwMode="gray">
          <a:xfrm>
            <a:off x="7199313" y="1846263"/>
            <a:ext cx="1460500" cy="1462087"/>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zh-CN"/>
          </a:p>
        </p:txBody>
      </p:sp>
      <p:sp>
        <p:nvSpPr>
          <p:cNvPr id="5" name="Rectangle 332"/>
          <p:cNvSpPr>
            <a:spLocks noChangeArrowheads="1"/>
          </p:cNvSpPr>
          <p:nvPr/>
        </p:nvSpPr>
        <p:spPr bwMode="gray">
          <a:xfrm>
            <a:off x="4238625" y="1846263"/>
            <a:ext cx="1460500" cy="1462087"/>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zh-CN"/>
          </a:p>
        </p:txBody>
      </p:sp>
      <p:grpSp>
        <p:nvGrpSpPr>
          <p:cNvPr id="2" name="Group 368"/>
          <p:cNvGrpSpPr>
            <a:grpSpLocks/>
          </p:cNvGrpSpPr>
          <p:nvPr/>
        </p:nvGrpSpPr>
        <p:grpSpPr bwMode="auto">
          <a:xfrm>
            <a:off x="428625" y="3211513"/>
            <a:ext cx="8256588" cy="119062"/>
            <a:chOff x="192" y="498"/>
            <a:chExt cx="5376" cy="78"/>
          </a:xfrm>
        </p:grpSpPr>
        <p:sp>
          <p:nvSpPr>
            <p:cNvPr id="7" name="Rectangle 369"/>
            <p:cNvSpPr>
              <a:spLocks noChangeArrowheads="1"/>
            </p:cNvSpPr>
            <p:nvPr/>
          </p:nvSpPr>
          <p:spPr bwMode="gray">
            <a:xfrm>
              <a:off x="192" y="498"/>
              <a:ext cx="1500" cy="78"/>
            </a:xfrm>
            <a:prstGeom prst="rect">
              <a:avLst/>
            </a:prstGeom>
            <a:solidFill>
              <a:schemeClr val="accent6">
                <a:lumMod val="60000"/>
                <a:lumOff val="4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defRPr/>
              </a:pPr>
              <a:endParaRPr lang="zh-CN" altLang="zh-CN">
                <a:latin typeface="Arial" pitchFamily="34" charset="0"/>
              </a:endParaRPr>
            </a:p>
          </p:txBody>
        </p:sp>
        <p:sp>
          <p:nvSpPr>
            <p:cNvPr id="8" name="Line 370"/>
            <p:cNvSpPr>
              <a:spLocks noChangeShapeType="1"/>
            </p:cNvSpPr>
            <p:nvPr/>
          </p:nvSpPr>
          <p:spPr bwMode="gray">
            <a:xfrm>
              <a:off x="192" y="576"/>
              <a:ext cx="5376" cy="0"/>
            </a:xfrm>
            <a:prstGeom prst="line">
              <a:avLst/>
            </a:prstGeom>
            <a:noFill/>
            <a:ln w="19050">
              <a:solidFill>
                <a:schemeClr val="accent6">
                  <a:lumMod val="60000"/>
                  <a:lumOff val="40000"/>
                </a:schemeClr>
              </a:solidFill>
              <a:round/>
              <a:headEnd/>
              <a:tailEnd/>
            </a:ln>
            <a:extLst>
              <a:ext uri="{909E8E84-426E-40dd-AFC4-6F175D3DCCD1}">
                <a14:hiddenFill xmlns:a14="http://schemas.microsoft.com/office/drawing/2010/main" xmlns="">
                  <a:noFill/>
                </a14:hiddenFill>
              </a:ext>
            </a:extLst>
          </p:spPr>
          <p:txBody>
            <a:bodyPr/>
            <a:lstStyle/>
            <a:p>
              <a:pPr>
                <a:defRPr/>
              </a:pPr>
              <a:endParaRPr lang="zh-CN" altLang="en-US">
                <a:latin typeface="Arial" pitchFamily="34" charset="0"/>
              </a:endParaRPr>
            </a:p>
          </p:txBody>
        </p:sp>
      </p:grpSp>
      <p:sp>
        <p:nvSpPr>
          <p:cNvPr id="9" name="Rectangle 380"/>
          <p:cNvSpPr>
            <a:spLocks noChangeArrowheads="1"/>
          </p:cNvSpPr>
          <p:nvPr/>
        </p:nvSpPr>
        <p:spPr bwMode="gray">
          <a:xfrm>
            <a:off x="5718175" y="357188"/>
            <a:ext cx="1460500" cy="1462087"/>
          </a:xfrm>
          <a:prstGeom prst="rect">
            <a:avLst/>
          </a:prstGeom>
          <a:solidFill>
            <a:schemeClr val="tx2">
              <a:lumMod val="75000"/>
            </a:schemeClr>
          </a:solidFill>
          <a:ln w="9525">
            <a:noFill/>
            <a:miter lim="800000"/>
            <a:headEnd/>
            <a:tailEnd/>
          </a:ln>
          <a:effectLst/>
        </p:spPr>
        <p:txBody>
          <a:bodyPr wrap="none" anchor="ctr"/>
          <a:lstStyle/>
          <a:p>
            <a:pPr>
              <a:defRPr/>
            </a:pPr>
            <a:endParaRPr lang="zh-CN" altLang="en-US">
              <a:ea typeface="宋体" charset="-122"/>
            </a:endParaRPr>
          </a:p>
        </p:txBody>
      </p:sp>
      <p:sp>
        <p:nvSpPr>
          <p:cNvPr id="10" name="矩形 381" descr="01"/>
          <p:cNvSpPr>
            <a:spLocks noChangeArrowheads="1"/>
          </p:cNvSpPr>
          <p:nvPr/>
        </p:nvSpPr>
        <p:spPr bwMode="gray">
          <a:xfrm>
            <a:off x="2763838" y="1846263"/>
            <a:ext cx="1460500" cy="1462087"/>
          </a:xfrm>
          <a:prstGeom prst="rect">
            <a:avLst/>
          </a:prstGeom>
          <a:blipFill dpi="0" rotWithShape="1">
            <a:blip r:embed="rId2"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zh-CN"/>
          </a:p>
        </p:txBody>
      </p:sp>
      <p:sp>
        <p:nvSpPr>
          <p:cNvPr id="11" name="矩形 382" descr="02"/>
          <p:cNvSpPr>
            <a:spLocks noChangeArrowheads="1"/>
          </p:cNvSpPr>
          <p:nvPr/>
        </p:nvSpPr>
        <p:spPr bwMode="gray">
          <a:xfrm>
            <a:off x="5718175" y="1846263"/>
            <a:ext cx="1460500" cy="1462087"/>
          </a:xfrm>
          <a:prstGeom prst="rect">
            <a:avLst/>
          </a:prstGeom>
          <a:blipFill dpi="0" rotWithShape="1">
            <a:blip r:embed="rId3"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zh-CN"/>
          </a:p>
        </p:txBody>
      </p:sp>
      <p:sp>
        <p:nvSpPr>
          <p:cNvPr id="12" name="Rectangle 380"/>
          <p:cNvSpPr>
            <a:spLocks noChangeArrowheads="1"/>
          </p:cNvSpPr>
          <p:nvPr/>
        </p:nvSpPr>
        <p:spPr bwMode="gray">
          <a:xfrm>
            <a:off x="4238625" y="357188"/>
            <a:ext cx="1460500" cy="1462087"/>
          </a:xfrm>
          <a:prstGeom prst="rect">
            <a:avLst/>
          </a:prstGeom>
          <a:blipFill dpi="0" rotWithShape="1">
            <a:blip r:embed="rId4"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zh-CN"/>
          </a:p>
        </p:txBody>
      </p:sp>
      <p:sp>
        <p:nvSpPr>
          <p:cNvPr id="13" name="文本框 14"/>
          <p:cNvSpPr txBox="1">
            <a:spLocks noChangeArrowheads="1"/>
          </p:cNvSpPr>
          <p:nvPr/>
        </p:nvSpPr>
        <p:spPr bwMode="gray">
          <a:xfrm>
            <a:off x="338138" y="2905125"/>
            <a:ext cx="2438400" cy="307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defRPr/>
            </a:pPr>
            <a:r>
              <a:rPr lang="zh-CN" altLang="en-US" sz="1400" dirty="0" smtClean="0">
                <a:solidFill>
                  <a:srgbClr val="9EC426"/>
                </a:solidFill>
                <a:latin typeface="黑体" pitchFamily="2" charset="-122"/>
                <a:ea typeface="黑体" pitchFamily="2" charset="-122"/>
              </a:rPr>
              <a:t>激发个人潜能 燃点企业动力</a:t>
            </a:r>
          </a:p>
        </p:txBody>
      </p:sp>
      <p:sp>
        <p:nvSpPr>
          <p:cNvPr id="24578" name="Rectangle 3"/>
          <p:cNvSpPr>
            <a:spLocks noGrp="1" noChangeArrowheads="1"/>
          </p:cNvSpPr>
          <p:nvPr>
            <p:ph type="subTitle" idx="1"/>
          </p:nvPr>
        </p:nvSpPr>
        <p:spPr>
          <a:xfrm>
            <a:off x="2259013" y="4678363"/>
            <a:ext cx="6400800" cy="838200"/>
          </a:xfrm>
        </p:spPr>
        <p:txBody>
          <a:bodyPr/>
          <a:lstStyle>
            <a:lvl1pPr marL="0" indent="0" algn="r">
              <a:buFontTx/>
              <a:buNone/>
              <a:defRPr sz="2400"/>
            </a:lvl1pPr>
          </a:lstStyle>
          <a:p>
            <a:pPr lvl="0"/>
            <a:r>
              <a:rPr lang="zh-CN" altLang="en-US" noProof="0" smtClean="0"/>
              <a:t>单击此处编辑母版副标题样式</a:t>
            </a:r>
            <a:endParaRPr lang="zh-CN" altLang="en-US" noProof="0" dirty="0" smtClean="0"/>
          </a:p>
        </p:txBody>
      </p:sp>
      <p:sp>
        <p:nvSpPr>
          <p:cNvPr id="24579" name="标题占位符 2"/>
          <p:cNvSpPr>
            <a:spLocks noGrp="1"/>
          </p:cNvSpPr>
          <p:nvPr>
            <p:ph type="ctrTitle"/>
          </p:nvPr>
        </p:nvSpPr>
        <p:spPr>
          <a:xfrm>
            <a:off x="887413" y="3717925"/>
            <a:ext cx="7772400" cy="819150"/>
          </a:xfrm>
        </p:spPr>
        <p:txBody>
          <a:bodyPr/>
          <a:lstStyle>
            <a:lvl1pPr algn="r">
              <a:defRPr>
                <a:solidFill>
                  <a:schemeClr val="accent1"/>
                </a:solidFill>
              </a:defRPr>
            </a:lvl1pPr>
          </a:lstStyle>
          <a:p>
            <a:pPr lvl="0"/>
            <a:r>
              <a:rPr lang="zh-CN" altLang="en-US" noProof="0" smtClean="0"/>
              <a:t>单击此处编辑母版标题样式</a:t>
            </a:r>
            <a:endParaRPr lang="zh-CN" altLang="en-US" noProof="0" dirty="0" smtClean="0"/>
          </a:p>
        </p:txBody>
      </p:sp>
      <p:pic>
        <p:nvPicPr>
          <p:cNvPr id="15" name="图片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51520" y="195014"/>
            <a:ext cx="1800000" cy="537662"/>
          </a:xfrm>
          <a:prstGeom prst="rect">
            <a:avLst/>
          </a:prstGeom>
        </p:spPr>
      </p:pic>
    </p:spTree>
    <p:extLst>
      <p:ext uri="{BB962C8B-B14F-4D97-AF65-F5344CB8AC3E}">
        <p14:creationId xmlns:p14="http://schemas.microsoft.com/office/powerpoint/2010/main" val="1497167479"/>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949265085"/>
      </p:ext>
    </p:extLst>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33295021"/>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98438"/>
            <a:ext cx="2057400" cy="6038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98438"/>
            <a:ext cx="6019800" cy="60388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57712141"/>
      </p:ext>
    </p:extLst>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ó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6987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内容">
    <p:spTree>
      <p:nvGrpSpPr>
        <p:cNvPr id="1" name=""/>
        <p:cNvGrpSpPr/>
        <p:nvPr/>
      </p:nvGrpSpPr>
      <p:grpSpPr>
        <a:xfrm>
          <a:off x="0" y="0"/>
          <a:ext cx="0" cy="0"/>
          <a:chOff x="0" y="0"/>
          <a:chExt cx="0" cy="0"/>
        </a:xfrm>
      </p:grpSpPr>
      <p:sp>
        <p:nvSpPr>
          <p:cNvPr id="6" name="内容占位符 5"/>
          <p:cNvSpPr>
            <a:spLocks noGrp="1"/>
          </p:cNvSpPr>
          <p:nvPr>
            <p:ph sz="quarter" idx="10"/>
          </p:nvPr>
        </p:nvSpPr>
        <p:spPr>
          <a:xfrm>
            <a:off x="500063" y="1000125"/>
            <a:ext cx="8215341" cy="51435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19374841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81000" y="244475"/>
            <a:ext cx="8393113" cy="750888"/>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77825" y="1414463"/>
            <a:ext cx="4117975" cy="1030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414463"/>
            <a:ext cx="4117975" cy="10302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77825" y="2597150"/>
            <a:ext cx="4117975" cy="1031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2597150"/>
            <a:ext cx="4117975" cy="10318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78098214"/>
      </p:ext>
    </p:extLst>
  </p:cSld>
  <p:clrMapOvr>
    <a:masterClrMapping/>
  </p:clrMapOvr>
  <p:transition advClick="0" advTm="0"/>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Rectangle 3"/>
          <p:cNvSpPr/>
          <p:nvPr userDrawn="1"/>
        </p:nvSpPr>
        <p:spPr>
          <a:xfrm>
            <a:off x="0" y="1484784"/>
            <a:ext cx="9144000" cy="482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pic>
        <p:nvPicPr>
          <p:cNvPr id="4" name="Picture 12" descr="E:\ROLTA_Corporate\Roltalogo-01.png"/>
          <p:cNvPicPr>
            <a:picLocks noChangeAspect="1" noChangeArrowheads="1"/>
          </p:cNvPicPr>
          <p:nvPr userDrawn="1"/>
        </p:nvPicPr>
        <p:blipFill>
          <a:blip r:embed="rId2" cstate="print"/>
          <a:srcRect/>
          <a:stretch>
            <a:fillRect/>
          </a:stretch>
        </p:blipFill>
        <p:spPr bwMode="auto">
          <a:xfrm>
            <a:off x="8591550" y="53975"/>
            <a:ext cx="520700" cy="669925"/>
          </a:xfrm>
          <a:prstGeom prst="rect">
            <a:avLst/>
          </a:prstGeom>
          <a:noFill/>
          <a:effectLst>
            <a:outerShdw blurRad="431800" dist="38100" dir="16200000" sx="98000" sy="98000" rotWithShape="0">
              <a:prstClr val="black">
                <a:alpha val="85000"/>
              </a:prstClr>
            </a:outerShdw>
          </a:effectLst>
        </p:spPr>
      </p:pic>
      <p:sp>
        <p:nvSpPr>
          <p:cNvPr id="5" name="Title 1"/>
          <p:cNvSpPr>
            <a:spLocks noGrp="1"/>
          </p:cNvSpPr>
          <p:nvPr>
            <p:ph type="title"/>
          </p:nvPr>
        </p:nvSpPr>
        <p:spPr>
          <a:xfrm>
            <a:off x="425640" y="260649"/>
            <a:ext cx="8165910" cy="662326"/>
          </a:xfrm>
        </p:spPr>
        <p:txBody>
          <a:bodyPr/>
          <a:lstStyle>
            <a:lvl1pPr>
              <a:defRPr sz="3000"/>
            </a:lvl1pPr>
          </a:lstStyle>
          <a:p>
            <a:r>
              <a:rPr lang="en-US" dirty="0" smtClean="0"/>
              <a:t>Click to edit Master title style</a:t>
            </a:r>
            <a:endParaRPr lang="en-US" dirty="0"/>
          </a:p>
        </p:txBody>
      </p:sp>
    </p:spTree>
  </p:cSld>
  <p:clrMapOvr>
    <a:masterClrMapping/>
  </p:clrMapOvr>
  <p:transition spd="slow">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xfrm>
            <a:off x="457200" y="6356350"/>
            <a:ext cx="2133600" cy="365125"/>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356350"/>
            <a:ext cx="2895600" cy="365125"/>
          </a:xfrm>
          <a:prstGeom prst="rect">
            <a:avLst/>
          </a:prstGeom>
          <a:ln/>
        </p:spPr>
        <p:txBody>
          <a:bodyPr/>
          <a:lstStyle>
            <a:lvl1pPr>
              <a:defRPr/>
            </a:lvl1pPr>
          </a:lstStyle>
          <a:p>
            <a:pPr>
              <a:defRPr/>
            </a:pPr>
            <a:endParaRPr lang="en-US" altLang="zh-CN" dirty="0"/>
          </a:p>
        </p:txBody>
      </p:sp>
      <p:sp>
        <p:nvSpPr>
          <p:cNvPr id="7" name="Rectangle 6"/>
          <p:cNvSpPr>
            <a:spLocks noGrp="1" noChangeArrowheads="1"/>
          </p:cNvSpPr>
          <p:nvPr>
            <p:ph type="sldNum" sz="quarter" idx="12"/>
          </p:nvPr>
        </p:nvSpPr>
        <p:spPr>
          <a:xfrm>
            <a:off x="6553200" y="6356350"/>
            <a:ext cx="2133600" cy="365125"/>
          </a:xfrm>
          <a:prstGeom prst="rect">
            <a:avLst/>
          </a:prstGeom>
          <a:ln/>
        </p:spPr>
        <p:txBody>
          <a:bodyPr/>
          <a:lstStyle>
            <a:lvl1pPr>
              <a:defRPr/>
            </a:lvl1pPr>
          </a:lstStyle>
          <a:p>
            <a:fld id="{8C60A44D-F471-584B-A565-E6C2039BD39F}" type="slidenum">
              <a:rPr lang="en-US" altLang="zh-CN"/>
              <a:pPr/>
              <a:t>‹#›</a:t>
            </a:fld>
            <a:endParaRPr lang="en-US" altLang="zh-CN"/>
          </a:p>
        </p:txBody>
      </p:sp>
    </p:spTree>
    <p:extLst>
      <p:ext uri="{BB962C8B-B14F-4D97-AF65-F5344CB8AC3E}">
        <p14:creationId xmlns:p14="http://schemas.microsoft.com/office/powerpoint/2010/main" val="660339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4" name="矩形 3"/>
          <p:cNvSpPr/>
          <p:nvPr/>
        </p:nvSpPr>
        <p:spPr>
          <a:xfrm>
            <a:off x="2413000" y="0"/>
            <a:ext cx="6731000" cy="686593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 name="直接连接符 4"/>
          <p:cNvCxnSpPr/>
          <p:nvPr/>
        </p:nvCxnSpPr>
        <p:spPr>
          <a:xfrm>
            <a:off x="2413000"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r="3574" b="2736"/>
          <a:stretch>
            <a:fillRect/>
          </a:stretch>
        </p:blipFill>
        <p:spPr bwMode="auto">
          <a:xfrm>
            <a:off x="-14288" y="4802188"/>
            <a:ext cx="2413001" cy="206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a:spLocks noChangeArrowheads="1"/>
          </p:cNvSpPr>
          <p:nvPr/>
        </p:nvSpPr>
        <p:spPr bwMode="auto">
          <a:xfrm>
            <a:off x="741363" y="388938"/>
            <a:ext cx="677862" cy="103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3200" smtClean="0">
                <a:solidFill>
                  <a:schemeClr val="accent1"/>
                </a:solidFill>
                <a:latin typeface="微软雅黑" pitchFamily="34" charset="-122"/>
                <a:ea typeface="微软雅黑" pitchFamily="34" charset="-122"/>
              </a:rPr>
              <a:t>目 录</a:t>
            </a:r>
          </a:p>
        </p:txBody>
      </p:sp>
      <p:sp>
        <p:nvSpPr>
          <p:cNvPr id="7" name="内容占位符 11"/>
          <p:cNvSpPr>
            <a:spLocks noGrp="1"/>
          </p:cNvSpPr>
          <p:nvPr>
            <p:ph sz="quarter" idx="10"/>
          </p:nvPr>
        </p:nvSpPr>
        <p:spPr>
          <a:xfrm>
            <a:off x="2699792" y="1196752"/>
            <a:ext cx="5904656" cy="5184576"/>
          </a:xfrm>
          <a:noFill/>
          <a:ln>
            <a:noFill/>
          </a:ln>
        </p:spPr>
        <p:txBody>
          <a:bodyPr lIns="274320" tIns="0" rIns="92985" bIns="46493"/>
          <a:lstStyle>
            <a:lvl1pPr marL="457200" indent="-457200">
              <a:buFont typeface="+mj-lt"/>
              <a:buAutoNum type="arabicPeriod"/>
              <a:defRPr lang="zh-CN" altLang="en-US" sz="2000" b="0" baseline="0" dirty="0" smtClean="0">
                <a:solidFill>
                  <a:schemeClr val="tx1"/>
                </a:solidFill>
                <a:latin typeface="Arial" pitchFamily="34" charset="0"/>
                <a:ea typeface="黑体" pitchFamily="2" charset="-122"/>
                <a:cs typeface="Arial" charset="0"/>
              </a:defRPr>
            </a:lvl1pPr>
          </a:lstStyle>
          <a:p>
            <a:pPr lvl="0"/>
            <a:r>
              <a:rPr lang="zh-CN" altLang="en-US" smtClean="0"/>
              <a:t>单击此处编辑母版文本样式</a:t>
            </a:r>
          </a:p>
        </p:txBody>
      </p:sp>
      <p:sp>
        <p:nvSpPr>
          <p:cNvPr id="16" name="标题 9"/>
          <p:cNvSpPr>
            <a:spLocks noGrp="1"/>
          </p:cNvSpPr>
          <p:nvPr>
            <p:ph type="title"/>
          </p:nvPr>
        </p:nvSpPr>
        <p:spPr>
          <a:xfrm>
            <a:off x="2627784" y="235174"/>
            <a:ext cx="5987008" cy="682625"/>
          </a:xfrm>
        </p:spPr>
        <p:txBody>
          <a:body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508330995"/>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62636"/>
            <a:ext cx="8229600" cy="732557"/>
          </a:xfrm>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defRPr sz="2400" baseline="0">
                <a:latin typeface="Arial" pitchFamily="34" charset="0"/>
              </a:defRPr>
            </a:lvl1pPr>
            <a:lvl2pPr>
              <a:defRPr sz="2000" baseline="0">
                <a:latin typeface="Arial" pitchFamily="34" charset="0"/>
              </a:defRPr>
            </a:lvl2pPr>
            <a:lvl3pPr>
              <a:defRPr sz="1800" baseline="0">
                <a:latin typeface="Arial" pitchFamily="34" charset="0"/>
              </a:defRPr>
            </a:lvl3pPr>
            <a:lvl4pPr>
              <a:defRPr sz="1600" baseline="0">
                <a:latin typeface="Arial" pitchFamily="34" charset="0"/>
              </a:defRPr>
            </a:lvl4pPr>
            <a:lvl5pPr>
              <a:defRPr sz="1600" baseline="0">
                <a:latin typeface="Arial" pitchFamily="34"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019198518"/>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4" name="标题 1"/>
          <p:cNvSpPr txBox="1">
            <a:spLocks/>
          </p:cNvSpPr>
          <p:nvPr/>
        </p:nvSpPr>
        <p:spPr bwMode="auto">
          <a:xfrm rot="505410">
            <a:off x="501650" y="3471863"/>
            <a:ext cx="7513638" cy="746125"/>
          </a:xfrm>
          <a:prstGeom prst="roundRect">
            <a:avLst/>
          </a:prstGeom>
          <a:solidFill>
            <a:schemeClr val="bg1">
              <a:lumMod val="85000"/>
            </a:schemeClr>
          </a:solidFill>
          <a:ln>
            <a:noFill/>
          </a:ln>
        </p:spPr>
        <p:txBody>
          <a:bodyPr/>
          <a:lstStyle>
            <a:lvl1pPr algn="ctr" rtl="0" fontAlgn="base">
              <a:spcBef>
                <a:spcPct val="0"/>
              </a:spcBef>
              <a:spcAft>
                <a:spcPct val="0"/>
              </a:spcAft>
              <a:defRPr sz="2800" b="1" cap="all" baseline="0">
                <a:solidFill>
                  <a:schemeClr val="bg1"/>
                </a:solidFill>
                <a:latin typeface="Arial" pitchFamily="34" charset="0"/>
                <a:ea typeface="微软雅黑" pitchFamily="34" charset="-122"/>
                <a:cs typeface="+mj-cs"/>
              </a:defRPr>
            </a:lvl1pPr>
            <a:lvl2pPr algn="l" rtl="0" fontAlgn="base">
              <a:spcBef>
                <a:spcPct val="0"/>
              </a:spcBef>
              <a:spcAft>
                <a:spcPct val="0"/>
              </a:spcAft>
              <a:defRPr sz="3600">
                <a:solidFill>
                  <a:schemeClr val="bg1"/>
                </a:solidFill>
                <a:latin typeface="Arial" charset="0"/>
                <a:ea typeface="黑体" pitchFamily="2" charset="-122"/>
              </a:defRPr>
            </a:lvl2pPr>
            <a:lvl3pPr algn="l" rtl="0" fontAlgn="base">
              <a:spcBef>
                <a:spcPct val="0"/>
              </a:spcBef>
              <a:spcAft>
                <a:spcPct val="0"/>
              </a:spcAft>
              <a:defRPr sz="3600">
                <a:solidFill>
                  <a:schemeClr val="bg1"/>
                </a:solidFill>
                <a:latin typeface="Arial" charset="0"/>
                <a:ea typeface="黑体" pitchFamily="2" charset="-122"/>
              </a:defRPr>
            </a:lvl3pPr>
            <a:lvl4pPr algn="l" rtl="0" fontAlgn="base">
              <a:spcBef>
                <a:spcPct val="0"/>
              </a:spcBef>
              <a:spcAft>
                <a:spcPct val="0"/>
              </a:spcAft>
              <a:defRPr sz="3600">
                <a:solidFill>
                  <a:schemeClr val="bg1"/>
                </a:solidFill>
                <a:latin typeface="Arial" charset="0"/>
                <a:ea typeface="黑体" pitchFamily="2" charset="-122"/>
              </a:defRPr>
            </a:lvl4pPr>
            <a:lvl5pPr algn="l" rtl="0" fontAlgn="base">
              <a:spcBef>
                <a:spcPct val="0"/>
              </a:spcBef>
              <a:spcAft>
                <a:spcPct val="0"/>
              </a:spcAft>
              <a:defRPr sz="3600">
                <a:solidFill>
                  <a:schemeClr val="bg1"/>
                </a:solidFill>
                <a:latin typeface="Arial" charset="0"/>
                <a:ea typeface="黑体"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a:lstStyle>
          <a:p>
            <a:pPr>
              <a:defRPr/>
            </a:pPr>
            <a:endParaRPr lang="zh-CN" altLang="en-US" dirty="0">
              <a:solidFill>
                <a:srgbClr val="FFFFFF"/>
              </a:solidFill>
            </a:endParaRPr>
          </a:p>
        </p:txBody>
      </p:sp>
      <p:sp>
        <p:nvSpPr>
          <p:cNvPr id="6" name="矩形 5"/>
          <p:cNvSpPr/>
          <p:nvPr/>
        </p:nvSpPr>
        <p:spPr>
          <a:xfrm>
            <a:off x="8897938" y="0"/>
            <a:ext cx="24606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标题 1"/>
          <p:cNvSpPr>
            <a:spLocks noGrp="1"/>
          </p:cNvSpPr>
          <p:nvPr>
            <p:ph type="title"/>
          </p:nvPr>
        </p:nvSpPr>
        <p:spPr>
          <a:xfrm>
            <a:off x="539553" y="3429000"/>
            <a:ext cx="7416824" cy="745287"/>
          </a:xfrm>
          <a:prstGeom prst="roundRect">
            <a:avLst/>
          </a:prstGeom>
          <a:solidFill>
            <a:schemeClr val="accent1"/>
          </a:solidFill>
        </p:spPr>
        <p:txBody>
          <a:bodyPr/>
          <a:lstStyle>
            <a:lvl1pPr algn="l">
              <a:defRPr sz="3200" b="0" cap="none" spc="0" baseline="0">
                <a:ln>
                  <a:noFill/>
                </a:ln>
                <a:solidFill>
                  <a:schemeClr val="bg1"/>
                </a:solidFill>
                <a:effectLst/>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384706525"/>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3" name="内容占位符 2"/>
          <p:cNvSpPr>
            <a:spLocks noGrp="1"/>
          </p:cNvSpPr>
          <p:nvPr>
            <p:ph sz="half" idx="1"/>
          </p:nvPr>
        </p:nvSpPr>
        <p:spPr>
          <a:xfrm>
            <a:off x="457200" y="1268413"/>
            <a:ext cx="40386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68413"/>
            <a:ext cx="4038600"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36839079"/>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12104282"/>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93143012"/>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489269"/>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146646078"/>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jpeg"/><Relationship Id="rId21" Type="http://schemas.openxmlformats.org/officeDocument/2006/relationships/image" Target="../media/image3.jpeg"/><Relationship Id="rId22"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2"/>
          <p:cNvSpPr>
            <a:spLocks noGrp="1"/>
          </p:cNvSpPr>
          <p:nvPr>
            <p:ph type="title"/>
          </p:nvPr>
        </p:nvSpPr>
        <p:spPr bwMode="auto">
          <a:xfrm>
            <a:off x="457200" y="382588"/>
            <a:ext cx="8229600" cy="68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gray">
          <a:xfrm>
            <a:off x="457200" y="1268413"/>
            <a:ext cx="8229600" cy="4968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grpSp>
        <p:nvGrpSpPr>
          <p:cNvPr id="2" name="组合 173"/>
          <p:cNvGrpSpPr>
            <a:grpSpLocks/>
          </p:cNvGrpSpPr>
          <p:nvPr/>
        </p:nvGrpSpPr>
        <p:grpSpPr bwMode="auto">
          <a:xfrm>
            <a:off x="3714750" y="133350"/>
            <a:ext cx="3295650" cy="704850"/>
            <a:chOff x="3714744" y="133438"/>
            <a:chExt cx="3296280" cy="705498"/>
          </a:xfrm>
        </p:grpSpPr>
        <p:sp>
          <p:nvSpPr>
            <p:cNvPr id="9" name="椭圆 8"/>
            <p:cNvSpPr>
              <a:spLocks noChangeAspect="1"/>
            </p:cNvSpPr>
            <p:nvPr/>
          </p:nvSpPr>
          <p:spPr>
            <a:xfrm>
              <a:off x="3714744" y="133438"/>
              <a:ext cx="90505" cy="90571"/>
            </a:xfrm>
            <a:prstGeom prst="ellipse">
              <a:avLst/>
            </a:prstGeom>
            <a:solidFill>
              <a:schemeClr val="bg1">
                <a:alpha val="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2" name="椭圆 61"/>
            <p:cNvSpPr>
              <a:spLocks noChangeAspect="1"/>
            </p:cNvSpPr>
            <p:nvPr/>
          </p:nvSpPr>
          <p:spPr>
            <a:xfrm>
              <a:off x="3714744" y="338414"/>
              <a:ext cx="90505" cy="90570"/>
            </a:xfrm>
            <a:prstGeom prst="ellipse">
              <a:avLst/>
            </a:prstGeom>
            <a:solidFill>
              <a:schemeClr val="bg1">
                <a:alpha val="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3" name="椭圆 62"/>
            <p:cNvSpPr>
              <a:spLocks noChangeAspect="1"/>
            </p:cNvSpPr>
            <p:nvPr/>
          </p:nvSpPr>
          <p:spPr>
            <a:xfrm>
              <a:off x="3714744" y="543390"/>
              <a:ext cx="90505" cy="90571"/>
            </a:xfrm>
            <a:prstGeom prst="ellipse">
              <a:avLst/>
            </a:prstGeom>
            <a:solidFill>
              <a:schemeClr val="bg1">
                <a:alpha val="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64" name="椭圆 63"/>
            <p:cNvSpPr>
              <a:spLocks noChangeAspect="1"/>
            </p:cNvSpPr>
            <p:nvPr/>
          </p:nvSpPr>
          <p:spPr>
            <a:xfrm>
              <a:off x="3714744" y="748366"/>
              <a:ext cx="90505" cy="90570"/>
            </a:xfrm>
            <a:prstGeom prst="ellipse">
              <a:avLst/>
            </a:prstGeom>
            <a:solidFill>
              <a:schemeClr val="bg1">
                <a:alpha val="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5" name="椭圆 114"/>
            <p:cNvSpPr>
              <a:spLocks noChangeAspect="1"/>
            </p:cNvSpPr>
            <p:nvPr/>
          </p:nvSpPr>
          <p:spPr>
            <a:xfrm>
              <a:off x="3981495" y="133438"/>
              <a:ext cx="90505" cy="90571"/>
            </a:xfrm>
            <a:prstGeom prst="ellipse">
              <a:avLst/>
            </a:prstGeom>
            <a:solidFill>
              <a:schemeClr val="bg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6" name="椭圆 115"/>
            <p:cNvSpPr>
              <a:spLocks noChangeAspect="1"/>
            </p:cNvSpPr>
            <p:nvPr/>
          </p:nvSpPr>
          <p:spPr>
            <a:xfrm>
              <a:off x="3981495" y="338414"/>
              <a:ext cx="90505" cy="90570"/>
            </a:xfrm>
            <a:prstGeom prst="ellipse">
              <a:avLst/>
            </a:prstGeom>
            <a:solidFill>
              <a:schemeClr val="bg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7" name="椭圆 116"/>
            <p:cNvSpPr>
              <a:spLocks noChangeAspect="1"/>
            </p:cNvSpPr>
            <p:nvPr/>
          </p:nvSpPr>
          <p:spPr>
            <a:xfrm>
              <a:off x="3981495" y="543390"/>
              <a:ext cx="90505" cy="90571"/>
            </a:xfrm>
            <a:prstGeom prst="ellipse">
              <a:avLst/>
            </a:prstGeom>
            <a:solidFill>
              <a:schemeClr val="bg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8" name="椭圆 117"/>
            <p:cNvSpPr>
              <a:spLocks noChangeAspect="1"/>
            </p:cNvSpPr>
            <p:nvPr/>
          </p:nvSpPr>
          <p:spPr>
            <a:xfrm>
              <a:off x="3981495" y="748366"/>
              <a:ext cx="90505" cy="90570"/>
            </a:xfrm>
            <a:prstGeom prst="ellipse">
              <a:avLst/>
            </a:prstGeom>
            <a:solidFill>
              <a:schemeClr val="bg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0" name="椭圆 119"/>
            <p:cNvSpPr>
              <a:spLocks noChangeAspect="1"/>
            </p:cNvSpPr>
            <p:nvPr/>
          </p:nvSpPr>
          <p:spPr>
            <a:xfrm>
              <a:off x="4249834" y="133438"/>
              <a:ext cx="88917" cy="90571"/>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1" name="椭圆 120"/>
            <p:cNvSpPr>
              <a:spLocks noChangeAspect="1"/>
            </p:cNvSpPr>
            <p:nvPr/>
          </p:nvSpPr>
          <p:spPr>
            <a:xfrm>
              <a:off x="4249834" y="338414"/>
              <a:ext cx="88917" cy="90570"/>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2" name="椭圆 121"/>
            <p:cNvSpPr>
              <a:spLocks noChangeAspect="1"/>
            </p:cNvSpPr>
            <p:nvPr/>
          </p:nvSpPr>
          <p:spPr>
            <a:xfrm>
              <a:off x="4249834" y="543390"/>
              <a:ext cx="88917" cy="90571"/>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3" name="椭圆 122"/>
            <p:cNvSpPr>
              <a:spLocks noChangeAspect="1"/>
            </p:cNvSpPr>
            <p:nvPr/>
          </p:nvSpPr>
          <p:spPr>
            <a:xfrm>
              <a:off x="4249834" y="748366"/>
              <a:ext cx="88917" cy="90570"/>
            </a:xfrm>
            <a:prstGeom prst="ellipse">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5" name="椭圆 124"/>
            <p:cNvSpPr>
              <a:spLocks noChangeAspect="1"/>
            </p:cNvSpPr>
            <p:nvPr/>
          </p:nvSpPr>
          <p:spPr>
            <a:xfrm>
              <a:off x="4516585" y="133438"/>
              <a:ext cx="90504" cy="90571"/>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6" name="椭圆 125"/>
            <p:cNvSpPr>
              <a:spLocks noChangeAspect="1"/>
            </p:cNvSpPr>
            <p:nvPr/>
          </p:nvSpPr>
          <p:spPr>
            <a:xfrm>
              <a:off x="4516585" y="338414"/>
              <a:ext cx="90504" cy="90570"/>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7" name="椭圆 126"/>
            <p:cNvSpPr>
              <a:spLocks noChangeAspect="1"/>
            </p:cNvSpPr>
            <p:nvPr/>
          </p:nvSpPr>
          <p:spPr>
            <a:xfrm>
              <a:off x="4516585" y="543390"/>
              <a:ext cx="90504" cy="90571"/>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8" name="椭圆 127"/>
            <p:cNvSpPr>
              <a:spLocks noChangeAspect="1"/>
            </p:cNvSpPr>
            <p:nvPr/>
          </p:nvSpPr>
          <p:spPr>
            <a:xfrm>
              <a:off x="4516585" y="748366"/>
              <a:ext cx="90504" cy="90570"/>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0" name="椭圆 129"/>
            <p:cNvSpPr>
              <a:spLocks noChangeAspect="1"/>
            </p:cNvSpPr>
            <p:nvPr/>
          </p:nvSpPr>
          <p:spPr>
            <a:xfrm>
              <a:off x="4783336" y="133438"/>
              <a:ext cx="90504" cy="90571"/>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1" name="椭圆 130"/>
            <p:cNvSpPr>
              <a:spLocks noChangeAspect="1"/>
            </p:cNvSpPr>
            <p:nvPr/>
          </p:nvSpPr>
          <p:spPr>
            <a:xfrm>
              <a:off x="4783336" y="338414"/>
              <a:ext cx="90504" cy="90570"/>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2" name="椭圆 131"/>
            <p:cNvSpPr>
              <a:spLocks noChangeAspect="1"/>
            </p:cNvSpPr>
            <p:nvPr/>
          </p:nvSpPr>
          <p:spPr>
            <a:xfrm>
              <a:off x="4783336" y="543390"/>
              <a:ext cx="90504" cy="90571"/>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3" name="椭圆 132"/>
            <p:cNvSpPr>
              <a:spLocks noChangeAspect="1"/>
            </p:cNvSpPr>
            <p:nvPr/>
          </p:nvSpPr>
          <p:spPr>
            <a:xfrm>
              <a:off x="4783336" y="748366"/>
              <a:ext cx="90504" cy="90570"/>
            </a:xfrm>
            <a:prstGeom prst="ellipse">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5" name="椭圆 134"/>
            <p:cNvSpPr>
              <a:spLocks noChangeAspect="1"/>
            </p:cNvSpPr>
            <p:nvPr/>
          </p:nvSpPr>
          <p:spPr>
            <a:xfrm>
              <a:off x="5050087" y="133438"/>
              <a:ext cx="90504" cy="90571"/>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6" name="椭圆 135"/>
            <p:cNvSpPr>
              <a:spLocks noChangeAspect="1"/>
            </p:cNvSpPr>
            <p:nvPr/>
          </p:nvSpPr>
          <p:spPr>
            <a:xfrm>
              <a:off x="5050087" y="338414"/>
              <a:ext cx="90504" cy="90570"/>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7" name="椭圆 136"/>
            <p:cNvSpPr>
              <a:spLocks noChangeAspect="1"/>
            </p:cNvSpPr>
            <p:nvPr/>
          </p:nvSpPr>
          <p:spPr>
            <a:xfrm>
              <a:off x="5050087" y="543390"/>
              <a:ext cx="90504" cy="90571"/>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8" name="椭圆 137"/>
            <p:cNvSpPr>
              <a:spLocks noChangeAspect="1"/>
            </p:cNvSpPr>
            <p:nvPr/>
          </p:nvSpPr>
          <p:spPr>
            <a:xfrm>
              <a:off x="5050087" y="748366"/>
              <a:ext cx="90504" cy="90570"/>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0" name="椭圆 139"/>
            <p:cNvSpPr>
              <a:spLocks noChangeAspect="1"/>
            </p:cNvSpPr>
            <p:nvPr/>
          </p:nvSpPr>
          <p:spPr>
            <a:xfrm>
              <a:off x="5318426" y="133438"/>
              <a:ext cx="88917" cy="90571"/>
            </a:xfrm>
            <a:prstGeom prst="ellips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1" name="椭圆 140"/>
            <p:cNvSpPr>
              <a:spLocks noChangeAspect="1"/>
            </p:cNvSpPr>
            <p:nvPr/>
          </p:nvSpPr>
          <p:spPr>
            <a:xfrm>
              <a:off x="5318426" y="338414"/>
              <a:ext cx="88917" cy="90570"/>
            </a:xfrm>
            <a:prstGeom prst="ellips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2" name="椭圆 141"/>
            <p:cNvSpPr>
              <a:spLocks noChangeAspect="1"/>
            </p:cNvSpPr>
            <p:nvPr/>
          </p:nvSpPr>
          <p:spPr>
            <a:xfrm>
              <a:off x="5318426" y="543390"/>
              <a:ext cx="88917" cy="90571"/>
            </a:xfrm>
            <a:prstGeom prst="ellips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3" name="椭圆 142"/>
            <p:cNvSpPr>
              <a:spLocks noChangeAspect="1"/>
            </p:cNvSpPr>
            <p:nvPr/>
          </p:nvSpPr>
          <p:spPr>
            <a:xfrm>
              <a:off x="5318426" y="748366"/>
              <a:ext cx="88917" cy="90570"/>
            </a:xfrm>
            <a:prstGeom prst="ellipse">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5" name="椭圆 144"/>
            <p:cNvSpPr>
              <a:spLocks noChangeAspect="1"/>
            </p:cNvSpPr>
            <p:nvPr/>
          </p:nvSpPr>
          <p:spPr>
            <a:xfrm>
              <a:off x="5585176" y="133438"/>
              <a:ext cx="90505" cy="90571"/>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6" name="椭圆 145"/>
            <p:cNvSpPr>
              <a:spLocks noChangeAspect="1"/>
            </p:cNvSpPr>
            <p:nvPr/>
          </p:nvSpPr>
          <p:spPr>
            <a:xfrm>
              <a:off x="5585176" y="338414"/>
              <a:ext cx="90505" cy="90570"/>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7" name="椭圆 146"/>
            <p:cNvSpPr>
              <a:spLocks noChangeAspect="1"/>
            </p:cNvSpPr>
            <p:nvPr/>
          </p:nvSpPr>
          <p:spPr>
            <a:xfrm>
              <a:off x="5585176" y="543390"/>
              <a:ext cx="90505" cy="90571"/>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48" name="椭圆 147"/>
            <p:cNvSpPr>
              <a:spLocks noChangeAspect="1"/>
            </p:cNvSpPr>
            <p:nvPr/>
          </p:nvSpPr>
          <p:spPr>
            <a:xfrm>
              <a:off x="5585176" y="748366"/>
              <a:ext cx="90505" cy="90570"/>
            </a:xfrm>
            <a:prstGeom prst="ellips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0" name="椭圆 149"/>
            <p:cNvSpPr>
              <a:spLocks noChangeAspect="1"/>
            </p:cNvSpPr>
            <p:nvPr/>
          </p:nvSpPr>
          <p:spPr>
            <a:xfrm>
              <a:off x="5851927" y="133438"/>
              <a:ext cx="90505" cy="90571"/>
            </a:xfrm>
            <a:prstGeom prst="ellipse">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1" name="椭圆 150"/>
            <p:cNvSpPr>
              <a:spLocks noChangeAspect="1"/>
            </p:cNvSpPr>
            <p:nvPr/>
          </p:nvSpPr>
          <p:spPr>
            <a:xfrm>
              <a:off x="5851927" y="338414"/>
              <a:ext cx="90505" cy="90570"/>
            </a:xfrm>
            <a:prstGeom prst="ellipse">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2" name="椭圆 151"/>
            <p:cNvSpPr>
              <a:spLocks noChangeAspect="1"/>
            </p:cNvSpPr>
            <p:nvPr/>
          </p:nvSpPr>
          <p:spPr>
            <a:xfrm>
              <a:off x="5851927" y="543390"/>
              <a:ext cx="90505" cy="90571"/>
            </a:xfrm>
            <a:prstGeom prst="ellipse">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3" name="椭圆 152"/>
            <p:cNvSpPr>
              <a:spLocks noChangeAspect="1"/>
            </p:cNvSpPr>
            <p:nvPr/>
          </p:nvSpPr>
          <p:spPr>
            <a:xfrm>
              <a:off x="5851927" y="748366"/>
              <a:ext cx="90505" cy="90570"/>
            </a:xfrm>
            <a:prstGeom prst="ellipse">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5" name="椭圆 154"/>
            <p:cNvSpPr>
              <a:spLocks noChangeAspect="1"/>
            </p:cNvSpPr>
            <p:nvPr/>
          </p:nvSpPr>
          <p:spPr>
            <a:xfrm>
              <a:off x="6118678" y="133438"/>
              <a:ext cx="90505" cy="90571"/>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6" name="椭圆 155"/>
            <p:cNvSpPr>
              <a:spLocks noChangeAspect="1"/>
            </p:cNvSpPr>
            <p:nvPr/>
          </p:nvSpPr>
          <p:spPr>
            <a:xfrm>
              <a:off x="6118678" y="338414"/>
              <a:ext cx="90505" cy="90570"/>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7" name="椭圆 156"/>
            <p:cNvSpPr>
              <a:spLocks noChangeAspect="1"/>
            </p:cNvSpPr>
            <p:nvPr/>
          </p:nvSpPr>
          <p:spPr>
            <a:xfrm>
              <a:off x="6118678" y="543390"/>
              <a:ext cx="90505" cy="90571"/>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58" name="椭圆 157"/>
            <p:cNvSpPr>
              <a:spLocks noChangeAspect="1"/>
            </p:cNvSpPr>
            <p:nvPr/>
          </p:nvSpPr>
          <p:spPr>
            <a:xfrm>
              <a:off x="6118678" y="748366"/>
              <a:ext cx="90505" cy="90570"/>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60" name="椭圆 159"/>
            <p:cNvSpPr>
              <a:spLocks noChangeAspect="1"/>
            </p:cNvSpPr>
            <p:nvPr/>
          </p:nvSpPr>
          <p:spPr>
            <a:xfrm>
              <a:off x="6387018" y="133438"/>
              <a:ext cx="88917" cy="90571"/>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61" name="椭圆 160"/>
            <p:cNvSpPr>
              <a:spLocks noChangeAspect="1"/>
            </p:cNvSpPr>
            <p:nvPr/>
          </p:nvSpPr>
          <p:spPr>
            <a:xfrm>
              <a:off x="6387018" y="338414"/>
              <a:ext cx="88917" cy="90570"/>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62" name="椭圆 161"/>
            <p:cNvSpPr>
              <a:spLocks noChangeAspect="1"/>
            </p:cNvSpPr>
            <p:nvPr/>
          </p:nvSpPr>
          <p:spPr>
            <a:xfrm>
              <a:off x="6387018" y="543390"/>
              <a:ext cx="88917" cy="90571"/>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63" name="椭圆 162"/>
            <p:cNvSpPr>
              <a:spLocks noChangeAspect="1"/>
            </p:cNvSpPr>
            <p:nvPr/>
          </p:nvSpPr>
          <p:spPr>
            <a:xfrm>
              <a:off x="6387018" y="748366"/>
              <a:ext cx="88917" cy="90570"/>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65" name="椭圆 164"/>
            <p:cNvSpPr>
              <a:spLocks noChangeAspect="1"/>
            </p:cNvSpPr>
            <p:nvPr/>
          </p:nvSpPr>
          <p:spPr>
            <a:xfrm>
              <a:off x="6653769" y="133438"/>
              <a:ext cx="90504" cy="90571"/>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66" name="椭圆 165"/>
            <p:cNvSpPr>
              <a:spLocks noChangeAspect="1"/>
            </p:cNvSpPr>
            <p:nvPr/>
          </p:nvSpPr>
          <p:spPr>
            <a:xfrm>
              <a:off x="6653769" y="338414"/>
              <a:ext cx="90504" cy="90570"/>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67" name="椭圆 166"/>
            <p:cNvSpPr>
              <a:spLocks noChangeAspect="1"/>
            </p:cNvSpPr>
            <p:nvPr/>
          </p:nvSpPr>
          <p:spPr>
            <a:xfrm>
              <a:off x="6653769" y="543390"/>
              <a:ext cx="90504" cy="90571"/>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68" name="椭圆 167"/>
            <p:cNvSpPr>
              <a:spLocks noChangeAspect="1"/>
            </p:cNvSpPr>
            <p:nvPr/>
          </p:nvSpPr>
          <p:spPr>
            <a:xfrm>
              <a:off x="6653769" y="748366"/>
              <a:ext cx="90504" cy="90570"/>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70" name="椭圆 169"/>
            <p:cNvSpPr>
              <a:spLocks noChangeAspect="1"/>
            </p:cNvSpPr>
            <p:nvPr/>
          </p:nvSpPr>
          <p:spPr>
            <a:xfrm>
              <a:off x="6920520" y="133438"/>
              <a:ext cx="90504" cy="9057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71" name="椭圆 170"/>
            <p:cNvSpPr>
              <a:spLocks noChangeAspect="1"/>
            </p:cNvSpPr>
            <p:nvPr/>
          </p:nvSpPr>
          <p:spPr>
            <a:xfrm>
              <a:off x="6920520" y="338414"/>
              <a:ext cx="90504" cy="905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72" name="椭圆 171"/>
            <p:cNvSpPr>
              <a:spLocks noChangeAspect="1"/>
            </p:cNvSpPr>
            <p:nvPr/>
          </p:nvSpPr>
          <p:spPr>
            <a:xfrm>
              <a:off x="6920520" y="543390"/>
              <a:ext cx="90504" cy="9057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73" name="椭圆 172"/>
            <p:cNvSpPr>
              <a:spLocks noChangeAspect="1"/>
            </p:cNvSpPr>
            <p:nvPr/>
          </p:nvSpPr>
          <p:spPr>
            <a:xfrm>
              <a:off x="6920520" y="748366"/>
              <a:ext cx="90504" cy="905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grpSp>
        <p:nvGrpSpPr>
          <p:cNvPr id="3" name="组合 192"/>
          <p:cNvGrpSpPr>
            <a:grpSpLocks/>
          </p:cNvGrpSpPr>
          <p:nvPr/>
        </p:nvGrpSpPr>
        <p:grpSpPr bwMode="auto">
          <a:xfrm>
            <a:off x="442913" y="1065213"/>
            <a:ext cx="8280400" cy="131762"/>
            <a:chOff x="192" y="498"/>
            <a:chExt cx="5314" cy="78"/>
          </a:xfrm>
        </p:grpSpPr>
        <p:sp>
          <p:nvSpPr>
            <p:cNvPr id="1039" name="矩形 193"/>
            <p:cNvSpPr>
              <a:spLocks noChangeArrowheads="1"/>
            </p:cNvSpPr>
            <p:nvPr/>
          </p:nvSpPr>
          <p:spPr bwMode="gray">
            <a:xfrm>
              <a:off x="192" y="498"/>
              <a:ext cx="1488" cy="78"/>
            </a:xfrm>
            <a:prstGeom prst="rect">
              <a:avLst/>
            </a:prstGeom>
            <a:solidFill>
              <a:schemeClr val="tx2">
                <a:lumMod val="75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defRPr/>
              </a:pPr>
              <a:endParaRPr lang="zh-CN" altLang="zh-CN">
                <a:latin typeface="Arial" pitchFamily="34" charset="0"/>
              </a:endParaRPr>
            </a:p>
          </p:txBody>
        </p:sp>
        <p:sp>
          <p:nvSpPr>
            <p:cNvPr id="1040" name="直线 194"/>
            <p:cNvSpPr>
              <a:spLocks noChangeShapeType="1"/>
            </p:cNvSpPr>
            <p:nvPr/>
          </p:nvSpPr>
          <p:spPr bwMode="gray">
            <a:xfrm>
              <a:off x="192" y="576"/>
              <a:ext cx="5314" cy="0"/>
            </a:xfrm>
            <a:prstGeom prst="line">
              <a:avLst/>
            </a:prstGeom>
            <a:noFill/>
            <a:ln w="19050">
              <a:solidFill>
                <a:schemeClr val="tx2">
                  <a:lumMod val="75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endParaRPr lang="zh-CN" altLang="en-US">
                <a:latin typeface="Arial" pitchFamily="34" charset="0"/>
              </a:endParaRPr>
            </a:p>
          </p:txBody>
        </p:sp>
      </p:grpSp>
      <p:sp>
        <p:nvSpPr>
          <p:cNvPr id="1030" name="矩形 223"/>
          <p:cNvSpPr>
            <a:spLocks noChangeArrowheads="1"/>
          </p:cNvSpPr>
          <p:nvPr/>
        </p:nvSpPr>
        <p:spPr bwMode="gray">
          <a:xfrm>
            <a:off x="7762875" y="728663"/>
            <a:ext cx="450850" cy="444500"/>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zh-CN"/>
          </a:p>
        </p:txBody>
      </p:sp>
      <p:sp>
        <p:nvSpPr>
          <p:cNvPr id="1031" name="矩形 224"/>
          <p:cNvSpPr>
            <a:spLocks noChangeArrowheads="1"/>
          </p:cNvSpPr>
          <p:nvPr/>
        </p:nvSpPr>
        <p:spPr bwMode="gray">
          <a:xfrm>
            <a:off x="8229600" y="265113"/>
            <a:ext cx="450850" cy="444500"/>
          </a:xfrm>
          <a:prstGeom prst="rect">
            <a:avLst/>
          </a:prstGeom>
          <a:solidFill>
            <a:schemeClr val="tx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zh-CN"/>
          </a:p>
        </p:txBody>
      </p:sp>
      <p:sp>
        <p:nvSpPr>
          <p:cNvPr id="1032" name="矩形 225" descr="01"/>
          <p:cNvSpPr>
            <a:spLocks noChangeArrowheads="1"/>
          </p:cNvSpPr>
          <p:nvPr/>
        </p:nvSpPr>
        <p:spPr bwMode="gray">
          <a:xfrm>
            <a:off x="7762875" y="265113"/>
            <a:ext cx="450850" cy="444500"/>
          </a:xfrm>
          <a:prstGeom prst="rect">
            <a:avLst/>
          </a:prstGeom>
          <a:blipFill dpi="0" rotWithShape="1">
            <a:blip r:embed="rId19"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zh-CN"/>
          </a:p>
        </p:txBody>
      </p:sp>
      <p:sp>
        <p:nvSpPr>
          <p:cNvPr id="1033" name="矩形 226" descr="02"/>
          <p:cNvSpPr>
            <a:spLocks noChangeArrowheads="1"/>
          </p:cNvSpPr>
          <p:nvPr/>
        </p:nvSpPr>
        <p:spPr bwMode="gray">
          <a:xfrm>
            <a:off x="6831013" y="728663"/>
            <a:ext cx="450850" cy="444500"/>
          </a:xfrm>
          <a:prstGeom prst="rect">
            <a:avLst/>
          </a:prstGeom>
          <a:blipFill dpi="0" rotWithShape="1">
            <a:blip r:embed="rId20"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zh-CN"/>
          </a:p>
        </p:txBody>
      </p:sp>
      <p:sp>
        <p:nvSpPr>
          <p:cNvPr id="1034" name="矩形 227" descr="03"/>
          <p:cNvSpPr>
            <a:spLocks noChangeArrowheads="1"/>
          </p:cNvSpPr>
          <p:nvPr/>
        </p:nvSpPr>
        <p:spPr bwMode="gray">
          <a:xfrm>
            <a:off x="7297738" y="728663"/>
            <a:ext cx="450850" cy="444500"/>
          </a:xfrm>
          <a:prstGeom prst="rect">
            <a:avLst/>
          </a:prstGeom>
          <a:blipFill dpi="0" rotWithShape="1">
            <a:blip r:embed="rId21"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zh-CN"/>
          </a:p>
        </p:txBody>
      </p:sp>
      <p:sp>
        <p:nvSpPr>
          <p:cNvPr id="1035" name="矩形 228" descr="04"/>
          <p:cNvSpPr>
            <a:spLocks noChangeArrowheads="1"/>
          </p:cNvSpPr>
          <p:nvPr/>
        </p:nvSpPr>
        <p:spPr bwMode="gray">
          <a:xfrm>
            <a:off x="8229600" y="728663"/>
            <a:ext cx="450850" cy="444500"/>
          </a:xfrm>
          <a:prstGeom prst="rect">
            <a:avLst/>
          </a:prstGeom>
          <a:blipFill dpi="0" rotWithShape="1">
            <a:blip r:embed="rId22" cstate="print"/>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zh-CN"/>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EF6429-4EBF-4E46-9642-FCC5199C8295}" type="datetimeFigureOut">
              <a:rPr lang="zh-CN" altLang="en-US" smtClean="0"/>
              <a:pPr/>
              <a:t>2018/8/8</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328F71-6D97-43A4-B9AA-B138948D88BA}" type="slidenum">
              <a:rPr lang="zh-CN" altLang="en-US" smtClean="0"/>
              <a:pPr/>
              <a:t>‹#›</a:t>
            </a:fld>
            <a:endParaRPr lang="zh-CN" altLang="en-US"/>
          </a:p>
        </p:txBody>
      </p:sp>
      <p:sp>
        <p:nvSpPr>
          <p:cNvPr id="7" name="文本框 6"/>
          <p:cNvSpPr txBox="1"/>
          <p:nvPr userDrawn="1"/>
        </p:nvSpPr>
        <p:spPr>
          <a:xfrm>
            <a:off x="7080573" y="6309841"/>
            <a:ext cx="1644724"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嘉为教育出品</a:t>
            </a:r>
            <a:endParaRPr lang="zh-CN" altLang="en-US" sz="16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87" r:id="rId16"/>
    <p:sldLayoutId id="2147483731" r:id="rId17"/>
  </p:sldLayoutIdLst>
  <p:transition/>
  <p:timing>
    <p:tnLst>
      <p:par>
        <p:cTn id="1" dur="indefinite" restart="never" nodeType="tmRoot"/>
      </p:par>
    </p:tnLst>
  </p:timing>
  <p:hf sldNum="0" hdr="0" ftr="0" dt="0"/>
  <p:txStyles>
    <p:titleStyle>
      <a:lvl1pPr algn="l" rtl="0" eaLnBrk="1" fontAlgn="base" hangingPunct="1">
        <a:spcBef>
          <a:spcPct val="0"/>
        </a:spcBef>
        <a:spcAft>
          <a:spcPct val="0"/>
        </a:spcAft>
        <a:defRPr sz="3200">
          <a:solidFill>
            <a:srgbClr val="669E14"/>
          </a:solidFill>
          <a:latin typeface="Arial" pitchFamily="34" charset="0"/>
          <a:ea typeface="微软雅黑" pitchFamily="34" charset="-122"/>
          <a:cs typeface="+mj-cs"/>
        </a:defRPr>
      </a:lvl1pPr>
      <a:lvl2pPr algn="l" rtl="0" eaLnBrk="1" fontAlgn="base" hangingPunct="1">
        <a:spcBef>
          <a:spcPct val="0"/>
        </a:spcBef>
        <a:spcAft>
          <a:spcPct val="0"/>
        </a:spcAft>
        <a:defRPr sz="3200">
          <a:solidFill>
            <a:srgbClr val="669E14"/>
          </a:solidFill>
          <a:latin typeface="Arial" charset="0"/>
          <a:ea typeface="微软雅黑" pitchFamily="34" charset="-122"/>
        </a:defRPr>
      </a:lvl2pPr>
      <a:lvl3pPr algn="l" rtl="0" eaLnBrk="1" fontAlgn="base" hangingPunct="1">
        <a:spcBef>
          <a:spcPct val="0"/>
        </a:spcBef>
        <a:spcAft>
          <a:spcPct val="0"/>
        </a:spcAft>
        <a:defRPr sz="3200">
          <a:solidFill>
            <a:srgbClr val="669E14"/>
          </a:solidFill>
          <a:latin typeface="Arial" charset="0"/>
          <a:ea typeface="微软雅黑" pitchFamily="34" charset="-122"/>
        </a:defRPr>
      </a:lvl3pPr>
      <a:lvl4pPr algn="l" rtl="0" eaLnBrk="1" fontAlgn="base" hangingPunct="1">
        <a:spcBef>
          <a:spcPct val="0"/>
        </a:spcBef>
        <a:spcAft>
          <a:spcPct val="0"/>
        </a:spcAft>
        <a:defRPr sz="3200">
          <a:solidFill>
            <a:srgbClr val="669E14"/>
          </a:solidFill>
          <a:latin typeface="Arial" charset="0"/>
          <a:ea typeface="微软雅黑" pitchFamily="34" charset="-122"/>
        </a:defRPr>
      </a:lvl4pPr>
      <a:lvl5pPr algn="l" rtl="0" eaLnBrk="1" fontAlgn="base" hangingPunct="1">
        <a:spcBef>
          <a:spcPct val="0"/>
        </a:spcBef>
        <a:spcAft>
          <a:spcPct val="0"/>
        </a:spcAft>
        <a:defRPr sz="3200">
          <a:solidFill>
            <a:srgbClr val="669E14"/>
          </a:solidFill>
          <a:latin typeface="Arial" charset="0"/>
          <a:ea typeface="微软雅黑" pitchFamily="34" charset="-122"/>
        </a:defRPr>
      </a:lvl5pPr>
      <a:lvl6pPr marL="457200" algn="l" rtl="0" eaLnBrk="1" fontAlgn="base" hangingPunct="1">
        <a:spcBef>
          <a:spcPct val="0"/>
        </a:spcBef>
        <a:spcAft>
          <a:spcPct val="0"/>
        </a:spcAft>
        <a:defRPr sz="3200" b="1">
          <a:solidFill>
            <a:srgbClr val="669E14"/>
          </a:solidFill>
          <a:latin typeface="Arial" charset="0"/>
          <a:ea typeface="微软雅黑" pitchFamily="34" charset="-122"/>
        </a:defRPr>
      </a:lvl6pPr>
      <a:lvl7pPr marL="914400" algn="l" rtl="0" eaLnBrk="1" fontAlgn="base" hangingPunct="1">
        <a:spcBef>
          <a:spcPct val="0"/>
        </a:spcBef>
        <a:spcAft>
          <a:spcPct val="0"/>
        </a:spcAft>
        <a:defRPr sz="3200" b="1">
          <a:solidFill>
            <a:srgbClr val="669E14"/>
          </a:solidFill>
          <a:latin typeface="Arial" charset="0"/>
          <a:ea typeface="微软雅黑" pitchFamily="34" charset="-122"/>
        </a:defRPr>
      </a:lvl7pPr>
      <a:lvl8pPr marL="1371600" algn="l" rtl="0" eaLnBrk="1" fontAlgn="base" hangingPunct="1">
        <a:spcBef>
          <a:spcPct val="0"/>
        </a:spcBef>
        <a:spcAft>
          <a:spcPct val="0"/>
        </a:spcAft>
        <a:defRPr sz="3200" b="1">
          <a:solidFill>
            <a:srgbClr val="669E14"/>
          </a:solidFill>
          <a:latin typeface="Arial" charset="0"/>
          <a:ea typeface="微软雅黑" pitchFamily="34" charset="-122"/>
        </a:defRPr>
      </a:lvl8pPr>
      <a:lvl9pPr marL="1828800" algn="l" rtl="0" eaLnBrk="1" fontAlgn="base" hangingPunct="1">
        <a:spcBef>
          <a:spcPct val="0"/>
        </a:spcBef>
        <a:spcAft>
          <a:spcPct val="0"/>
        </a:spcAft>
        <a:defRPr sz="3200" b="1">
          <a:solidFill>
            <a:srgbClr val="669E14"/>
          </a:solidFill>
          <a:latin typeface="Arial" charset="0"/>
          <a:ea typeface="微软雅黑" pitchFamily="34" charset="-122"/>
        </a:defRPr>
      </a:lvl9pPr>
    </p:titleStyle>
    <p:bodyStyle>
      <a:lvl1pPr marL="342900" indent="-342900" algn="l" rtl="0" eaLnBrk="1" fontAlgn="base" hangingPunct="1">
        <a:lnSpc>
          <a:spcPct val="150000"/>
        </a:lnSpc>
        <a:spcBef>
          <a:spcPct val="0"/>
        </a:spcBef>
        <a:spcAft>
          <a:spcPct val="0"/>
        </a:spcAft>
        <a:buChar char="•"/>
        <a:defRPr sz="2800">
          <a:solidFill>
            <a:schemeClr val="tx1"/>
          </a:solidFill>
          <a:latin typeface="Arial" pitchFamily="34" charset="0"/>
          <a:ea typeface="黑体" pitchFamily="2" charset="-122"/>
          <a:cs typeface="+mn-cs"/>
        </a:defRPr>
      </a:lvl1pPr>
      <a:lvl2pPr marL="742950" indent="-285750" algn="l" rtl="0" eaLnBrk="1" fontAlgn="base" hangingPunct="1">
        <a:lnSpc>
          <a:spcPct val="150000"/>
        </a:lnSpc>
        <a:spcBef>
          <a:spcPct val="0"/>
        </a:spcBef>
        <a:spcAft>
          <a:spcPct val="0"/>
        </a:spcAft>
        <a:buChar char="–"/>
        <a:defRPr sz="2400">
          <a:solidFill>
            <a:schemeClr val="tx1"/>
          </a:solidFill>
          <a:latin typeface="Arial" pitchFamily="34" charset="0"/>
          <a:ea typeface="黑体" pitchFamily="2" charset="-122"/>
        </a:defRPr>
      </a:lvl2pPr>
      <a:lvl3pPr marL="1143000" indent="-228600" algn="l" rtl="0" eaLnBrk="1" fontAlgn="base" hangingPunct="1">
        <a:lnSpc>
          <a:spcPct val="150000"/>
        </a:lnSpc>
        <a:spcBef>
          <a:spcPct val="0"/>
        </a:spcBef>
        <a:spcAft>
          <a:spcPct val="0"/>
        </a:spcAft>
        <a:buChar char="•"/>
        <a:defRPr sz="2000">
          <a:solidFill>
            <a:schemeClr val="tx1"/>
          </a:solidFill>
          <a:latin typeface="Arial" pitchFamily="34" charset="0"/>
          <a:ea typeface="黑体" pitchFamily="2" charset="-122"/>
        </a:defRPr>
      </a:lvl3pPr>
      <a:lvl4pPr marL="1600200" indent="-228600" algn="l" rtl="0" eaLnBrk="1" fontAlgn="base" hangingPunct="1">
        <a:lnSpc>
          <a:spcPct val="150000"/>
        </a:lnSpc>
        <a:spcBef>
          <a:spcPct val="0"/>
        </a:spcBef>
        <a:spcAft>
          <a:spcPct val="0"/>
        </a:spcAft>
        <a:buChar char="–"/>
        <a:defRPr>
          <a:solidFill>
            <a:schemeClr val="tx1"/>
          </a:solidFill>
          <a:latin typeface="Arial" pitchFamily="34" charset="0"/>
          <a:ea typeface="黑体" pitchFamily="2" charset="-122"/>
        </a:defRPr>
      </a:lvl4pPr>
      <a:lvl5pPr marL="2057400" indent="-228600" algn="l" rtl="0" eaLnBrk="1" fontAlgn="base" hangingPunct="1">
        <a:lnSpc>
          <a:spcPct val="150000"/>
        </a:lnSpc>
        <a:spcBef>
          <a:spcPct val="0"/>
        </a:spcBef>
        <a:spcAft>
          <a:spcPct val="0"/>
        </a:spcAft>
        <a:buChar char="»"/>
        <a:defRPr>
          <a:solidFill>
            <a:schemeClr val="tx1"/>
          </a:solidFill>
          <a:latin typeface="Arial" pitchFamily="34" charset="0"/>
          <a:ea typeface="黑体" pitchFamily="2" charset="-122"/>
        </a:defRPr>
      </a:lvl5pPr>
      <a:lvl6pPr marL="2514600" indent="-228600" algn="l" rtl="0" eaLnBrk="1" fontAlgn="base" hangingPunct="1">
        <a:lnSpc>
          <a:spcPct val="150000"/>
        </a:lnSpc>
        <a:spcBef>
          <a:spcPct val="0"/>
        </a:spcBef>
        <a:spcAft>
          <a:spcPts val="500"/>
        </a:spcAft>
        <a:buChar char="»"/>
        <a:defRPr>
          <a:solidFill>
            <a:schemeClr val="tx1"/>
          </a:solidFill>
          <a:latin typeface="+mn-lt"/>
          <a:ea typeface="黑体" pitchFamily="2" charset="-122"/>
        </a:defRPr>
      </a:lvl6pPr>
      <a:lvl7pPr marL="2971800" indent="-228600" algn="l" rtl="0" eaLnBrk="1" fontAlgn="base" hangingPunct="1">
        <a:lnSpc>
          <a:spcPct val="150000"/>
        </a:lnSpc>
        <a:spcBef>
          <a:spcPct val="0"/>
        </a:spcBef>
        <a:spcAft>
          <a:spcPts val="500"/>
        </a:spcAft>
        <a:buChar char="»"/>
        <a:defRPr>
          <a:solidFill>
            <a:schemeClr val="tx1"/>
          </a:solidFill>
          <a:latin typeface="+mn-lt"/>
          <a:ea typeface="黑体" pitchFamily="2" charset="-122"/>
        </a:defRPr>
      </a:lvl7pPr>
      <a:lvl8pPr marL="3429000" indent="-228600" algn="l" rtl="0" eaLnBrk="1" fontAlgn="base" hangingPunct="1">
        <a:lnSpc>
          <a:spcPct val="150000"/>
        </a:lnSpc>
        <a:spcBef>
          <a:spcPct val="0"/>
        </a:spcBef>
        <a:spcAft>
          <a:spcPts val="500"/>
        </a:spcAft>
        <a:buChar char="»"/>
        <a:defRPr>
          <a:solidFill>
            <a:schemeClr val="tx1"/>
          </a:solidFill>
          <a:latin typeface="+mn-lt"/>
          <a:ea typeface="黑体" pitchFamily="2" charset="-122"/>
        </a:defRPr>
      </a:lvl8pPr>
      <a:lvl9pPr marL="3886200" indent="-228600" algn="l" rtl="0" eaLnBrk="1" fontAlgn="base" hangingPunct="1">
        <a:lnSpc>
          <a:spcPct val="150000"/>
        </a:lnSpc>
        <a:spcBef>
          <a:spcPct val="0"/>
        </a:spcBef>
        <a:spcAft>
          <a:spcPts val="500"/>
        </a:spcAft>
        <a:buChar char="»"/>
        <a:defRPr>
          <a:solidFill>
            <a:schemeClr val="tx1"/>
          </a:solidFill>
          <a:latin typeface="+mn-lt"/>
          <a:ea typeface="黑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image" Target="../media/image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 Id="rId3" Type="http://schemas.openxmlformats.org/officeDocument/2006/relationships/image" Target="../media/image6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 Id="rId3" Type="http://schemas.openxmlformats.org/officeDocument/2006/relationships/image" Target="../media/image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 Id="rId3" Type="http://schemas.openxmlformats.org/officeDocument/2006/relationships/image" Target="../media/image62.png"/></Relationships>
</file>

<file path=ppt/slides/_rels/slide111.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 Id="rId3" Type="http://schemas.openxmlformats.org/officeDocument/2006/relationships/image" Target="../media/image6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7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 Id="rId3" Type="http://schemas.openxmlformats.org/officeDocument/2006/relationships/image" Target="../media/image7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 Id="rId3" Type="http://schemas.openxmlformats.org/officeDocument/2006/relationships/image" Target="../media/image7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7.png"/><Relationship Id="rId3" Type="http://schemas.openxmlformats.org/officeDocument/2006/relationships/image" Target="../media/image7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9.png"/><Relationship Id="rId3" Type="http://schemas.openxmlformats.org/officeDocument/2006/relationships/image" Target="../media/image8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1.png"/><Relationship Id="rId3" Type="http://schemas.openxmlformats.org/officeDocument/2006/relationships/image" Target="../media/image8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 Id="rId3" Type="http://schemas.openxmlformats.org/officeDocument/2006/relationships/image" Target="../media/image8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6.png"/><Relationship Id="rId3" Type="http://schemas.openxmlformats.org/officeDocument/2006/relationships/image" Target="../media/image13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8.png"/></Relationships>
</file>

<file path=ppt/slides/_rels/slide213.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1" Type="http://schemas.openxmlformats.org/officeDocument/2006/relationships/slideLayout" Target="../slideLayouts/slideLayout3.xml"/><Relationship Id="rId2" Type="http://schemas.openxmlformats.org/officeDocument/2006/relationships/image" Target="../media/image13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5.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7.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8.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9.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5.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6.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7.png"/><Relationship Id="rId3" Type="http://schemas.openxmlformats.org/officeDocument/2006/relationships/image" Target="../media/image15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9.png"/><Relationship Id="rId3" Type="http://schemas.openxmlformats.org/officeDocument/2006/relationships/image" Target="../media/image160.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1.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5.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6.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7.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8.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0.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1.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2.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5.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6.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7.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8.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9.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0.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1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eg"/><Relationship Id="rId3" Type="http://schemas.openxmlformats.org/officeDocument/2006/relationships/image" Target="../media/image18.jpeg"/></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1" Type="http://schemas.openxmlformats.org/officeDocument/2006/relationships/slideLayout" Target="../slideLayouts/slideLayout3.xml"/><Relationship Id="rId2" Type="http://schemas.openxmlformats.org/officeDocument/2006/relationships/image" Target="../media/image1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 Id="rId3"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4.png"/><Relationship Id="rId1" Type="http://schemas.openxmlformats.org/officeDocument/2006/relationships/vmlDrawing" Target="../drawings/vmlDrawing2.vml"/><Relationship Id="rId2"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wmf"/><Relationship Id="rId3" Type="http://schemas.openxmlformats.org/officeDocument/2006/relationships/image" Target="../media/image39.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wmf"/><Relationship Id="rId3" Type="http://schemas.openxmlformats.org/officeDocument/2006/relationships/image" Target="../media/image42.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46.wmf"/><Relationship Id="rId5" Type="http://schemas.openxmlformats.org/officeDocument/2006/relationships/oleObject" Target="../embeddings/Microsoft_Excel_97_-_2004____1.xls"/><Relationship Id="rId6" Type="http://schemas.openxmlformats.org/officeDocument/2006/relationships/image" Target="../media/image45.wmf"/><Relationship Id="rId7" Type="http://schemas.openxmlformats.org/officeDocument/2006/relationships/image" Target="../media/image47.wmf"/><Relationship Id="rId1" Type="http://schemas.openxmlformats.org/officeDocument/2006/relationships/vmlDrawing" Target="../drawings/vmlDrawing3.vml"/><Relationship Id="rId2"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49.wmf"/><Relationship Id="rId4" Type="http://schemas.openxmlformats.org/officeDocument/2006/relationships/image" Target="../media/image50.wmf"/><Relationship Id="rId5" Type="http://schemas.openxmlformats.org/officeDocument/2006/relationships/oleObject" Target="../embeddings/Microsoft_Excel_97_-_2004____2.xls"/><Relationship Id="rId6" Type="http://schemas.openxmlformats.org/officeDocument/2006/relationships/image" Target="../media/image48.wmf"/><Relationship Id="rId7" Type="http://schemas.openxmlformats.org/officeDocument/2006/relationships/image" Target="../media/image51.wmf"/><Relationship Id="rId8" Type="http://schemas.openxmlformats.org/officeDocument/2006/relationships/image" Target="../media/image52.wmf"/><Relationship Id="rId1" Type="http://schemas.openxmlformats.org/officeDocument/2006/relationships/vmlDrawing" Target="../drawings/vmlDrawing4.vml"/><Relationship Id="rId2"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p:cNvSpPr txBox="1"/>
          <p:nvPr/>
        </p:nvSpPr>
        <p:spPr>
          <a:xfrm>
            <a:off x="1846275" y="2029294"/>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0" y="1694250"/>
            <a:ext cx="9144000" cy="175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17"/>
          <p:cNvSpPr txBox="1"/>
          <p:nvPr/>
        </p:nvSpPr>
        <p:spPr>
          <a:xfrm>
            <a:off x="676894" y="2003809"/>
            <a:ext cx="7932716" cy="707886"/>
          </a:xfrm>
          <a:prstGeom prst="rect">
            <a:avLst/>
          </a:prstGeom>
          <a:noFill/>
        </p:spPr>
        <p:txBody>
          <a:bodyPr wrap="square" rtlCol="0">
            <a:spAutoFit/>
          </a:bodyPr>
          <a:lstStyle/>
          <a:p>
            <a:pPr algn="ctr"/>
            <a:r>
              <a:rPr lang="en-US" altLang="zh-CN" sz="4000" b="1" dirty="0" smtClean="0">
                <a:solidFill>
                  <a:schemeClr val="bg1"/>
                </a:solidFill>
                <a:latin typeface="微软雅黑" pitchFamily="34" charset="-122"/>
                <a:ea typeface="微软雅黑" pitchFamily="34" charset="-122"/>
              </a:rPr>
              <a:t>Python</a:t>
            </a:r>
            <a:r>
              <a:rPr lang="zh-CN" altLang="en-US" sz="4000" b="1" dirty="0" smtClean="0">
                <a:solidFill>
                  <a:schemeClr val="bg1"/>
                </a:solidFill>
                <a:latin typeface="微软雅黑" pitchFamily="34" charset="-122"/>
                <a:ea typeface="微软雅黑" pitchFamily="34" charset="-122"/>
              </a:rPr>
              <a:t>高级开发与应用培训</a:t>
            </a:r>
            <a:endParaRPr lang="en-US" altLang="zh-CN" sz="4000" b="1" spc="300" dirty="0">
              <a:solidFill>
                <a:schemeClr val="bg1"/>
              </a:solidFill>
              <a:latin typeface="微软雅黑" pitchFamily="34" charset="-122"/>
              <a:ea typeface="微软雅黑" pitchFamily="34" charset="-122"/>
            </a:endParaRPr>
          </a:p>
        </p:txBody>
      </p:sp>
      <p:sp>
        <p:nvSpPr>
          <p:cNvPr id="10" name="文本框 24"/>
          <p:cNvSpPr txBox="1"/>
          <p:nvPr/>
        </p:nvSpPr>
        <p:spPr>
          <a:xfrm>
            <a:off x="3419872" y="4725144"/>
            <a:ext cx="2775472" cy="369332"/>
          </a:xfrm>
          <a:prstGeom prst="rect">
            <a:avLst/>
          </a:prstGeom>
          <a:noFill/>
        </p:spPr>
        <p:txBody>
          <a:bodyPr wrap="square" rtlCol="0">
            <a:spAutoFit/>
          </a:bodyPr>
          <a:lstStyle/>
          <a:p>
            <a:pPr algn="ctr"/>
            <a:r>
              <a:rPr lang="en-US" altLang="zh-CN" b="1" spc="300" dirty="0" smtClean="0">
                <a:solidFill>
                  <a:schemeClr val="tx1">
                    <a:lumMod val="85000"/>
                    <a:lumOff val="15000"/>
                  </a:schemeClr>
                </a:solidFill>
                <a:latin typeface="微软雅黑" pitchFamily="34" charset="-122"/>
                <a:ea typeface="微软雅黑" pitchFamily="34" charset="-122"/>
              </a:rPr>
              <a:t>2018</a:t>
            </a:r>
            <a:r>
              <a:rPr lang="zh-CN" altLang="en-US" b="1" spc="300" dirty="0" smtClean="0">
                <a:solidFill>
                  <a:schemeClr val="tx1">
                    <a:lumMod val="85000"/>
                    <a:lumOff val="15000"/>
                  </a:schemeClr>
                </a:solidFill>
                <a:latin typeface="微软雅黑" pitchFamily="34" charset="-122"/>
                <a:ea typeface="微软雅黑" pitchFamily="34" charset="-122"/>
              </a:rPr>
              <a:t>年</a:t>
            </a:r>
            <a:r>
              <a:rPr lang="en-US" altLang="zh-CN" b="1" spc="300" dirty="0" smtClean="0">
                <a:solidFill>
                  <a:schemeClr val="tx1">
                    <a:lumMod val="85000"/>
                    <a:lumOff val="15000"/>
                  </a:schemeClr>
                </a:solidFill>
                <a:latin typeface="微软雅黑" pitchFamily="34" charset="-122"/>
                <a:ea typeface="微软雅黑" pitchFamily="34" charset="-122"/>
              </a:rPr>
              <a:t>8</a:t>
            </a:r>
            <a:r>
              <a:rPr lang="zh-CN" altLang="en-US" b="1" spc="300" dirty="0" smtClean="0">
                <a:solidFill>
                  <a:schemeClr val="tx1">
                    <a:lumMod val="85000"/>
                    <a:lumOff val="15000"/>
                  </a:schemeClr>
                </a:solidFill>
                <a:latin typeface="微软雅黑" pitchFamily="34" charset="-122"/>
                <a:ea typeface="微软雅黑" pitchFamily="34" charset="-122"/>
              </a:rPr>
              <a:t>月</a:t>
            </a:r>
            <a:r>
              <a:rPr lang="en-US" altLang="zh-CN" b="1" spc="300" dirty="0" smtClean="0">
                <a:solidFill>
                  <a:schemeClr val="tx1">
                    <a:lumMod val="85000"/>
                    <a:lumOff val="15000"/>
                  </a:schemeClr>
                </a:solidFill>
                <a:latin typeface="微软雅黑" pitchFamily="34" charset="-122"/>
                <a:ea typeface="微软雅黑" pitchFamily="34" charset="-122"/>
              </a:rPr>
              <a:t>6</a:t>
            </a:r>
            <a:r>
              <a:rPr lang="zh-CN" altLang="en-US" b="1" spc="300" dirty="0" smtClean="0">
                <a:solidFill>
                  <a:schemeClr val="tx1">
                    <a:lumMod val="85000"/>
                    <a:lumOff val="15000"/>
                  </a:schemeClr>
                </a:solidFill>
                <a:latin typeface="微软雅黑" pitchFamily="34" charset="-122"/>
                <a:ea typeface="微软雅黑" pitchFamily="34" charset="-122"/>
              </a:rPr>
              <a:t>日</a:t>
            </a:r>
            <a:endParaRPr lang="zh-HK" altLang="en-US" b="1" spc="300" dirty="0">
              <a:solidFill>
                <a:schemeClr val="tx1">
                  <a:lumMod val="85000"/>
                  <a:lumOff val="15000"/>
                </a:schemeClr>
              </a:solidFill>
              <a:latin typeface="微软雅黑" pitchFamily="34" charset="-122"/>
              <a:ea typeface="微软雅黑" pitchFamily="34" charset="-122"/>
            </a:endParaRPr>
          </a:p>
        </p:txBody>
      </p:sp>
      <p:sp>
        <p:nvSpPr>
          <p:cNvPr id="12" name="文本框 24"/>
          <p:cNvSpPr txBox="1"/>
          <p:nvPr/>
        </p:nvSpPr>
        <p:spPr>
          <a:xfrm>
            <a:off x="3384246" y="4273883"/>
            <a:ext cx="2775472" cy="369332"/>
          </a:xfrm>
          <a:prstGeom prst="rect">
            <a:avLst/>
          </a:prstGeom>
          <a:noFill/>
        </p:spPr>
        <p:txBody>
          <a:bodyPr wrap="square" rtlCol="0">
            <a:spAutoFit/>
          </a:bodyPr>
          <a:lstStyle/>
          <a:p>
            <a:pPr algn="ctr"/>
            <a:r>
              <a:rPr lang="zh-CN" altLang="en-US" b="1" spc="300" dirty="0" smtClean="0">
                <a:solidFill>
                  <a:schemeClr val="tx1">
                    <a:lumMod val="85000"/>
                    <a:lumOff val="15000"/>
                  </a:schemeClr>
                </a:solidFill>
                <a:latin typeface="微软雅黑" pitchFamily="34" charset="-122"/>
                <a:ea typeface="微软雅黑" pitchFamily="34" charset="-122"/>
              </a:rPr>
              <a:t>钱老师</a:t>
            </a:r>
            <a:endParaRPr lang="zh-HK" altLang="en-US" b="1" spc="300" dirty="0">
              <a:solidFill>
                <a:schemeClr val="tx1">
                  <a:lumMod val="85000"/>
                  <a:lumOff val="15000"/>
                </a:schemeClr>
              </a:solidFill>
              <a:latin typeface="微软雅黑" pitchFamily="34" charset="-122"/>
              <a:ea typeface="微软雅黑" pitchFamily="34" charset="-122"/>
            </a:endParaRPr>
          </a:p>
        </p:txBody>
      </p:sp>
      <p:sp>
        <p:nvSpPr>
          <p:cNvPr id="13" name="TextBox 12"/>
          <p:cNvSpPr txBox="1"/>
          <p:nvPr/>
        </p:nvSpPr>
        <p:spPr>
          <a:xfrm>
            <a:off x="4103440" y="404664"/>
            <a:ext cx="5040560" cy="584775"/>
          </a:xfrm>
          <a:prstGeom prst="rect">
            <a:avLst/>
          </a:prstGeom>
          <a:noFill/>
        </p:spPr>
        <p:txBody>
          <a:bodyPr wrap="square" rtlCol="0">
            <a:spAutoFit/>
          </a:bodyPr>
          <a:lstStyle/>
          <a:p>
            <a:r>
              <a:rPr lang="zh-CN" altLang="en-US" sz="3200" b="1" dirty="0" smtClean="0">
                <a:solidFill>
                  <a:schemeClr val="tx1">
                    <a:lumMod val="75000"/>
                    <a:lumOff val="25000"/>
                  </a:schemeClr>
                </a:solidFill>
                <a:latin typeface="微软雅黑" pitchFamily="34" charset="-122"/>
                <a:ea typeface="微软雅黑" pitchFamily="34" charset="-122"/>
              </a:rPr>
              <a:t>中科院计算所培训中心</a:t>
            </a:r>
            <a:endParaRPr lang="zh-CN" altLang="en-US" sz="3200" b="1" dirty="0">
              <a:solidFill>
                <a:schemeClr val="tx1">
                  <a:lumMod val="75000"/>
                  <a:lumOff val="25000"/>
                </a:schemeClr>
              </a:solidFill>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title"/>
          </p:nvPr>
        </p:nvSpPr>
        <p:spPr/>
        <p:txBody>
          <a:bodyPr/>
          <a:lstStyle/>
          <a:p>
            <a:r>
              <a:rPr lang="en-US" altLang="zh-CN" smtClean="0"/>
              <a:t>Python</a:t>
            </a:r>
            <a:r>
              <a:rPr lang="zh-CN" altLang="en-US" smtClean="0"/>
              <a:t>的介绍</a:t>
            </a:r>
            <a:r>
              <a:rPr lang="en-US" altLang="zh-CN" smtClean="0"/>
              <a:t>----</a:t>
            </a:r>
            <a:r>
              <a:rPr lang="zh-CN" altLang="en-US" smtClean="0"/>
              <a:t>优点</a:t>
            </a:r>
            <a:endParaRPr lang="zh-CN" altLang="en-US" dirty="0"/>
          </a:p>
        </p:txBody>
      </p:sp>
      <p:sp>
        <p:nvSpPr>
          <p:cNvPr id="3" name="内容占位符 2"/>
          <p:cNvSpPr>
            <a:spLocks noGrp="1"/>
          </p:cNvSpPr>
          <p:nvPr>
            <p:ph idx="1"/>
          </p:nvPr>
        </p:nvSpPr>
        <p:spPr>
          <a:xfrm>
            <a:off x="457200" y="1268413"/>
            <a:ext cx="8229600" cy="5328939"/>
          </a:xfrm>
        </p:spPr>
        <p:txBody>
          <a:bodyPr/>
          <a:lstStyle/>
          <a:p>
            <a:r>
              <a:rPr lang="zh-CN" altLang="en-US" dirty="0" smtClean="0"/>
              <a:t>面向对象</a:t>
            </a:r>
            <a:r>
              <a:rPr lang="en-US" altLang="zh-CN" dirty="0" smtClean="0"/>
              <a:t>————Python</a:t>
            </a:r>
            <a:r>
              <a:rPr lang="zh-CN" altLang="en-US" dirty="0" smtClean="0"/>
              <a:t>即支持面向过程的编程也支持面向对象的编程。在</a:t>
            </a:r>
            <a:r>
              <a:rPr lang="en-US" altLang="zh-CN" dirty="0" smtClean="0"/>
              <a:t>“</a:t>
            </a:r>
            <a:r>
              <a:rPr lang="zh-CN" altLang="en-US" dirty="0" smtClean="0"/>
              <a:t>面向过程</a:t>
            </a:r>
            <a:r>
              <a:rPr lang="en-US" altLang="zh-CN" dirty="0" smtClean="0"/>
              <a:t>”</a:t>
            </a:r>
            <a:r>
              <a:rPr lang="zh-CN" altLang="en-US" dirty="0" smtClean="0"/>
              <a:t>的语言中，程序是由过程或仅仅是可重用代码的函数构建起来的。在</a:t>
            </a:r>
            <a:r>
              <a:rPr lang="en-US" altLang="zh-CN" dirty="0" smtClean="0"/>
              <a:t>“</a:t>
            </a:r>
            <a:r>
              <a:rPr lang="zh-CN" altLang="en-US" dirty="0" smtClean="0"/>
              <a:t>面向对象</a:t>
            </a:r>
            <a:r>
              <a:rPr lang="en-US" altLang="zh-CN" dirty="0" smtClean="0"/>
              <a:t>”</a:t>
            </a:r>
            <a:r>
              <a:rPr lang="zh-CN" altLang="en-US" dirty="0" smtClean="0"/>
              <a:t>的语言中，程序是由数据和功能组合而成的对象构建起来的。</a:t>
            </a:r>
            <a:endParaRPr lang="en-US" altLang="zh-CN" dirty="0" smtClean="0"/>
          </a:p>
          <a:p>
            <a:r>
              <a:rPr lang="zh-CN" altLang="en-US" dirty="0" smtClean="0"/>
              <a:t>丰富的库</a:t>
            </a:r>
            <a:r>
              <a:rPr lang="en-US" altLang="zh-CN" dirty="0" smtClean="0"/>
              <a:t>————Python</a:t>
            </a:r>
            <a:r>
              <a:rPr lang="zh-CN" altLang="en-US" dirty="0" smtClean="0"/>
              <a:t>标准库确实很庞大。它可以帮助你处理各种工作，包括正则表达式、文档生成、单元测试、线程、数据库、网页浏览器、</a:t>
            </a:r>
            <a:r>
              <a:rPr lang="en-US" altLang="zh-CN" dirty="0" smtClean="0"/>
              <a:t>CGI</a:t>
            </a:r>
            <a:r>
              <a:rPr lang="zh-CN" altLang="en-US" dirty="0" smtClean="0"/>
              <a:t>、</a:t>
            </a:r>
            <a:r>
              <a:rPr lang="en-US" altLang="zh-CN" dirty="0" smtClean="0"/>
              <a:t>FTP</a:t>
            </a:r>
            <a:r>
              <a:rPr lang="zh-CN" altLang="en-US" dirty="0" smtClean="0"/>
              <a:t>、电子邮件、</a:t>
            </a:r>
            <a:r>
              <a:rPr lang="en-US" altLang="zh-CN" dirty="0" smtClean="0"/>
              <a:t>XML</a:t>
            </a:r>
            <a:r>
              <a:rPr lang="zh-CN" altLang="en-US" dirty="0" smtClean="0"/>
              <a:t>、</a:t>
            </a:r>
            <a:r>
              <a:rPr lang="en-US" altLang="zh-CN" dirty="0" smtClean="0"/>
              <a:t>XML-RPC</a:t>
            </a:r>
            <a:r>
              <a:rPr lang="zh-CN" altLang="en-US" dirty="0" smtClean="0"/>
              <a:t>、</a:t>
            </a:r>
            <a:r>
              <a:rPr lang="en-US" altLang="zh-CN" dirty="0" smtClean="0"/>
              <a:t>HTML</a:t>
            </a:r>
            <a:r>
              <a:rPr lang="zh-CN" altLang="en-US" dirty="0" smtClean="0"/>
              <a:t>、</a:t>
            </a:r>
            <a:r>
              <a:rPr lang="en-US" altLang="zh-CN" dirty="0" smtClean="0"/>
              <a:t>WAV</a:t>
            </a:r>
            <a:r>
              <a:rPr lang="zh-CN" altLang="en-US" dirty="0" smtClean="0"/>
              <a:t>文件、密码系统、</a:t>
            </a:r>
            <a:r>
              <a:rPr lang="en-US" altLang="zh-CN" dirty="0" smtClean="0"/>
              <a:t>GUI</a:t>
            </a:r>
            <a:r>
              <a:rPr lang="zh-CN" altLang="en-US" dirty="0" smtClean="0"/>
              <a:t>（图形用户界面）、</a:t>
            </a:r>
            <a:r>
              <a:rPr lang="en-US" altLang="zh-CN" dirty="0" err="1" smtClean="0"/>
              <a:t>Tk</a:t>
            </a:r>
            <a:r>
              <a:rPr lang="zh-CN" altLang="en-US" dirty="0" smtClean="0"/>
              <a:t>和其他与系统有关的操作</a:t>
            </a:r>
            <a:endParaRPr lang="en-US" altLang="zh-CN" dirty="0" smtClean="0"/>
          </a:p>
          <a:p>
            <a:pPr lvl="0"/>
            <a:endParaRPr lang="zh-CN" altLang="en-US" dirty="0" smtClean="0"/>
          </a:p>
          <a:p>
            <a:endParaRPr lang="zh-CN" altLang="en-US" dirty="0"/>
          </a:p>
        </p:txBody>
      </p:sp>
      <p:sp>
        <p:nvSpPr>
          <p:cNvPr id="5" name="矩形 4"/>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650013351"/>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决策树相关理论</a:t>
            </a:r>
            <a:endParaRPr kumimoji="1" lang="zh-CN" altLang="en-US" dirty="0"/>
          </a:p>
        </p:txBody>
      </p:sp>
      <p:pic>
        <p:nvPicPr>
          <p:cNvPr id="5" name="图片 4"/>
          <p:cNvPicPr>
            <a:picLocks noChangeAspect="1"/>
          </p:cNvPicPr>
          <p:nvPr/>
        </p:nvPicPr>
        <p:blipFill>
          <a:blip r:embed="rId2" cstate="print"/>
          <a:stretch>
            <a:fillRect/>
          </a:stretch>
        </p:blipFill>
        <p:spPr>
          <a:xfrm>
            <a:off x="683568" y="1268760"/>
            <a:ext cx="7920880" cy="5353084"/>
          </a:xfrm>
          <a:prstGeom prst="rect">
            <a:avLst/>
          </a:prstGeom>
        </p:spPr>
      </p:pic>
    </p:spTree>
    <p:extLst>
      <p:ext uri="{BB962C8B-B14F-4D97-AF65-F5344CB8AC3E}">
        <p14:creationId xmlns:p14="http://schemas.microsoft.com/office/powerpoint/2010/main" val="384462220"/>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决策树相关理论</a:t>
            </a:r>
            <a:endParaRPr kumimoji="1" lang="zh-CN" altLang="en-US" dirty="0"/>
          </a:p>
        </p:txBody>
      </p:sp>
      <p:sp>
        <p:nvSpPr>
          <p:cNvPr id="7" name="内容占位符 6"/>
          <p:cNvSpPr>
            <a:spLocks noGrp="1"/>
          </p:cNvSpPr>
          <p:nvPr>
            <p:ph idx="1"/>
          </p:nvPr>
        </p:nvSpPr>
        <p:spPr>
          <a:xfrm>
            <a:off x="467544" y="1340768"/>
            <a:ext cx="8229600" cy="4968875"/>
          </a:xfrm>
        </p:spPr>
        <p:txBody>
          <a:bodyPr/>
          <a:lstStyle/>
          <a:p>
            <a:r>
              <a:rPr kumimoji="1" lang="zh-CN" altLang="pl-PL" sz="1600" dirty="0"/>
              <a:t>熵（</a:t>
            </a:r>
            <a:r>
              <a:rPr kumimoji="1" lang="pl-PL" altLang="zh-CN" sz="1600" dirty="0" err="1" smtClean="0"/>
              <a:t>Entropy</a:t>
            </a:r>
            <a:r>
              <a:rPr kumimoji="1" lang="zh-CN" altLang="en-US" sz="1600" dirty="0" smtClean="0"/>
              <a:t>）</a:t>
            </a:r>
            <a:endParaRPr kumimoji="1" lang="en-US" altLang="zh-CN" sz="1600" dirty="0" smtClean="0"/>
          </a:p>
          <a:p>
            <a:pPr lvl="1"/>
            <a:r>
              <a:rPr kumimoji="1" lang="zh-CN" altLang="en-US" sz="1400" dirty="0"/>
              <a:t>当结点很纯时，其度量值应为</a:t>
            </a:r>
            <a:r>
              <a:rPr kumimoji="1" lang="en-US" altLang="zh-CN" sz="1400" dirty="0"/>
              <a:t>0</a:t>
            </a:r>
          </a:p>
          <a:p>
            <a:pPr lvl="1"/>
            <a:r>
              <a:rPr kumimoji="1" lang="zh-CN" altLang="en-US" sz="1400" dirty="0"/>
              <a:t>当不纯性最大时（比如所有类都有同样的可能），其度量值应最大</a:t>
            </a:r>
          </a:p>
          <a:p>
            <a:pPr lvl="1"/>
            <a:r>
              <a:rPr kumimoji="1" lang="zh-CN" altLang="en-US" sz="1400" dirty="0"/>
              <a:t>度量应该服从多级特性，这样决策树才能分阶段建立起来 </a:t>
            </a:r>
            <a:endParaRPr kumimoji="1" lang="en-US" altLang="zh-CN" sz="1400" dirty="0" smtClean="0"/>
          </a:p>
          <a:p>
            <a:pPr lvl="1"/>
            <a:r>
              <a:rPr kumimoji="1" lang="zh-CN" altLang="en-US" sz="1400" dirty="0"/>
              <a:t>信息熵越高，使其有序所要消耗的信息量就越</a:t>
            </a:r>
            <a:r>
              <a:rPr kumimoji="1" lang="zh-CN" altLang="en-US" sz="1400" dirty="0" smtClean="0"/>
              <a:t>大</a:t>
            </a:r>
            <a:endParaRPr kumimoji="1" lang="en-US" altLang="zh-CN" sz="1400" dirty="0" smtClean="0"/>
          </a:p>
          <a:p>
            <a:r>
              <a:rPr kumimoji="1" lang="zh-CN" altLang="en-US" sz="1600" dirty="0" smtClean="0"/>
              <a:t>信息增</a:t>
            </a:r>
            <a:r>
              <a:rPr kumimoji="1" lang="zh-CN" altLang="en-US" sz="1600" dirty="0"/>
              <a:t>益</a:t>
            </a:r>
            <a:endParaRPr kumimoji="1" lang="en-US" altLang="zh-CN" sz="1600" dirty="0" smtClean="0"/>
          </a:p>
          <a:p>
            <a:pPr lvl="1"/>
            <a:r>
              <a:rPr kumimoji="1" lang="zh-CN" altLang="en-US" sz="1400" dirty="0"/>
              <a:t>信息增益是针对一个一个的特征而言的，就是看一个特征</a:t>
            </a:r>
            <a:r>
              <a:rPr kumimoji="1" lang="en-US" altLang="zh-CN" sz="1400" dirty="0"/>
              <a:t>t</a:t>
            </a:r>
            <a:r>
              <a:rPr kumimoji="1" lang="zh-CN" altLang="en-US" sz="1400" dirty="0"/>
              <a:t>，系统有它和没它的时候信息量各是多少，两者的差值就是这个特征给系统带来的信息量，即增益</a:t>
            </a:r>
            <a:endParaRPr kumimoji="1" lang="en-US" altLang="zh-CN" sz="1400" dirty="0" smtClean="0"/>
          </a:p>
          <a:p>
            <a:pPr lvl="1"/>
            <a:r>
              <a:rPr kumimoji="1" lang="zh-CN" altLang="en-US" sz="1400" dirty="0" smtClean="0"/>
              <a:t>在信息增</a:t>
            </a:r>
            <a:r>
              <a:rPr kumimoji="1" lang="zh-CN" altLang="en-US" sz="1400" dirty="0"/>
              <a:t>益中，重要性的衡量标准就是看特征能够为分类系统带来多少信息，带来的信息越多，该特征越重要</a:t>
            </a:r>
            <a:r>
              <a:rPr kumimoji="1" lang="zh-CN" altLang="en-US" sz="1400" dirty="0" smtClean="0"/>
              <a:t>。</a:t>
            </a:r>
            <a:endParaRPr kumimoji="1" lang="en-US" altLang="zh-CN" sz="1400" dirty="0" smtClean="0"/>
          </a:p>
          <a:p>
            <a:r>
              <a:rPr kumimoji="1" lang="zh-CN" altLang="en-US" sz="1800" dirty="0" smtClean="0"/>
              <a:t>信息增益率</a:t>
            </a:r>
            <a:endParaRPr kumimoji="1" lang="en-US" altLang="zh-CN" sz="1800" dirty="0" smtClean="0"/>
          </a:p>
          <a:p>
            <a:pPr lvl="1"/>
            <a:r>
              <a:rPr kumimoji="1" lang="zh-CN" altLang="en-US" sz="1400" dirty="0"/>
              <a:t>增益比率度量是用前面的增益度量</a:t>
            </a:r>
            <a:r>
              <a:rPr kumimoji="1" lang="en-US" altLang="zh-CN" sz="1400" dirty="0"/>
              <a:t>Gain(S</a:t>
            </a:r>
            <a:r>
              <a:rPr kumimoji="1" lang="zh-CN" altLang="en-US" sz="1400" dirty="0"/>
              <a:t>，</a:t>
            </a:r>
            <a:r>
              <a:rPr kumimoji="1" lang="en-US" altLang="zh-CN" sz="1400" dirty="0"/>
              <a:t>A)</a:t>
            </a:r>
            <a:r>
              <a:rPr kumimoji="1" lang="zh-CN" altLang="en-US" sz="1400" dirty="0"/>
              <a:t>和分裂信息度量</a:t>
            </a:r>
            <a:r>
              <a:rPr kumimoji="1" lang="en-US" altLang="zh-CN" sz="1400" dirty="0" err="1"/>
              <a:t>SplitInformation</a:t>
            </a:r>
            <a:r>
              <a:rPr kumimoji="1" lang="en-US" altLang="zh-CN" sz="1400" dirty="0"/>
              <a:t>(S</a:t>
            </a:r>
            <a:r>
              <a:rPr kumimoji="1" lang="zh-CN" altLang="en-US" sz="1400" dirty="0"/>
              <a:t>，</a:t>
            </a:r>
            <a:r>
              <a:rPr kumimoji="1" lang="en-US" altLang="zh-CN" sz="1400" dirty="0"/>
              <a:t>A)</a:t>
            </a:r>
            <a:r>
              <a:rPr kumimoji="1" lang="zh-CN" altLang="en-US" sz="1400" dirty="0" smtClean="0"/>
              <a:t>来共同定义</a:t>
            </a:r>
            <a:endParaRPr kumimoji="1" lang="en-US" altLang="zh-CN" sz="1400" dirty="0" smtClean="0"/>
          </a:p>
          <a:p>
            <a:pPr lvl="1"/>
            <a:endParaRPr kumimoji="1" lang="zh-CN" altLang="en-US" sz="1400"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191656170"/>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决策树相关理论</a:t>
            </a:r>
            <a:endParaRPr kumimoji="1" lang="zh-CN" altLang="en-US" dirty="0"/>
          </a:p>
        </p:txBody>
      </p:sp>
      <p:sp>
        <p:nvSpPr>
          <p:cNvPr id="3" name="内容占位符 2"/>
          <p:cNvSpPr>
            <a:spLocks noGrp="1"/>
          </p:cNvSpPr>
          <p:nvPr>
            <p:ph idx="1"/>
          </p:nvPr>
        </p:nvSpPr>
        <p:spPr>
          <a:xfrm>
            <a:off x="457200" y="1268413"/>
            <a:ext cx="8229600" cy="2448619"/>
          </a:xfrm>
        </p:spPr>
        <p:txBody>
          <a:bodyPr/>
          <a:lstStyle/>
          <a:p>
            <a:r>
              <a:rPr kumimoji="1" lang="zh-CN" altLang="en-US" dirty="0"/>
              <a:t>如果记录被分为</a:t>
            </a:r>
            <a:r>
              <a:rPr kumimoji="1" lang="en-US" altLang="zh-CN" dirty="0"/>
              <a:t>n</a:t>
            </a:r>
            <a:r>
              <a:rPr kumimoji="1" lang="zh-CN" altLang="en-US" dirty="0"/>
              <a:t>类，每一类的比例</a:t>
            </a:r>
            <a:r>
              <a:rPr kumimoji="1" lang="en-US" altLang="zh-CN" dirty="0"/>
              <a:t>P(</a:t>
            </a:r>
            <a:r>
              <a:rPr kumimoji="1" lang="en-US" altLang="zh-CN" dirty="0" err="1"/>
              <a:t>i</a:t>
            </a:r>
            <a:r>
              <a:rPr kumimoji="1" lang="en-US" altLang="zh-CN" dirty="0"/>
              <a:t>)=</a:t>
            </a:r>
            <a:r>
              <a:rPr kumimoji="1" lang="zh-CN" altLang="en-US" dirty="0"/>
              <a:t>第</a:t>
            </a:r>
            <a:r>
              <a:rPr kumimoji="1" lang="en-US" altLang="zh-CN" dirty="0" err="1"/>
              <a:t>i</a:t>
            </a:r>
            <a:r>
              <a:rPr kumimoji="1" lang="zh-CN" altLang="en-US" dirty="0"/>
              <a:t>类的数目</a:t>
            </a:r>
            <a:r>
              <a:rPr kumimoji="1" lang="en-US" altLang="zh-CN" dirty="0"/>
              <a:t>/</a:t>
            </a:r>
            <a:r>
              <a:rPr kumimoji="1" lang="zh-CN" altLang="en-US" dirty="0"/>
              <a:t>总</a:t>
            </a:r>
            <a:r>
              <a:rPr kumimoji="1" lang="zh-CN" altLang="en-US" dirty="0" smtClean="0"/>
              <a:t>数目</a:t>
            </a:r>
            <a:endParaRPr kumimoji="1" lang="en-US" altLang="zh-CN" dirty="0" smtClean="0"/>
          </a:p>
          <a:p>
            <a:r>
              <a:rPr kumimoji="1" lang="en-US" altLang="zh-TW" dirty="0"/>
              <a:t>10</a:t>
            </a:r>
            <a:r>
              <a:rPr kumimoji="1" lang="zh-TW" altLang="en-US" dirty="0"/>
              <a:t>个数据中可以偿还债务的记录比例为</a:t>
            </a:r>
            <a:r>
              <a:rPr kumimoji="1" lang="en-US" altLang="zh-TW" dirty="0"/>
              <a:t>P(1) = 7/10 = 0.7</a:t>
            </a:r>
            <a:r>
              <a:rPr kumimoji="1" lang="zh-TW" altLang="en-US" dirty="0"/>
              <a:t>，无法偿还的为</a:t>
            </a:r>
            <a:r>
              <a:rPr kumimoji="1" lang="en-US" altLang="zh-TW" dirty="0"/>
              <a:t>P(2) = 3/10 = 0.3</a:t>
            </a:r>
            <a:r>
              <a:rPr kumimoji="1" lang="zh-TW" altLang="en-US" dirty="0"/>
              <a:t>，</a:t>
            </a:r>
            <a:r>
              <a:rPr kumimoji="1" lang="en-US" altLang="zh-TW" dirty="0"/>
              <a:t>N = </a:t>
            </a:r>
            <a:r>
              <a:rPr kumimoji="1" lang="en-US" altLang="zh-TW" dirty="0" smtClean="0"/>
              <a:t>2</a:t>
            </a:r>
          </a:p>
          <a:p>
            <a:r>
              <a:rPr kumimoji="1" lang="en-US" altLang="zh-CN" dirty="0" err="1"/>
              <a:t>Gini</a:t>
            </a:r>
            <a:r>
              <a:rPr kumimoji="1" lang="zh-CN" altLang="en-US" dirty="0" smtClean="0"/>
              <a:t>不纯度</a:t>
            </a:r>
            <a:endParaRPr kumimoji="1" lang="en-US" altLang="zh-CN" dirty="0" smtClean="0"/>
          </a:p>
          <a:p>
            <a:r>
              <a:rPr kumimoji="1" lang="zh-CN" altLang="en-US" dirty="0"/>
              <a:t>熵（</a:t>
            </a:r>
            <a:r>
              <a:rPr kumimoji="1" lang="en-US" altLang="zh-CN" dirty="0"/>
              <a:t>Entropy</a:t>
            </a:r>
            <a:r>
              <a:rPr kumimoji="1" lang="zh-CN" altLang="en-US" dirty="0" smtClean="0"/>
              <a:t>）</a:t>
            </a:r>
            <a:endParaRPr kumimoji="1" lang="en-US" altLang="zh-CN" dirty="0" smtClean="0"/>
          </a:p>
          <a:p>
            <a:endParaRPr kumimoji="1" lang="en-US" altLang="zh-CN" dirty="0"/>
          </a:p>
          <a:p>
            <a:r>
              <a:rPr kumimoji="1" lang="zh-CN" altLang="en-US" dirty="0"/>
              <a:t>错误率</a:t>
            </a:r>
            <a:endParaRPr kumimoji="1" lang="en-US" altLang="zh-CN" dirty="0"/>
          </a:p>
          <a:p>
            <a:endParaRPr kumimoji="1" lang="zh-CN" altLang="en-US" dirty="0"/>
          </a:p>
        </p:txBody>
      </p:sp>
      <p:pic>
        <p:nvPicPr>
          <p:cNvPr id="4" name="图片 3"/>
          <p:cNvPicPr>
            <a:picLocks noChangeAspect="1"/>
          </p:cNvPicPr>
          <p:nvPr/>
        </p:nvPicPr>
        <p:blipFill>
          <a:blip r:embed="rId2" cstate="print"/>
          <a:stretch>
            <a:fillRect/>
          </a:stretch>
        </p:blipFill>
        <p:spPr>
          <a:xfrm>
            <a:off x="2987824" y="3726549"/>
            <a:ext cx="2692400" cy="647700"/>
          </a:xfrm>
          <a:prstGeom prst="rect">
            <a:avLst/>
          </a:prstGeom>
        </p:spPr>
      </p:pic>
      <p:pic>
        <p:nvPicPr>
          <p:cNvPr id="5" name="图片 4"/>
          <p:cNvPicPr>
            <a:picLocks noChangeAspect="1"/>
          </p:cNvPicPr>
          <p:nvPr/>
        </p:nvPicPr>
        <p:blipFill>
          <a:blip r:embed="rId3" cstate="print"/>
          <a:stretch>
            <a:fillRect/>
          </a:stretch>
        </p:blipFill>
        <p:spPr>
          <a:xfrm>
            <a:off x="872118" y="5012035"/>
            <a:ext cx="6220162" cy="1056630"/>
          </a:xfrm>
          <a:prstGeom prst="rect">
            <a:avLst/>
          </a:prstGeom>
        </p:spPr>
      </p:pic>
      <p:pic>
        <p:nvPicPr>
          <p:cNvPr id="6" name="图片 5"/>
          <p:cNvPicPr>
            <a:picLocks noChangeAspect="1"/>
          </p:cNvPicPr>
          <p:nvPr/>
        </p:nvPicPr>
        <p:blipFill>
          <a:blip r:embed="rId4" cstate="print"/>
          <a:stretch>
            <a:fillRect/>
          </a:stretch>
        </p:blipFill>
        <p:spPr>
          <a:xfrm>
            <a:off x="2987824" y="5229200"/>
            <a:ext cx="4000500" cy="622300"/>
          </a:xfrm>
          <a:prstGeom prst="rect">
            <a:avLst/>
          </a:prstGeom>
        </p:spPr>
      </p:pic>
      <p:sp>
        <p:nvSpPr>
          <p:cNvPr id="7" name="矩形 6"/>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074951353"/>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决策树相关理论</a:t>
            </a:r>
          </a:p>
        </p:txBody>
      </p:sp>
      <p:sp>
        <p:nvSpPr>
          <p:cNvPr id="3" name="内容占位符 2"/>
          <p:cNvSpPr>
            <a:spLocks noGrp="1"/>
          </p:cNvSpPr>
          <p:nvPr>
            <p:ph idx="1"/>
          </p:nvPr>
        </p:nvSpPr>
        <p:spPr>
          <a:xfrm>
            <a:off x="457200" y="1268413"/>
            <a:ext cx="8229600" cy="3600747"/>
          </a:xfrm>
        </p:spPr>
        <p:txBody>
          <a:bodyPr/>
          <a:lstStyle/>
          <a:p>
            <a:r>
              <a:rPr kumimoji="1" lang="zh-CN" altLang="en-US" dirty="0"/>
              <a:t>上面的三个公式均是值越大，表示越 “不纯”，越小表示越“纯”。三种公式只需要取一种即可，实践证明三种公司的选择对最终分类准确率的影响并不大，</a:t>
            </a:r>
            <a:r>
              <a:rPr kumimoji="1" lang="zh-CN" altLang="en-US" dirty="0" smtClean="0"/>
              <a:t>一般使用熵公式</a:t>
            </a:r>
          </a:p>
          <a:p>
            <a:r>
              <a:rPr kumimoji="1" lang="zh-TW" altLang="en-US" dirty="0" smtClean="0"/>
              <a:t>纯度差</a:t>
            </a:r>
            <a:r>
              <a:rPr kumimoji="1" lang="zh-TW" altLang="en-US" dirty="0"/>
              <a:t>，也称为信息增益（</a:t>
            </a:r>
            <a:r>
              <a:rPr kumimoji="1" lang="en-US" altLang="zh-TW" dirty="0"/>
              <a:t>Information Gain</a:t>
            </a:r>
            <a:r>
              <a:rPr kumimoji="1" lang="zh-TW" altLang="en-US" dirty="0" smtClean="0"/>
              <a:t>）</a:t>
            </a:r>
            <a:endParaRPr kumimoji="1" lang="en-US" altLang="zh-TW" dirty="0" smtClean="0"/>
          </a:p>
          <a:p>
            <a:endParaRPr kumimoji="1" lang="zh-CN" altLang="en-US" dirty="0"/>
          </a:p>
          <a:p>
            <a:pPr marL="0" indent="0">
              <a:buNone/>
            </a:pPr>
            <a:endParaRPr kumimoji="1" lang="zh-CN" altLang="en-US" dirty="0"/>
          </a:p>
          <a:p>
            <a:r>
              <a:rPr kumimoji="1" lang="zh-CN" altLang="en-US" sz="1800" dirty="0"/>
              <a:t>其中，</a:t>
            </a:r>
            <a:r>
              <a:rPr kumimoji="1" lang="en-US" altLang="zh-CN" sz="1800" dirty="0"/>
              <a:t>I</a:t>
            </a:r>
            <a:r>
              <a:rPr kumimoji="1" lang="zh-CN" altLang="en-US" sz="1800" dirty="0"/>
              <a:t>代表不纯度（也就是上面三个公式的任意一种），</a:t>
            </a:r>
            <a:r>
              <a:rPr kumimoji="1" lang="en-US" altLang="zh-CN" sz="1800" dirty="0"/>
              <a:t>K</a:t>
            </a:r>
            <a:r>
              <a:rPr kumimoji="1" lang="zh-CN" altLang="en-US" sz="1800" dirty="0"/>
              <a:t>代表分割的节点数，一般</a:t>
            </a:r>
            <a:r>
              <a:rPr kumimoji="1" lang="en-US" altLang="zh-CN" sz="1800" dirty="0"/>
              <a:t>K = 2</a:t>
            </a:r>
            <a:r>
              <a:rPr kumimoji="1" lang="zh-CN" altLang="en-US" sz="1800" dirty="0"/>
              <a:t>。</a:t>
            </a:r>
            <a:r>
              <a:rPr kumimoji="1" lang="en-US" altLang="zh-CN" sz="1800" dirty="0" err="1"/>
              <a:t>vj</a:t>
            </a:r>
            <a:r>
              <a:rPr kumimoji="1" lang="zh-CN" altLang="en-US" sz="1800" dirty="0"/>
              <a:t>表示子节点中的记录数目。上面公式实际上就是当前节点的不纯度减去子节点不纯度的加权平均数，权重由子节点记录数与当前节点记录数的比例决定</a:t>
            </a:r>
          </a:p>
          <a:p>
            <a:endParaRPr kumimoji="1" lang="zh-CN" altLang="en-US" dirty="0"/>
          </a:p>
          <a:p>
            <a:endParaRPr kumimoji="1" lang="zh-CN" altLang="en-US" dirty="0"/>
          </a:p>
        </p:txBody>
      </p:sp>
      <p:pic>
        <p:nvPicPr>
          <p:cNvPr id="4" name="图片 3"/>
          <p:cNvPicPr>
            <a:picLocks noChangeAspect="1"/>
          </p:cNvPicPr>
          <p:nvPr/>
        </p:nvPicPr>
        <p:blipFill>
          <a:blip r:embed="rId2" cstate="print"/>
          <a:stretch>
            <a:fillRect/>
          </a:stretch>
        </p:blipFill>
        <p:spPr>
          <a:xfrm>
            <a:off x="2699792" y="4221088"/>
            <a:ext cx="4305300" cy="660400"/>
          </a:xfrm>
          <a:prstGeom prst="rect">
            <a:avLst/>
          </a:prstGeom>
        </p:spPr>
      </p:pic>
      <p:sp>
        <p:nvSpPr>
          <p:cNvPr id="5" name="矩形 4"/>
          <p:cNvSpPr/>
          <p:nvPr/>
        </p:nvSpPr>
        <p:spPr>
          <a:xfrm>
            <a:off x="7092280" y="635394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675413657"/>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停止条件</a:t>
            </a:r>
            <a:endParaRPr kumimoji="1" lang="zh-CN" altLang="en-US" dirty="0"/>
          </a:p>
        </p:txBody>
      </p:sp>
      <p:sp>
        <p:nvSpPr>
          <p:cNvPr id="3" name="内容占位符 2"/>
          <p:cNvSpPr>
            <a:spLocks noGrp="1"/>
          </p:cNvSpPr>
          <p:nvPr>
            <p:ph idx="1"/>
          </p:nvPr>
        </p:nvSpPr>
        <p:spPr/>
        <p:txBody>
          <a:bodyPr/>
          <a:lstStyle/>
          <a:p>
            <a:r>
              <a:rPr kumimoji="1" lang="zh-CN" altLang="en-US" dirty="0"/>
              <a:t>决策树的构建过程是一个递归的过程，所以需要确定停止条件，否则过程</a:t>
            </a:r>
            <a:r>
              <a:rPr kumimoji="1" lang="zh-CN" altLang="en-US" dirty="0" smtClean="0"/>
              <a:t>将不会结束</a:t>
            </a:r>
            <a:endParaRPr kumimoji="1" lang="en-US" altLang="zh-CN" dirty="0"/>
          </a:p>
          <a:p>
            <a:r>
              <a:rPr kumimoji="1" lang="zh-CN" altLang="en-US" dirty="0"/>
              <a:t>一种最直观的方式是当每个子节点只有一种类型的记录时停止，但是这样往往会使得树的节点过多，导致过拟合问题（</a:t>
            </a:r>
            <a:r>
              <a:rPr kumimoji="1" lang="en-US" altLang="zh-CN" dirty="0" err="1"/>
              <a:t>Overfitting</a:t>
            </a:r>
            <a:r>
              <a:rPr kumimoji="1" lang="zh-CN" altLang="en-US" dirty="0" smtClean="0"/>
              <a:t>）</a:t>
            </a:r>
            <a:endParaRPr kumimoji="1" lang="en-US" altLang="zh-CN" dirty="0" smtClean="0"/>
          </a:p>
          <a:p>
            <a:r>
              <a:rPr kumimoji="1" lang="zh-CN" altLang="en-US" dirty="0"/>
              <a:t>另一种可行的方法是当前节点中的记录数低于一个最小的阀值，那么就停止分割，将</a:t>
            </a:r>
            <a:r>
              <a:rPr kumimoji="1" lang="en-US" altLang="zh-CN" dirty="0"/>
              <a:t>max(P(</a:t>
            </a:r>
            <a:r>
              <a:rPr kumimoji="1" lang="en-US" altLang="zh-CN" dirty="0" err="1"/>
              <a:t>i</a:t>
            </a:r>
            <a:r>
              <a:rPr kumimoji="1" lang="en-US" altLang="zh-CN" dirty="0"/>
              <a:t>))</a:t>
            </a:r>
            <a:r>
              <a:rPr kumimoji="1" lang="zh-CN" altLang="en-US" dirty="0"/>
              <a:t>对应的分类作为当前叶节点的分类</a:t>
            </a:r>
            <a:endParaRPr kumimoji="1" lang="en-US" altLang="zh-CN" dirty="0" smtClean="0"/>
          </a:p>
          <a:p>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016641709"/>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过渡拟合</a:t>
            </a:r>
          </a:p>
        </p:txBody>
      </p:sp>
      <p:sp>
        <p:nvSpPr>
          <p:cNvPr id="3" name="内容占位符 2"/>
          <p:cNvSpPr>
            <a:spLocks noGrp="1"/>
          </p:cNvSpPr>
          <p:nvPr>
            <p:ph idx="1"/>
          </p:nvPr>
        </p:nvSpPr>
        <p:spPr/>
        <p:txBody>
          <a:bodyPr/>
          <a:lstStyle/>
          <a:p>
            <a:r>
              <a:rPr kumimoji="1" lang="zh-CN" altLang="en-US" dirty="0"/>
              <a:t>该决策树对训练数据可以得到很低的错误率，但是运用到测试数据上却得到非常高的错误率</a:t>
            </a:r>
          </a:p>
          <a:p>
            <a:r>
              <a:rPr kumimoji="1" lang="zh-CN" altLang="en-US" dirty="0"/>
              <a:t>过渡拟合的</a:t>
            </a:r>
            <a:r>
              <a:rPr kumimoji="1" lang="zh-CN" altLang="en-US" dirty="0" smtClean="0"/>
              <a:t>原因有以下几点</a:t>
            </a:r>
            <a:endParaRPr kumimoji="1" lang="en-US" altLang="zh-CN" dirty="0" smtClean="0"/>
          </a:p>
          <a:p>
            <a:pPr lvl="1"/>
            <a:r>
              <a:rPr kumimoji="1" lang="zh-CN" altLang="en-US" dirty="0"/>
              <a:t>噪音数据：训练数据中存在噪音数据，决策树的某些节点有噪音数据作为分割标准，</a:t>
            </a:r>
            <a:r>
              <a:rPr kumimoji="1" lang="zh-CN" altLang="en-US" dirty="0" smtClean="0"/>
              <a:t>导致决策树无法代表真实数据</a:t>
            </a:r>
            <a:endParaRPr kumimoji="1" lang="en-US" altLang="zh-CN" dirty="0" smtClean="0"/>
          </a:p>
          <a:p>
            <a:pPr lvl="1"/>
            <a:r>
              <a:rPr kumimoji="1" lang="zh-CN" altLang="en-US" dirty="0"/>
              <a:t>缺少代表性数据：训练数据没有包含所有具有代表性的数据，导致某一类数据无法很好的匹配，这一点可以通过观察混淆矩阵（</a:t>
            </a:r>
            <a:r>
              <a:rPr kumimoji="1" lang="en-US" altLang="zh-CN" dirty="0"/>
              <a:t>Confusion Matrix</a:t>
            </a:r>
            <a:r>
              <a:rPr kumimoji="1" lang="zh-CN" altLang="en-US" dirty="0"/>
              <a:t>）分析得出</a:t>
            </a:r>
          </a:p>
          <a:p>
            <a:pPr lvl="1"/>
            <a:r>
              <a:rPr kumimoji="1" lang="zh-TW" altLang="en-US" dirty="0"/>
              <a:t>多重比较（</a:t>
            </a:r>
            <a:r>
              <a:rPr kumimoji="1" lang="en-US" altLang="zh-TW" dirty="0" err="1"/>
              <a:t>Mulitple</a:t>
            </a:r>
            <a:r>
              <a:rPr kumimoji="1" lang="en-US" altLang="zh-TW" dirty="0"/>
              <a:t> </a:t>
            </a:r>
            <a:r>
              <a:rPr kumimoji="1" lang="en-US" altLang="zh-TW" dirty="0" err="1"/>
              <a:t>Comparition</a:t>
            </a:r>
            <a:r>
              <a:rPr kumimoji="1" lang="zh-TW" altLang="en-US" dirty="0" smtClean="0"/>
              <a:t>）</a:t>
            </a:r>
            <a:r>
              <a:rPr kumimoji="1" lang="en-US" altLang="zh-TW" dirty="0" smtClean="0"/>
              <a:t>	</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259998832"/>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过渡拟合</a:t>
            </a:r>
          </a:p>
        </p:txBody>
      </p:sp>
      <p:sp>
        <p:nvSpPr>
          <p:cNvPr id="3" name="内容占位符 2"/>
          <p:cNvSpPr>
            <a:spLocks noGrp="1"/>
          </p:cNvSpPr>
          <p:nvPr>
            <p:ph idx="1"/>
          </p:nvPr>
        </p:nvSpPr>
        <p:spPr/>
        <p:txBody>
          <a:bodyPr/>
          <a:lstStyle/>
          <a:p>
            <a:r>
              <a:rPr kumimoji="1" lang="zh-TW" altLang="en-US" sz="2000" dirty="0" smtClean="0"/>
              <a:t>多重比较</a:t>
            </a:r>
            <a:r>
              <a:rPr kumimoji="1" lang="zh-TW" altLang="en-US" sz="2000" dirty="0"/>
              <a:t>（</a:t>
            </a:r>
            <a:r>
              <a:rPr kumimoji="1" lang="en-US" altLang="zh-TW" sz="2000" dirty="0" err="1"/>
              <a:t>Mulitple</a:t>
            </a:r>
            <a:r>
              <a:rPr kumimoji="1" lang="en-US" altLang="zh-TW" sz="2000" dirty="0"/>
              <a:t> </a:t>
            </a:r>
            <a:r>
              <a:rPr kumimoji="1" lang="en-US" altLang="zh-TW" sz="2000" dirty="0" err="1"/>
              <a:t>Comparition</a:t>
            </a:r>
            <a:r>
              <a:rPr kumimoji="1" lang="zh-TW" altLang="en-US" sz="2000" dirty="0" smtClean="0"/>
              <a:t>）</a:t>
            </a:r>
            <a:endParaRPr kumimoji="1" lang="en-US" altLang="zh-TW" sz="2000" dirty="0" smtClean="0"/>
          </a:p>
          <a:p>
            <a:pPr lvl="1"/>
            <a:r>
              <a:rPr kumimoji="1" lang="zh-CN" altLang="en-US" sz="1800" dirty="0" smtClean="0"/>
              <a:t>股票分析师预测股票涨或跌</a:t>
            </a:r>
            <a:r>
              <a:rPr kumimoji="1" lang="zh-CN" altLang="en-US" sz="1800" dirty="0"/>
              <a:t>。假设分析师都是靠随机猜测，也就是他们正确的概率是</a:t>
            </a:r>
            <a:r>
              <a:rPr kumimoji="1" lang="en-US" altLang="zh-CN" sz="1800" dirty="0"/>
              <a:t>0.5</a:t>
            </a:r>
            <a:r>
              <a:rPr kumimoji="1" lang="zh-CN" altLang="en-US" sz="1800" dirty="0"/>
              <a:t>。每一个人预测</a:t>
            </a:r>
            <a:r>
              <a:rPr kumimoji="1" lang="en-US" altLang="zh-CN" sz="1800" dirty="0"/>
              <a:t>10</a:t>
            </a:r>
            <a:r>
              <a:rPr kumimoji="1" lang="zh-CN" altLang="en-US" sz="1800" dirty="0"/>
              <a:t>次，那么预测正确的次数在</a:t>
            </a:r>
            <a:r>
              <a:rPr kumimoji="1" lang="en-US" altLang="zh-CN" sz="1800" dirty="0"/>
              <a:t>8</a:t>
            </a:r>
            <a:r>
              <a:rPr kumimoji="1" lang="zh-CN" altLang="en-US" sz="1800" dirty="0"/>
              <a:t>次或</a:t>
            </a:r>
            <a:r>
              <a:rPr kumimoji="1" lang="en-US" altLang="zh-CN" sz="1800" dirty="0"/>
              <a:t>8</a:t>
            </a:r>
            <a:r>
              <a:rPr kumimoji="1" lang="zh-CN" altLang="en-US" sz="1800" dirty="0"/>
              <a:t>次以上的概率为 </a:t>
            </a:r>
            <a:endParaRPr kumimoji="1" lang="en-US" altLang="zh-CN" sz="1800" dirty="0" smtClean="0"/>
          </a:p>
          <a:p>
            <a:pPr lvl="1"/>
            <a:r>
              <a:rPr kumimoji="1" lang="zh-CN" altLang="en-US" sz="1800" dirty="0"/>
              <a:t>举个列子，只有</a:t>
            </a:r>
            <a:r>
              <a:rPr kumimoji="1" lang="en-US" altLang="zh-CN" sz="1800" dirty="0"/>
              <a:t>5%</a:t>
            </a:r>
            <a:r>
              <a:rPr kumimoji="1" lang="zh-CN" altLang="en-US" sz="1800" dirty="0"/>
              <a:t>左右，比较低。但是如果</a:t>
            </a:r>
            <a:r>
              <a:rPr kumimoji="1" lang="en-US" altLang="zh-CN" sz="1800" dirty="0"/>
              <a:t>50</a:t>
            </a:r>
            <a:r>
              <a:rPr kumimoji="1" lang="zh-CN" altLang="en-US" sz="1800" dirty="0"/>
              <a:t>个分析师，每个人预测</a:t>
            </a:r>
            <a:r>
              <a:rPr kumimoji="1" lang="en-US" altLang="zh-CN" sz="1800" dirty="0"/>
              <a:t>10</a:t>
            </a:r>
            <a:r>
              <a:rPr kumimoji="1" lang="zh-CN" altLang="en-US" sz="1800" dirty="0"/>
              <a:t>次，选择至少一个人得到</a:t>
            </a:r>
            <a:r>
              <a:rPr kumimoji="1" lang="en-US" altLang="zh-CN" sz="1800" dirty="0"/>
              <a:t>8</a:t>
            </a:r>
            <a:r>
              <a:rPr kumimoji="1" lang="zh-CN" altLang="en-US" sz="1800" dirty="0"/>
              <a:t>次或以上的人作为代表，</a:t>
            </a:r>
            <a:r>
              <a:rPr kumimoji="1" lang="zh-CN" altLang="en-US" sz="1800" dirty="0" smtClean="0"/>
              <a:t>那么概率为</a:t>
            </a:r>
            <a:endParaRPr kumimoji="1" lang="en-US" altLang="zh-CN" sz="1800" dirty="0" smtClean="0"/>
          </a:p>
          <a:p>
            <a:pPr lvl="1"/>
            <a:endParaRPr kumimoji="1" lang="en-US" altLang="zh-CN" sz="1800" dirty="0" smtClean="0"/>
          </a:p>
          <a:p>
            <a:pPr lvl="1"/>
            <a:r>
              <a:rPr kumimoji="1" lang="zh-CN" altLang="en-US" sz="1800" dirty="0" smtClean="0"/>
              <a:t>概率</a:t>
            </a:r>
            <a:r>
              <a:rPr kumimoji="1" lang="zh-CN" altLang="en-US" sz="1800" dirty="0"/>
              <a:t>十分大，随着分析师人数的增加，概率无限接近</a:t>
            </a:r>
            <a:r>
              <a:rPr kumimoji="1" lang="en-US" altLang="zh-CN" sz="1800" dirty="0"/>
              <a:t>1</a:t>
            </a:r>
            <a:r>
              <a:rPr kumimoji="1" lang="zh-CN" altLang="en-US" sz="1800" dirty="0"/>
              <a:t>。但是，选出来的分析师其实是打酱油的，他对未来的预测不能做任何保证。上面这个例子就是多重比较。这一情况和决策树选取分割点类似，需要在每个变量的每一个值中选取一个作为分割的代表，所以选出一个噪音分割标准的概率是很大的。</a:t>
            </a:r>
          </a:p>
        </p:txBody>
      </p:sp>
      <p:pic>
        <p:nvPicPr>
          <p:cNvPr id="4" name="图片 3"/>
          <p:cNvPicPr>
            <a:picLocks noChangeAspect="1"/>
          </p:cNvPicPr>
          <p:nvPr/>
        </p:nvPicPr>
        <p:blipFill>
          <a:blip r:embed="rId2" cstate="print"/>
          <a:stretch>
            <a:fillRect/>
          </a:stretch>
        </p:blipFill>
        <p:spPr>
          <a:xfrm>
            <a:off x="3117850" y="2636912"/>
            <a:ext cx="2908300" cy="330200"/>
          </a:xfrm>
          <a:prstGeom prst="rect">
            <a:avLst/>
          </a:prstGeom>
        </p:spPr>
      </p:pic>
      <p:pic>
        <p:nvPicPr>
          <p:cNvPr id="5" name="图片 4"/>
          <p:cNvPicPr>
            <a:picLocks noChangeAspect="1"/>
          </p:cNvPicPr>
          <p:nvPr/>
        </p:nvPicPr>
        <p:blipFill>
          <a:blip r:embed="rId3" cstate="print"/>
          <a:stretch>
            <a:fillRect/>
          </a:stretch>
        </p:blipFill>
        <p:spPr>
          <a:xfrm>
            <a:off x="3117850" y="3933056"/>
            <a:ext cx="2540000" cy="3048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191933632"/>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优化方案</a:t>
            </a:r>
            <a:endParaRPr kumimoji="1" lang="zh-CN" altLang="en-US" dirty="0"/>
          </a:p>
        </p:txBody>
      </p:sp>
      <p:sp>
        <p:nvSpPr>
          <p:cNvPr id="3" name="内容占位符 2"/>
          <p:cNvSpPr>
            <a:spLocks noGrp="1"/>
          </p:cNvSpPr>
          <p:nvPr>
            <p:ph idx="1"/>
          </p:nvPr>
        </p:nvSpPr>
        <p:spPr/>
        <p:txBody>
          <a:bodyPr/>
          <a:lstStyle/>
          <a:p>
            <a:r>
              <a:rPr kumimoji="1" lang="zh-CN" altLang="en-US" sz="1800" dirty="0"/>
              <a:t>修剪枝</a:t>
            </a:r>
            <a:r>
              <a:rPr kumimoji="1" lang="zh-CN" altLang="en-US" sz="1800" dirty="0" smtClean="0"/>
              <a:t>叶</a:t>
            </a:r>
            <a:endParaRPr kumimoji="1" lang="en-US" altLang="zh-CN" sz="1800" dirty="0" smtClean="0"/>
          </a:p>
          <a:p>
            <a:pPr lvl="1"/>
            <a:r>
              <a:rPr kumimoji="1" lang="zh-CN" altLang="en-US" sz="1600" dirty="0"/>
              <a:t>决策树过渡拟合往往是因为太过“茂盛”，也就是节点过多，所以需要裁剪（</a:t>
            </a:r>
            <a:r>
              <a:rPr kumimoji="1" lang="en-US" altLang="zh-CN" sz="1600" dirty="0"/>
              <a:t>Prune Tree</a:t>
            </a:r>
            <a:r>
              <a:rPr kumimoji="1" lang="zh-CN" altLang="en-US" sz="1600" dirty="0"/>
              <a:t>）枝叶。裁剪枝叶的策略对决策树正确率的影响很</a:t>
            </a:r>
            <a:r>
              <a:rPr kumimoji="1" lang="zh-CN" altLang="en-US" sz="1600" dirty="0" smtClean="0"/>
              <a:t>大</a:t>
            </a:r>
            <a:endParaRPr kumimoji="1" lang="en-US" altLang="zh-CN" sz="1600" dirty="0" smtClean="0"/>
          </a:p>
          <a:p>
            <a:r>
              <a:rPr kumimoji="1" lang="en-US" altLang="zh-CN" sz="1800" dirty="0"/>
              <a:t>K-Fold Cross </a:t>
            </a:r>
            <a:r>
              <a:rPr kumimoji="1" lang="en-US" altLang="zh-CN" sz="1800" dirty="0" smtClean="0"/>
              <a:t>Validation</a:t>
            </a:r>
          </a:p>
          <a:p>
            <a:pPr lvl="1"/>
            <a:r>
              <a:rPr kumimoji="1" lang="zh-CN" altLang="en-US" sz="1600" dirty="0"/>
              <a:t>首先计算出整体的决策树</a:t>
            </a:r>
            <a:r>
              <a:rPr kumimoji="1" lang="en-US" altLang="zh-CN" sz="1600" dirty="0"/>
              <a:t>T</a:t>
            </a:r>
            <a:r>
              <a:rPr kumimoji="1" lang="zh-CN" altLang="en-US" sz="1600" dirty="0"/>
              <a:t>，叶节点个数记作</a:t>
            </a:r>
            <a:r>
              <a:rPr kumimoji="1" lang="en-US" altLang="zh-CN" sz="1600" dirty="0"/>
              <a:t>N</a:t>
            </a:r>
            <a:r>
              <a:rPr kumimoji="1" lang="zh-CN" altLang="en-US" sz="1600" dirty="0"/>
              <a:t>，设</a:t>
            </a:r>
            <a:r>
              <a:rPr kumimoji="1" lang="en-US" altLang="zh-CN" sz="1600" dirty="0" err="1"/>
              <a:t>i</a:t>
            </a:r>
            <a:r>
              <a:rPr kumimoji="1" lang="zh-CN" altLang="en-US" sz="1600" dirty="0"/>
              <a:t>属于</a:t>
            </a:r>
            <a:r>
              <a:rPr kumimoji="1" lang="en-US" altLang="zh-CN" sz="1600" dirty="0"/>
              <a:t>[1,N]</a:t>
            </a:r>
            <a:r>
              <a:rPr kumimoji="1" lang="zh-CN" altLang="en-US" sz="1600" dirty="0"/>
              <a:t>。对每个</a:t>
            </a:r>
            <a:r>
              <a:rPr kumimoji="1" lang="en-US" altLang="zh-CN" sz="1600" dirty="0" err="1"/>
              <a:t>i</a:t>
            </a:r>
            <a:r>
              <a:rPr kumimoji="1" lang="zh-CN" altLang="en-US" sz="1600" dirty="0"/>
              <a:t>，使用</a:t>
            </a:r>
            <a:r>
              <a:rPr kumimoji="1" lang="en-US" altLang="zh-CN" sz="1600" dirty="0"/>
              <a:t>K-Fold </a:t>
            </a:r>
            <a:r>
              <a:rPr kumimoji="1" lang="en-US" altLang="zh-CN" sz="1600" dirty="0" err="1"/>
              <a:t>Validataion</a:t>
            </a:r>
            <a:r>
              <a:rPr kumimoji="1" lang="zh-CN" altLang="en-US" sz="1600" dirty="0"/>
              <a:t>方法计算决策树，并裁剪到</a:t>
            </a:r>
            <a:r>
              <a:rPr kumimoji="1" lang="en-US" altLang="zh-CN" sz="1600" dirty="0" err="1"/>
              <a:t>i</a:t>
            </a:r>
            <a:r>
              <a:rPr kumimoji="1" lang="zh-CN" altLang="en-US" sz="1600" dirty="0"/>
              <a:t>个节点，计算错误率，最后求出平均错误率。这样可以用具有最小错误率对应的</a:t>
            </a:r>
            <a:r>
              <a:rPr kumimoji="1" lang="en-US" altLang="zh-CN" sz="1600" dirty="0" err="1"/>
              <a:t>i</a:t>
            </a:r>
            <a:r>
              <a:rPr kumimoji="1" lang="zh-CN" altLang="en-US" sz="1600" dirty="0"/>
              <a:t>作为最终决策树的大小，对原始决策树进行裁剪，得</a:t>
            </a:r>
            <a:r>
              <a:rPr kumimoji="1" lang="zh-CN" altLang="en-US" sz="1600" dirty="0" smtClean="0"/>
              <a:t>到最优决策树</a:t>
            </a:r>
            <a:endParaRPr kumimoji="1" lang="en-US" altLang="zh-CN" sz="1600" dirty="0" smtClean="0"/>
          </a:p>
          <a:p>
            <a:r>
              <a:rPr kumimoji="1" lang="en-US" altLang="zh-CN" sz="1800" dirty="0"/>
              <a:t>Random </a:t>
            </a:r>
            <a:r>
              <a:rPr kumimoji="1" lang="en-US" altLang="zh-CN" sz="1800" dirty="0" smtClean="0"/>
              <a:t>Forest</a:t>
            </a:r>
          </a:p>
          <a:p>
            <a:pPr lvl="1"/>
            <a:r>
              <a:rPr kumimoji="1" lang="en-US" altLang="zh-CN" sz="1400" dirty="0"/>
              <a:t>Random Forest</a:t>
            </a:r>
            <a:r>
              <a:rPr kumimoji="1" lang="zh-CN" altLang="en-US" sz="1400" dirty="0"/>
              <a:t>是用训练数据随机的计算出许多决策树，形成了一个森林。然后用这个森林对未知数据进行预测，选取投票最多的分类。实践证明，此算法的错误率得到了经一步的降低。这种方法背后的原理可以用“三个臭皮匠定一个诸葛亮”这句谚语来概括。一颗树预测正确的概率可能不高，但是集体预测正确的概率却很高</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99407986"/>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决策树相关算法</a:t>
            </a:r>
            <a:endParaRPr kumimoji="1" lang="zh-CN" altLang="en-US" dirty="0"/>
          </a:p>
        </p:txBody>
      </p:sp>
      <p:sp>
        <p:nvSpPr>
          <p:cNvPr id="3" name="内容占位符 2"/>
          <p:cNvSpPr>
            <a:spLocks noGrp="1"/>
          </p:cNvSpPr>
          <p:nvPr>
            <p:ph idx="1"/>
          </p:nvPr>
        </p:nvSpPr>
        <p:spPr/>
        <p:txBody>
          <a:bodyPr/>
          <a:lstStyle/>
          <a:p>
            <a:r>
              <a:rPr kumimoji="1" lang="en-US" altLang="zh-CN" sz="2800" dirty="0"/>
              <a:t>ID3</a:t>
            </a:r>
            <a:r>
              <a:rPr kumimoji="1" lang="zh-CN" altLang="en-US" sz="2800" dirty="0" smtClean="0"/>
              <a:t>算法</a:t>
            </a:r>
            <a:endParaRPr kumimoji="1" lang="en-US" altLang="zh-CN" sz="2800" dirty="0" smtClean="0"/>
          </a:p>
          <a:p>
            <a:pPr lvl="1"/>
            <a:r>
              <a:rPr kumimoji="1" lang="zh-CN" altLang="en-US" sz="1800" dirty="0"/>
              <a:t>核心思想就是以信息增益度量属性选择，选择分裂后信息增益最大的属性进行分裂</a:t>
            </a:r>
            <a:endParaRPr kumimoji="1" lang="en-US" altLang="zh-CN" sz="1800" dirty="0" smtClean="0"/>
          </a:p>
          <a:p>
            <a:r>
              <a:rPr kumimoji="1" lang="en-US" altLang="zh-CN" sz="2800" dirty="0" smtClean="0"/>
              <a:t>C5.0</a:t>
            </a:r>
          </a:p>
          <a:p>
            <a:pPr lvl="1"/>
            <a:r>
              <a:rPr kumimoji="1" lang="en-US" altLang="zh-CN" sz="1800" dirty="0"/>
              <a:t>C4.5</a:t>
            </a:r>
            <a:r>
              <a:rPr kumimoji="1" lang="zh-CN" altLang="en-US" sz="1800" dirty="0"/>
              <a:t>与</a:t>
            </a:r>
            <a:r>
              <a:rPr kumimoji="1" lang="en-US" altLang="zh-CN" sz="1800" dirty="0"/>
              <a:t>ID3</a:t>
            </a:r>
            <a:r>
              <a:rPr kumimoji="1" lang="zh-CN" altLang="en-US" sz="1800" dirty="0" smtClean="0"/>
              <a:t>相比其实就是用信息增益率比代替信息增</a:t>
            </a:r>
            <a:r>
              <a:rPr kumimoji="1" lang="zh-CN" altLang="en-US" sz="1800" dirty="0"/>
              <a:t>益，应为信息增</a:t>
            </a:r>
            <a:r>
              <a:rPr kumimoji="1" lang="zh-CN" altLang="en-US" sz="1800" dirty="0" smtClean="0"/>
              <a:t>益有一个缺点</a:t>
            </a:r>
            <a:r>
              <a:rPr kumimoji="1" lang="zh-CN" altLang="en-US" sz="1800" dirty="0"/>
              <a:t>，信息增益选择属性时偏向选择取值多的属性</a:t>
            </a:r>
            <a:endParaRPr kumimoji="1" lang="en-US" altLang="zh-CN" sz="1800" dirty="0" smtClean="0"/>
          </a:p>
          <a:p>
            <a:r>
              <a:rPr kumimoji="1" lang="en-US" altLang="zh-CN" sz="3200" dirty="0" smtClean="0"/>
              <a:t>CART</a:t>
            </a:r>
          </a:p>
          <a:p>
            <a:pPr lvl="1"/>
            <a:r>
              <a:rPr kumimoji="1" lang="en-US" altLang="zh-CN" sz="1400" dirty="0"/>
              <a:t>CART(classification and regression tree)</a:t>
            </a:r>
            <a:r>
              <a:rPr kumimoji="1" lang="zh-CN" altLang="en-US" sz="1400" dirty="0"/>
              <a:t>的算法整体过程和上面的差异不大，然是</a:t>
            </a:r>
            <a:r>
              <a:rPr kumimoji="1" lang="en-US" altLang="zh-CN" sz="1400" dirty="0"/>
              <a:t>CART</a:t>
            </a:r>
            <a:r>
              <a:rPr kumimoji="1" lang="zh-CN" altLang="en-US" sz="1400" dirty="0"/>
              <a:t>的决策是二叉树</a:t>
            </a:r>
            <a:r>
              <a:rPr kumimoji="1" lang="zh-CN" altLang="en-US" sz="1400" dirty="0" smtClean="0"/>
              <a:t>的</a:t>
            </a:r>
            <a:endParaRPr kumimoji="1" lang="zh-CN" altLang="en-US" sz="1400" dirty="0"/>
          </a:p>
          <a:p>
            <a:pPr lvl="1"/>
            <a:r>
              <a:rPr kumimoji="1" lang="zh-CN" altLang="en-US" sz="1400" dirty="0"/>
              <a:t>每一个决策只能是“是”和“否”，换句话说，即使一个</a:t>
            </a:r>
            <a:r>
              <a:rPr kumimoji="1" lang="en-US" altLang="zh-CN" sz="1400" dirty="0"/>
              <a:t>feature</a:t>
            </a:r>
            <a:r>
              <a:rPr kumimoji="1" lang="zh-CN" altLang="en-US" sz="1400" dirty="0"/>
              <a:t>有多个可能取值，也只选择</a:t>
            </a:r>
            <a:r>
              <a:rPr kumimoji="1" lang="zh-CN" altLang="en-US" sz="1400" dirty="0" smtClean="0"/>
              <a:t>其中一个而把数据分类</a:t>
            </a:r>
            <a:endParaRPr kumimoji="1" lang="zh-CN" altLang="en-US" sz="1400" dirty="0"/>
          </a:p>
          <a:p>
            <a:pPr lvl="1"/>
            <a:r>
              <a:rPr kumimoji="1" lang="zh-CN" altLang="en-US" sz="1400" dirty="0"/>
              <a:t>两部分而不是多个，这里我们主要讲一下分类树，它用到的是基尼指数</a:t>
            </a:r>
            <a:endParaRPr kumimoji="1" lang="en-US" altLang="zh-CN" sz="1400" dirty="0" smtClean="0"/>
          </a:p>
          <a:p>
            <a:endParaRPr kumimoji="1" lang="zh-CN" altLang="en-US" sz="2800"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007875585"/>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贝叶斯算法</a:t>
            </a:r>
            <a:endParaRPr kumimoji="1" lang="zh-CN" altLang="en-US" dirty="0"/>
          </a:p>
        </p:txBody>
      </p:sp>
      <p:sp>
        <p:nvSpPr>
          <p:cNvPr id="3" name="内容占位符 2"/>
          <p:cNvSpPr>
            <a:spLocks noGrp="1"/>
          </p:cNvSpPr>
          <p:nvPr>
            <p:ph idx="1"/>
          </p:nvPr>
        </p:nvSpPr>
        <p:spPr>
          <a:xfrm>
            <a:off x="457200" y="1268413"/>
            <a:ext cx="8229600" cy="3096691"/>
          </a:xfrm>
        </p:spPr>
        <p:txBody>
          <a:bodyPr/>
          <a:lstStyle/>
          <a:p>
            <a:r>
              <a:rPr kumimoji="1" lang="zh-CN" altLang="en-US" dirty="0"/>
              <a:t>贝叶斯分类是一类分类算法的总称，这类算法均以贝叶斯定理为基础，</a:t>
            </a:r>
            <a:r>
              <a:rPr kumimoji="1" lang="zh-CN" altLang="en-US" dirty="0" smtClean="0"/>
              <a:t>故统称为贝叶斯分类</a:t>
            </a:r>
            <a:endParaRPr kumimoji="1" lang="en-US" altLang="zh-CN" dirty="0" smtClean="0"/>
          </a:p>
          <a:p>
            <a:r>
              <a:rPr kumimoji="1" lang="zh-CN" altLang="en-US" dirty="0"/>
              <a:t>贝叶斯</a:t>
            </a:r>
            <a:r>
              <a:rPr kumimoji="1" lang="zh-CN" altLang="en-US" dirty="0" smtClean="0"/>
              <a:t>定理</a:t>
            </a:r>
            <a:endParaRPr kumimoji="1" lang="en-US" altLang="zh-CN" dirty="0" smtClean="0"/>
          </a:p>
          <a:p>
            <a:pPr lvl="1"/>
            <a:r>
              <a:rPr kumimoji="1" lang="zh-CN" altLang="en-US" dirty="0"/>
              <a:t>已知某条件概率，如何得到两个事件交换后的概率，也就是在已知</a:t>
            </a:r>
            <a:r>
              <a:rPr kumimoji="1" lang="en-US" altLang="zh-CN" dirty="0"/>
              <a:t>P(A|B)</a:t>
            </a:r>
            <a:r>
              <a:rPr kumimoji="1" lang="zh-CN" altLang="en-US" dirty="0"/>
              <a:t>的情况下如何求得</a:t>
            </a:r>
            <a:r>
              <a:rPr kumimoji="1" lang="en-US" altLang="zh-CN" dirty="0"/>
              <a:t>P(B|A</a:t>
            </a:r>
            <a:r>
              <a:rPr kumimoji="1" lang="en-US" altLang="zh-CN" dirty="0" smtClean="0"/>
              <a:t>)</a:t>
            </a:r>
          </a:p>
          <a:p>
            <a:pPr lvl="1"/>
            <a:r>
              <a:rPr kumimoji="1" lang="zh-CN" altLang="en-US" dirty="0"/>
              <a:t>事件</a:t>
            </a:r>
            <a:r>
              <a:rPr kumimoji="1" lang="en-US" altLang="zh-CN" dirty="0"/>
              <a:t>B</a:t>
            </a:r>
            <a:r>
              <a:rPr kumimoji="1" lang="zh-CN" altLang="en-US" dirty="0"/>
              <a:t>发生下事件</a:t>
            </a:r>
            <a:r>
              <a:rPr kumimoji="1" lang="en-US" altLang="zh-CN" dirty="0"/>
              <a:t>A</a:t>
            </a:r>
            <a:r>
              <a:rPr kumimoji="1" lang="zh-CN" altLang="en-US" dirty="0"/>
              <a:t>的条件</a:t>
            </a:r>
            <a:r>
              <a:rPr kumimoji="1" lang="zh-CN" altLang="en-US" dirty="0" smtClean="0"/>
              <a:t>概率</a:t>
            </a:r>
            <a:endParaRPr kumimoji="1" lang="en-US" altLang="zh-CN" dirty="0"/>
          </a:p>
          <a:p>
            <a:pPr lvl="1"/>
            <a:r>
              <a:rPr kumimoji="1" lang="zh-CN" altLang="en-US" sz="1800" dirty="0"/>
              <a:t>贝叶斯定理之所以有用，是因为我们在生活中经常遇到这种情况：我们可以很容易直接得出</a:t>
            </a:r>
            <a:r>
              <a:rPr kumimoji="1" lang="en-US" altLang="zh-CN" sz="1800" dirty="0"/>
              <a:t>P(A|B)</a:t>
            </a:r>
            <a:r>
              <a:rPr kumimoji="1" lang="zh-CN" altLang="en-US" sz="1800" dirty="0"/>
              <a:t>，</a:t>
            </a:r>
            <a:r>
              <a:rPr kumimoji="1" lang="en-US" altLang="zh-CN" sz="1800" dirty="0"/>
              <a:t>P(B|A)</a:t>
            </a:r>
            <a:r>
              <a:rPr kumimoji="1" lang="zh-CN" altLang="en-US" sz="1800" dirty="0"/>
              <a:t>则很难直接得出，但我们更关心</a:t>
            </a:r>
            <a:r>
              <a:rPr kumimoji="1" lang="en-US" altLang="zh-CN" sz="1800" dirty="0"/>
              <a:t>P(B|A)</a:t>
            </a:r>
            <a:r>
              <a:rPr kumimoji="1" lang="zh-CN" altLang="en-US" sz="1800" dirty="0"/>
              <a:t>，贝叶斯定理就为我们打通从</a:t>
            </a:r>
            <a:r>
              <a:rPr kumimoji="1" lang="en-US" altLang="zh-CN" sz="1800" dirty="0"/>
              <a:t>P(A|B)</a:t>
            </a:r>
            <a:r>
              <a:rPr kumimoji="1" lang="zh-CN" altLang="en-US" sz="1800" dirty="0"/>
              <a:t>获得</a:t>
            </a:r>
            <a:r>
              <a:rPr kumimoji="1" lang="en-US" altLang="zh-CN" sz="1800" dirty="0"/>
              <a:t>P(B|A)</a:t>
            </a:r>
            <a:r>
              <a:rPr kumimoji="1" lang="zh-CN" altLang="en-US" sz="1800" dirty="0"/>
              <a:t>的道路</a:t>
            </a:r>
          </a:p>
        </p:txBody>
      </p:sp>
      <p:pic>
        <p:nvPicPr>
          <p:cNvPr id="4" name="图片 3"/>
          <p:cNvPicPr>
            <a:picLocks noChangeAspect="1"/>
          </p:cNvPicPr>
          <p:nvPr/>
        </p:nvPicPr>
        <p:blipFill>
          <a:blip r:embed="rId2" cstate="print"/>
          <a:stretch>
            <a:fillRect/>
          </a:stretch>
        </p:blipFill>
        <p:spPr>
          <a:xfrm>
            <a:off x="5148064" y="3819004"/>
            <a:ext cx="1816100" cy="546100"/>
          </a:xfrm>
          <a:prstGeom prst="rect">
            <a:avLst/>
          </a:prstGeom>
        </p:spPr>
      </p:pic>
      <p:pic>
        <p:nvPicPr>
          <p:cNvPr id="5" name="图片 4"/>
          <p:cNvPicPr>
            <a:picLocks noChangeAspect="1"/>
          </p:cNvPicPr>
          <p:nvPr/>
        </p:nvPicPr>
        <p:blipFill>
          <a:blip r:embed="rId3" cstate="print"/>
          <a:stretch>
            <a:fillRect/>
          </a:stretch>
        </p:blipFill>
        <p:spPr>
          <a:xfrm>
            <a:off x="3275856" y="5949280"/>
            <a:ext cx="2425700" cy="5461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8269806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smtClean="0">
                <a:latin typeface="微软雅黑" pitchFamily="34" charset="-122"/>
              </a:rPr>
              <a:t>Python</a:t>
            </a:r>
            <a:r>
              <a:rPr lang="zh-CN" altLang="en-US" dirty="0" smtClean="0">
                <a:latin typeface="微软雅黑" pitchFamily="34" charset="-122"/>
              </a:rPr>
              <a:t>的介绍</a:t>
            </a:r>
            <a:r>
              <a:rPr lang="en-US" altLang="zh-CN" dirty="0" smtClean="0">
                <a:latin typeface="微软雅黑" pitchFamily="34" charset="-122"/>
              </a:rPr>
              <a:t>----</a:t>
            </a:r>
            <a:r>
              <a:rPr lang="zh-CN" altLang="en-US" dirty="0" smtClean="0">
                <a:latin typeface="微软雅黑" pitchFamily="34" charset="-122"/>
              </a:rPr>
              <a:t>语法特点</a:t>
            </a:r>
            <a:endParaRPr lang="zh-CN" altLang="en-US" dirty="0"/>
          </a:p>
        </p:txBody>
      </p:sp>
      <p:sp>
        <p:nvSpPr>
          <p:cNvPr id="6" name="内容占位符 2"/>
          <p:cNvSpPr txBox="1">
            <a:spLocks/>
          </p:cNvSpPr>
          <p:nvPr/>
        </p:nvSpPr>
        <p:spPr bwMode="auto">
          <a:xfrm>
            <a:off x="539552" y="1268760"/>
            <a:ext cx="8229600" cy="51009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indent="-342900" defTabSz="914400" fontAlgn="base" latinLnBrk="0">
              <a:lnSpc>
                <a:spcPct val="150000"/>
              </a:lnSpc>
              <a:spcBef>
                <a:spcPct val="0"/>
              </a:spcBef>
              <a:spcAft>
                <a:spcPct val="0"/>
              </a:spcAft>
              <a:buClrTx/>
              <a:buSzTx/>
              <a:buChar char="•"/>
              <a:tabLst/>
              <a:defRPr/>
            </a:pPr>
            <a:r>
              <a:rPr lang="zh-CN" altLang="en-US" sz="2400" dirty="0">
                <a:latin typeface="Arial" pitchFamily="34" charset="0"/>
                <a:ea typeface="黑体" pitchFamily="2" charset="-122"/>
              </a:rPr>
              <a:t>动态语言特性 </a:t>
            </a:r>
            <a:r>
              <a:rPr lang="en-US" altLang="zh-CN" sz="2400" dirty="0">
                <a:latin typeface="Arial" pitchFamily="34" charset="0"/>
                <a:ea typeface="黑体" pitchFamily="2" charset="-122"/>
              </a:rPr>
              <a:t>— </a:t>
            </a:r>
            <a:r>
              <a:rPr lang="zh-CN" altLang="en-US" sz="2400" dirty="0">
                <a:latin typeface="Arial" pitchFamily="34" charset="0"/>
                <a:ea typeface="黑体" pitchFamily="2" charset="-122"/>
              </a:rPr>
              <a:t>可在运行时改变对象本身</a:t>
            </a:r>
            <a:r>
              <a:rPr lang="en-US" altLang="zh-CN" sz="2400" dirty="0">
                <a:latin typeface="Arial" pitchFamily="34" charset="0"/>
                <a:ea typeface="黑体" pitchFamily="2" charset="-122"/>
              </a:rPr>
              <a:t>(</a:t>
            </a:r>
            <a:r>
              <a:rPr lang="zh-CN" altLang="en-US" sz="2400" dirty="0">
                <a:latin typeface="Arial" pitchFamily="34" charset="0"/>
                <a:ea typeface="黑体" pitchFamily="2" charset="-122"/>
              </a:rPr>
              <a:t>属性和方法等</a:t>
            </a:r>
            <a:r>
              <a:rPr lang="en-US" altLang="zh-CN" sz="2400" dirty="0">
                <a:latin typeface="Arial" pitchFamily="34" charset="0"/>
                <a:ea typeface="黑体" pitchFamily="2" charset="-122"/>
              </a:rPr>
              <a:t>)</a:t>
            </a:r>
          </a:p>
          <a:p>
            <a:pPr marL="342900" marR="0" indent="-342900" defTabSz="914400" fontAlgn="base" latinLnBrk="0">
              <a:lnSpc>
                <a:spcPct val="150000"/>
              </a:lnSpc>
              <a:spcBef>
                <a:spcPct val="0"/>
              </a:spcBef>
              <a:spcAft>
                <a:spcPct val="0"/>
              </a:spcAft>
              <a:buClrTx/>
              <a:buSzTx/>
              <a:buChar char="•"/>
              <a:tabLst/>
              <a:defRPr/>
            </a:pPr>
            <a:r>
              <a:rPr lang="en-US" altLang="zh-CN" sz="2400" dirty="0">
                <a:latin typeface="Arial" pitchFamily="34" charset="0"/>
                <a:ea typeface="黑体" pitchFamily="2" charset="-122"/>
              </a:rPr>
              <a:t>Python</a:t>
            </a:r>
            <a:r>
              <a:rPr lang="zh-CN" altLang="en-US" sz="2400" dirty="0">
                <a:latin typeface="Arial" pitchFamily="34" charset="0"/>
                <a:ea typeface="黑体" pitchFamily="2" charset="-122"/>
              </a:rPr>
              <a:t>使用缩进，而不是一对花括号</a:t>
            </a:r>
            <a:r>
              <a:rPr lang="en-US" altLang="zh-CN" sz="2400" dirty="0">
                <a:latin typeface="Arial" pitchFamily="34" charset="0"/>
                <a:ea typeface="黑体" pitchFamily="2" charset="-122"/>
              </a:rPr>
              <a:t>{}</a:t>
            </a:r>
            <a:r>
              <a:rPr lang="zh-CN" altLang="en-US" sz="2400" dirty="0">
                <a:latin typeface="Arial" pitchFamily="34" charset="0"/>
                <a:ea typeface="黑体" pitchFamily="2" charset="-122"/>
              </a:rPr>
              <a:t>来划分语句块</a:t>
            </a:r>
            <a:endParaRPr lang="en-US" altLang="zh-CN" sz="2400" dirty="0">
              <a:latin typeface="Arial" pitchFamily="34" charset="0"/>
              <a:ea typeface="黑体" pitchFamily="2" charset="-122"/>
            </a:endParaRPr>
          </a:p>
          <a:p>
            <a:pPr marL="342900" marR="0" indent="-342900" defTabSz="914400" fontAlgn="base" latinLnBrk="0">
              <a:lnSpc>
                <a:spcPct val="150000"/>
              </a:lnSpc>
              <a:spcBef>
                <a:spcPct val="0"/>
              </a:spcBef>
              <a:spcAft>
                <a:spcPct val="0"/>
              </a:spcAft>
              <a:buClrTx/>
              <a:buSzTx/>
              <a:buChar char="•"/>
              <a:tabLst/>
              <a:defRPr/>
            </a:pPr>
            <a:r>
              <a:rPr lang="zh-CN" altLang="en-US" sz="2400" dirty="0">
                <a:latin typeface="Arial" pitchFamily="34" charset="0"/>
                <a:ea typeface="黑体" pitchFamily="2" charset="-122"/>
              </a:rPr>
              <a:t>多个语句在一行使用“</a:t>
            </a:r>
            <a:r>
              <a:rPr lang="en-US" altLang="zh-CN" sz="2400" dirty="0">
                <a:latin typeface="Arial" pitchFamily="34" charset="0"/>
                <a:ea typeface="黑体" pitchFamily="2" charset="-122"/>
              </a:rPr>
              <a:t>;</a:t>
            </a:r>
            <a:r>
              <a:rPr lang="zh-CN" altLang="en-US" sz="2400" dirty="0">
                <a:latin typeface="Arial" pitchFamily="34" charset="0"/>
                <a:ea typeface="黑体" pitchFamily="2" charset="-122"/>
              </a:rPr>
              <a:t>”分隔</a:t>
            </a:r>
            <a:endParaRPr lang="en-US" altLang="zh-CN" sz="2400" dirty="0">
              <a:latin typeface="Arial" pitchFamily="34" charset="0"/>
              <a:ea typeface="黑体" pitchFamily="2" charset="-122"/>
            </a:endParaRPr>
          </a:p>
          <a:p>
            <a:pPr marL="342900" marR="0" indent="-342900" defTabSz="914400" fontAlgn="base" latinLnBrk="0">
              <a:lnSpc>
                <a:spcPct val="150000"/>
              </a:lnSpc>
              <a:spcBef>
                <a:spcPct val="0"/>
              </a:spcBef>
              <a:spcAft>
                <a:spcPct val="0"/>
              </a:spcAft>
              <a:buClrTx/>
              <a:buSzTx/>
              <a:buChar char="•"/>
              <a:tabLst/>
              <a:defRPr/>
            </a:pPr>
            <a:r>
              <a:rPr lang="zh-CN" altLang="en-US" sz="2400" dirty="0">
                <a:latin typeface="Arial" pitchFamily="34" charset="0"/>
                <a:ea typeface="黑体" pitchFamily="2" charset="-122"/>
              </a:rPr>
              <a:t>注释符是</a:t>
            </a:r>
            <a:r>
              <a:rPr lang="en-US" altLang="zh-CN" sz="2400" dirty="0">
                <a:latin typeface="Arial" pitchFamily="34" charset="0"/>
                <a:ea typeface="黑体" pitchFamily="2" charset="-122"/>
              </a:rPr>
              <a:t>#</a:t>
            </a:r>
            <a:r>
              <a:rPr lang="zh-CN" altLang="en-US" sz="2400" dirty="0">
                <a:latin typeface="Arial" pitchFamily="34" charset="0"/>
                <a:ea typeface="黑体" pitchFamily="2" charset="-122"/>
              </a:rPr>
              <a:t>，注释多行使用</a:t>
            </a:r>
            <a:r>
              <a:rPr lang="en-US" altLang="zh-CN" sz="2400" dirty="0">
                <a:latin typeface="Arial" pitchFamily="34" charset="0"/>
                <a:ea typeface="黑体" pitchFamily="2" charset="-122"/>
              </a:rPr>
              <a:t>doc string(''' ......   ''')</a:t>
            </a:r>
          </a:p>
          <a:p>
            <a:pPr marL="342900" marR="0" indent="-342900" defTabSz="914400" fontAlgn="base" latinLnBrk="0">
              <a:lnSpc>
                <a:spcPct val="150000"/>
              </a:lnSpc>
              <a:spcBef>
                <a:spcPct val="0"/>
              </a:spcBef>
              <a:spcAft>
                <a:spcPct val="0"/>
              </a:spcAft>
              <a:buClrTx/>
              <a:buSzTx/>
              <a:buChar char="•"/>
              <a:tabLst/>
              <a:defRPr/>
            </a:pPr>
            <a:r>
              <a:rPr lang="zh-CN" altLang="en-US" sz="2400" dirty="0">
                <a:latin typeface="Arial" pitchFamily="34" charset="0"/>
                <a:ea typeface="黑体" pitchFamily="2" charset="-122"/>
              </a:rPr>
              <a:t>变量无需类型定义</a:t>
            </a:r>
            <a:endParaRPr lang="en-US" altLang="zh-CN" sz="2400" dirty="0">
              <a:latin typeface="Arial" pitchFamily="34" charset="0"/>
              <a:ea typeface="黑体" pitchFamily="2" charset="-122"/>
            </a:endParaRPr>
          </a:p>
          <a:p>
            <a:pPr marL="342900" marR="0" indent="-342900" defTabSz="914400" fontAlgn="base" latinLnBrk="0">
              <a:lnSpc>
                <a:spcPct val="150000"/>
              </a:lnSpc>
              <a:spcBef>
                <a:spcPct val="0"/>
              </a:spcBef>
              <a:spcAft>
                <a:spcPct val="0"/>
              </a:spcAft>
              <a:buClrTx/>
              <a:buSzTx/>
              <a:buChar char="•"/>
              <a:tabLst/>
              <a:defRPr/>
            </a:pPr>
            <a:r>
              <a:rPr lang="zh-CN" altLang="en-US" sz="2400" dirty="0">
                <a:latin typeface="Arial" pitchFamily="34" charset="0"/>
                <a:ea typeface="黑体" pitchFamily="2" charset="-122"/>
              </a:rPr>
              <a:t>可进行函数式编程（</a:t>
            </a:r>
            <a:r>
              <a:rPr lang="en-US" altLang="zh-CN" sz="2400" dirty="0">
                <a:latin typeface="Arial" pitchFamily="34" charset="0"/>
                <a:ea typeface="黑体" pitchFamily="2" charset="-122"/>
              </a:rPr>
              <a:t>FP</a:t>
            </a:r>
            <a:r>
              <a:rPr lang="zh-CN" altLang="en-US" sz="2400" dirty="0">
                <a:latin typeface="Arial" pitchFamily="34" charset="0"/>
                <a:ea typeface="黑体" pitchFamily="2" charset="-122"/>
              </a:rPr>
              <a:t>）</a:t>
            </a:r>
            <a:endParaRPr lang="en-US" altLang="zh-CN" sz="2400" dirty="0">
              <a:latin typeface="Arial" pitchFamily="34" charset="0"/>
              <a:ea typeface="黑体" pitchFamily="2" charset="-122"/>
            </a:endParaRPr>
          </a:p>
          <a:p>
            <a:pPr marL="342900" marR="0" indent="-342900" defTabSz="914400" fontAlgn="base" latinLnBrk="0">
              <a:lnSpc>
                <a:spcPct val="150000"/>
              </a:lnSpc>
              <a:spcBef>
                <a:spcPct val="0"/>
              </a:spcBef>
              <a:spcAft>
                <a:spcPct val="0"/>
              </a:spcAft>
              <a:buClrTx/>
              <a:buSzTx/>
              <a:buChar char="•"/>
              <a:tabLst/>
              <a:defRPr/>
            </a:pPr>
            <a:r>
              <a:rPr lang="en-US" altLang="zh-CN" sz="2400" dirty="0">
                <a:latin typeface="Arial" pitchFamily="34" charset="0"/>
                <a:ea typeface="黑体" pitchFamily="2" charset="-122"/>
              </a:rPr>
              <a:t>Python3.x</a:t>
            </a:r>
            <a:r>
              <a:rPr lang="zh-CN" altLang="en-US" sz="2400" dirty="0">
                <a:latin typeface="Arial" pitchFamily="34" charset="0"/>
                <a:ea typeface="黑体" pitchFamily="2" charset="-122"/>
              </a:rPr>
              <a:t>的变迁</a:t>
            </a:r>
            <a:endParaRPr lang="en-US" altLang="zh-CN" sz="2400" dirty="0">
              <a:latin typeface="Arial" pitchFamily="34" charset="0"/>
              <a:ea typeface="黑体" pitchFamily="2" charset="-122"/>
            </a:endParaRPr>
          </a:p>
          <a:p>
            <a:pPr marL="0" marR="0" lvl="0" indent="0" defTabSz="914400" rtl="0" eaLnBrk="0" fontAlgn="base" latinLnBrk="0" hangingPunct="0">
              <a:lnSpc>
                <a:spcPct val="100000"/>
              </a:lnSpc>
              <a:spcBef>
                <a:spcPct val="20000"/>
              </a:spcBef>
              <a:spcAft>
                <a:spcPct val="0"/>
              </a:spcAft>
              <a:buClrTx/>
              <a:buSzTx/>
              <a:buFontTx/>
              <a:buNone/>
              <a:tabLst/>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
        <p:nvSpPr>
          <p:cNvPr id="4" name="矩形 3"/>
          <p:cNvSpPr/>
          <p:nvPr/>
        </p:nvSpPr>
        <p:spPr>
          <a:xfrm>
            <a:off x="7092280" y="6237312"/>
            <a:ext cx="205172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9706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additive="base">
                                        <p:cTn id="24"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 calcmode="lin" valueType="num">
                                      <p:cBhvr additive="base">
                                        <p:cTn id="3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 calcmode="lin" valueType="num">
                                      <p:cBhvr additive="base">
                                        <p:cTn id="36"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additive="base">
                                        <p:cTn id="4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anim calcmode="lin" valueType="num">
                                      <p:cBhvr additive="base">
                                        <p:cTn id="48"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贝叶斯算法</a:t>
            </a:r>
            <a:endParaRPr kumimoji="1" lang="zh-CN" altLang="en-US" dirty="0"/>
          </a:p>
        </p:txBody>
      </p:sp>
      <p:sp>
        <p:nvSpPr>
          <p:cNvPr id="3" name="内容占位符 2"/>
          <p:cNvSpPr>
            <a:spLocks noGrp="1"/>
          </p:cNvSpPr>
          <p:nvPr>
            <p:ph idx="1"/>
          </p:nvPr>
        </p:nvSpPr>
        <p:spPr>
          <a:xfrm>
            <a:off x="457200" y="1268413"/>
            <a:ext cx="8229600" cy="3096691"/>
          </a:xfrm>
        </p:spPr>
        <p:txBody>
          <a:bodyPr/>
          <a:lstStyle/>
          <a:p>
            <a:r>
              <a:rPr kumimoji="1" lang="zh-CN" altLang="en-US" dirty="0"/>
              <a:t>贝叶斯分类是一类分类算法的总称，这类算法均以贝叶斯定理为基础，</a:t>
            </a:r>
            <a:r>
              <a:rPr kumimoji="1" lang="zh-CN" altLang="en-US" dirty="0" smtClean="0"/>
              <a:t>故统称为贝叶斯分类</a:t>
            </a:r>
            <a:endParaRPr kumimoji="1" lang="en-US" altLang="zh-CN" dirty="0" smtClean="0"/>
          </a:p>
          <a:p>
            <a:r>
              <a:rPr kumimoji="1" lang="zh-CN" altLang="en-US" dirty="0"/>
              <a:t>贝叶斯</a:t>
            </a:r>
            <a:r>
              <a:rPr kumimoji="1" lang="zh-CN" altLang="en-US" dirty="0" smtClean="0"/>
              <a:t>定理</a:t>
            </a:r>
            <a:endParaRPr kumimoji="1" lang="en-US" altLang="zh-CN" dirty="0" smtClean="0"/>
          </a:p>
          <a:p>
            <a:pPr lvl="1"/>
            <a:r>
              <a:rPr kumimoji="1" lang="zh-CN" altLang="en-US" dirty="0"/>
              <a:t>已知某条件概率，如何得到两个事件交换后的概率，也就是在已知</a:t>
            </a:r>
            <a:r>
              <a:rPr kumimoji="1" lang="en-US" altLang="zh-CN" dirty="0"/>
              <a:t>P(A|B)</a:t>
            </a:r>
            <a:r>
              <a:rPr kumimoji="1" lang="zh-CN" altLang="en-US" dirty="0"/>
              <a:t>的情况下如何求得</a:t>
            </a:r>
            <a:r>
              <a:rPr kumimoji="1" lang="en-US" altLang="zh-CN" dirty="0"/>
              <a:t>P(B|A</a:t>
            </a:r>
            <a:r>
              <a:rPr kumimoji="1" lang="en-US" altLang="zh-CN" dirty="0" smtClean="0"/>
              <a:t>)</a:t>
            </a:r>
          </a:p>
          <a:p>
            <a:pPr lvl="1"/>
            <a:r>
              <a:rPr kumimoji="1" lang="zh-CN" altLang="en-US" dirty="0"/>
              <a:t>事件</a:t>
            </a:r>
            <a:r>
              <a:rPr kumimoji="1" lang="en-US" altLang="zh-CN" dirty="0"/>
              <a:t>B</a:t>
            </a:r>
            <a:r>
              <a:rPr kumimoji="1" lang="zh-CN" altLang="en-US" dirty="0"/>
              <a:t>发生下事件</a:t>
            </a:r>
            <a:r>
              <a:rPr kumimoji="1" lang="en-US" altLang="zh-CN" dirty="0"/>
              <a:t>A</a:t>
            </a:r>
            <a:r>
              <a:rPr kumimoji="1" lang="zh-CN" altLang="en-US" dirty="0"/>
              <a:t>的条件</a:t>
            </a:r>
            <a:r>
              <a:rPr kumimoji="1" lang="zh-CN" altLang="en-US" dirty="0" smtClean="0"/>
              <a:t>概率</a:t>
            </a:r>
            <a:endParaRPr kumimoji="1" lang="en-US" altLang="zh-CN" dirty="0"/>
          </a:p>
          <a:p>
            <a:pPr lvl="1"/>
            <a:r>
              <a:rPr kumimoji="1" lang="zh-CN" altLang="en-US" sz="1800" dirty="0"/>
              <a:t>贝叶斯定理之所以有用，是因为我们在生活中经常遇到这种情况：我们可以很容易直接得出</a:t>
            </a:r>
            <a:r>
              <a:rPr kumimoji="1" lang="en-US" altLang="zh-CN" sz="1800" dirty="0"/>
              <a:t>P(A|B)</a:t>
            </a:r>
            <a:r>
              <a:rPr kumimoji="1" lang="zh-CN" altLang="en-US" sz="1800" dirty="0"/>
              <a:t>，</a:t>
            </a:r>
            <a:r>
              <a:rPr kumimoji="1" lang="en-US" altLang="zh-CN" sz="1800" dirty="0"/>
              <a:t>P(B|A)</a:t>
            </a:r>
            <a:r>
              <a:rPr kumimoji="1" lang="zh-CN" altLang="en-US" sz="1800" dirty="0"/>
              <a:t>则很难直接得出，但我们更关心</a:t>
            </a:r>
            <a:r>
              <a:rPr kumimoji="1" lang="en-US" altLang="zh-CN" sz="1800" dirty="0"/>
              <a:t>P(B|A)</a:t>
            </a:r>
            <a:r>
              <a:rPr kumimoji="1" lang="zh-CN" altLang="en-US" sz="1800" dirty="0"/>
              <a:t>，贝叶斯定理就为我们打通从</a:t>
            </a:r>
            <a:r>
              <a:rPr kumimoji="1" lang="en-US" altLang="zh-CN" sz="1800" dirty="0"/>
              <a:t>P(A|B)</a:t>
            </a:r>
            <a:r>
              <a:rPr kumimoji="1" lang="zh-CN" altLang="en-US" sz="1800" dirty="0"/>
              <a:t>获得</a:t>
            </a:r>
            <a:r>
              <a:rPr kumimoji="1" lang="en-US" altLang="zh-CN" sz="1800" dirty="0"/>
              <a:t>P(B|A)</a:t>
            </a:r>
            <a:r>
              <a:rPr kumimoji="1" lang="zh-CN" altLang="en-US" sz="1800" dirty="0"/>
              <a:t>的道路</a:t>
            </a:r>
          </a:p>
        </p:txBody>
      </p:sp>
      <p:pic>
        <p:nvPicPr>
          <p:cNvPr id="4" name="图片 3"/>
          <p:cNvPicPr>
            <a:picLocks noChangeAspect="1"/>
          </p:cNvPicPr>
          <p:nvPr/>
        </p:nvPicPr>
        <p:blipFill>
          <a:blip r:embed="rId2" cstate="print"/>
          <a:stretch>
            <a:fillRect/>
          </a:stretch>
        </p:blipFill>
        <p:spPr>
          <a:xfrm>
            <a:off x="5148064" y="3819004"/>
            <a:ext cx="1816100" cy="546100"/>
          </a:xfrm>
          <a:prstGeom prst="rect">
            <a:avLst/>
          </a:prstGeom>
        </p:spPr>
      </p:pic>
      <p:pic>
        <p:nvPicPr>
          <p:cNvPr id="5" name="图片 4"/>
          <p:cNvPicPr>
            <a:picLocks noChangeAspect="1"/>
          </p:cNvPicPr>
          <p:nvPr/>
        </p:nvPicPr>
        <p:blipFill>
          <a:blip r:embed="rId3" cstate="print"/>
          <a:stretch>
            <a:fillRect/>
          </a:stretch>
        </p:blipFill>
        <p:spPr>
          <a:xfrm>
            <a:off x="3275856" y="5949280"/>
            <a:ext cx="2425700" cy="5461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661004828"/>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朴素贝叶斯分类</a:t>
            </a:r>
          </a:p>
        </p:txBody>
      </p:sp>
      <p:sp>
        <p:nvSpPr>
          <p:cNvPr id="3" name="内容占位符 2"/>
          <p:cNvSpPr>
            <a:spLocks noGrp="1"/>
          </p:cNvSpPr>
          <p:nvPr>
            <p:ph idx="1"/>
          </p:nvPr>
        </p:nvSpPr>
        <p:spPr>
          <a:xfrm>
            <a:off x="457200" y="1268413"/>
            <a:ext cx="8229600" cy="1656531"/>
          </a:xfrm>
        </p:spPr>
        <p:txBody>
          <a:bodyPr/>
          <a:lstStyle/>
          <a:p>
            <a:r>
              <a:rPr kumimoji="1" lang="zh-CN" altLang="en-US" dirty="0"/>
              <a:t>对于给出的待分类项，求解在此项出现的条件下各个类别出现的概率，哪个最大，</a:t>
            </a:r>
            <a:r>
              <a:rPr kumimoji="1" lang="zh-CN" altLang="en-US" dirty="0" smtClean="0"/>
              <a:t>就认为此待分类项属于哪个类别</a:t>
            </a:r>
            <a:endParaRPr kumimoji="1" lang="en-US" altLang="zh-CN" dirty="0" smtClean="0"/>
          </a:p>
          <a:p>
            <a:r>
              <a:rPr kumimoji="1" lang="zh-CN" altLang="en-US" dirty="0"/>
              <a:t>朴素贝叶斯分类的正式定义</a:t>
            </a:r>
          </a:p>
        </p:txBody>
      </p:sp>
      <p:sp>
        <p:nvSpPr>
          <p:cNvPr id="4" name="矩形 3"/>
          <p:cNvSpPr/>
          <p:nvPr/>
        </p:nvSpPr>
        <p:spPr>
          <a:xfrm>
            <a:off x="755576" y="2924944"/>
            <a:ext cx="7776864" cy="2554545"/>
          </a:xfrm>
          <a:prstGeom prst="rect">
            <a:avLst/>
          </a:prstGeom>
        </p:spPr>
        <p:txBody>
          <a:bodyPr wrap="square">
            <a:spAutoFit/>
          </a:bodyPr>
          <a:lstStyle/>
          <a:p>
            <a:r>
              <a:rPr lang="zh-CN" altLang="en-US" dirty="0"/>
              <a:t> </a:t>
            </a:r>
            <a:r>
              <a:rPr lang="en-US" altLang="zh-CN" sz="2000" dirty="0"/>
              <a:t>1</a:t>
            </a:r>
            <a:r>
              <a:rPr lang="zh-CN" altLang="en-US" sz="2000" dirty="0"/>
              <a:t>、设为一个待分类项</a:t>
            </a:r>
            <a:r>
              <a:rPr lang="zh-CN" altLang="en-US" sz="2000" dirty="0" smtClean="0"/>
              <a:t>，</a:t>
            </a:r>
            <a:r>
              <a:rPr lang="en-US" altLang="zh-CN" sz="2000" dirty="0" smtClean="0"/>
              <a:t>                  </a:t>
            </a:r>
            <a:r>
              <a:rPr lang="zh-CN" altLang="en-US" sz="2000" dirty="0" smtClean="0"/>
              <a:t>而每个</a:t>
            </a:r>
            <a:r>
              <a:rPr lang="en-US" altLang="zh-CN" sz="2000" dirty="0" smtClean="0"/>
              <a:t>a</a:t>
            </a:r>
            <a:r>
              <a:rPr lang="zh-CN" altLang="en-US" sz="2000" dirty="0"/>
              <a:t>为</a:t>
            </a:r>
            <a:r>
              <a:rPr lang="en-US" altLang="zh-CN" sz="2000" dirty="0"/>
              <a:t>x</a:t>
            </a:r>
            <a:r>
              <a:rPr lang="zh-CN" altLang="en-US" sz="2000" dirty="0"/>
              <a:t>的一个特征属性。</a:t>
            </a:r>
          </a:p>
          <a:p>
            <a:endParaRPr lang="zh-CN" altLang="en-US" sz="2000" dirty="0"/>
          </a:p>
          <a:p>
            <a:r>
              <a:rPr lang="zh-CN" altLang="en-US" sz="2000" dirty="0" smtClean="0"/>
              <a:t> </a:t>
            </a:r>
            <a:r>
              <a:rPr lang="en-US" altLang="zh-CN" sz="2000" dirty="0"/>
              <a:t>2</a:t>
            </a:r>
            <a:r>
              <a:rPr lang="zh-CN" altLang="en-US" sz="2000" dirty="0"/>
              <a:t>、有类别集合。</a:t>
            </a:r>
          </a:p>
          <a:p>
            <a:endParaRPr lang="zh-CN" altLang="en-US" sz="2000" dirty="0"/>
          </a:p>
          <a:p>
            <a:r>
              <a:rPr lang="zh-CN" altLang="en-US" sz="2000" dirty="0"/>
              <a:t> </a:t>
            </a:r>
            <a:r>
              <a:rPr lang="en-US" altLang="zh-CN" sz="2000" dirty="0" smtClean="0"/>
              <a:t>3</a:t>
            </a:r>
            <a:r>
              <a:rPr lang="zh-CN" altLang="en-US" sz="2000" dirty="0"/>
              <a:t>、计算。</a:t>
            </a:r>
          </a:p>
          <a:p>
            <a:endParaRPr lang="zh-CN" altLang="en-US" sz="2000" dirty="0"/>
          </a:p>
          <a:p>
            <a:r>
              <a:rPr lang="en-US" altLang="zh-CN" sz="2000" dirty="0" smtClean="0"/>
              <a:t>4</a:t>
            </a:r>
            <a:r>
              <a:rPr lang="zh-CN" altLang="en-US" sz="2000" dirty="0"/>
              <a:t>、如果</a:t>
            </a:r>
            <a:r>
              <a:rPr lang="zh-CN" altLang="en-US" sz="2000" dirty="0" smtClean="0"/>
              <a:t>，</a:t>
            </a:r>
            <a:r>
              <a:rPr lang="en-US" altLang="zh-CN" sz="2000" dirty="0" smtClean="0"/>
              <a:t>                                        </a:t>
            </a:r>
            <a:r>
              <a:rPr lang="zh-CN" altLang="en-US" sz="2000" dirty="0" smtClean="0"/>
              <a:t>则</a:t>
            </a:r>
            <a:r>
              <a:rPr lang="zh-CN" altLang="en-US" sz="2000" dirty="0"/>
              <a:t>。</a:t>
            </a:r>
          </a:p>
        </p:txBody>
      </p:sp>
      <p:pic>
        <p:nvPicPr>
          <p:cNvPr id="5" name="图片 4"/>
          <p:cNvPicPr>
            <a:picLocks noChangeAspect="1"/>
          </p:cNvPicPr>
          <p:nvPr/>
        </p:nvPicPr>
        <p:blipFill>
          <a:blip r:embed="rId2" cstate="print"/>
          <a:stretch>
            <a:fillRect/>
          </a:stretch>
        </p:blipFill>
        <p:spPr>
          <a:xfrm>
            <a:off x="3563888" y="3068960"/>
            <a:ext cx="1841500" cy="241300"/>
          </a:xfrm>
          <a:prstGeom prst="rect">
            <a:avLst/>
          </a:prstGeom>
        </p:spPr>
      </p:pic>
      <p:pic>
        <p:nvPicPr>
          <p:cNvPr id="6" name="图片 5"/>
          <p:cNvPicPr>
            <a:picLocks noChangeAspect="1"/>
          </p:cNvPicPr>
          <p:nvPr/>
        </p:nvPicPr>
        <p:blipFill>
          <a:blip r:embed="rId3" cstate="print"/>
          <a:stretch>
            <a:fillRect/>
          </a:stretch>
        </p:blipFill>
        <p:spPr>
          <a:xfrm>
            <a:off x="2843808" y="4005064"/>
            <a:ext cx="1828800" cy="241300"/>
          </a:xfrm>
          <a:prstGeom prst="rect">
            <a:avLst/>
          </a:prstGeom>
        </p:spPr>
      </p:pic>
      <p:pic>
        <p:nvPicPr>
          <p:cNvPr id="7" name="图片 6"/>
          <p:cNvPicPr>
            <a:picLocks noChangeAspect="1"/>
          </p:cNvPicPr>
          <p:nvPr/>
        </p:nvPicPr>
        <p:blipFill>
          <a:blip r:embed="rId4" cstate="print"/>
          <a:stretch>
            <a:fillRect/>
          </a:stretch>
        </p:blipFill>
        <p:spPr>
          <a:xfrm>
            <a:off x="2195736" y="4509120"/>
            <a:ext cx="2755900" cy="241300"/>
          </a:xfrm>
          <a:prstGeom prst="rect">
            <a:avLst/>
          </a:prstGeom>
        </p:spPr>
      </p:pic>
      <p:pic>
        <p:nvPicPr>
          <p:cNvPr id="8" name="图片 7"/>
          <p:cNvPicPr>
            <a:picLocks noChangeAspect="1"/>
          </p:cNvPicPr>
          <p:nvPr/>
        </p:nvPicPr>
        <p:blipFill>
          <a:blip r:embed="rId5" cstate="print"/>
          <a:stretch>
            <a:fillRect/>
          </a:stretch>
        </p:blipFill>
        <p:spPr>
          <a:xfrm>
            <a:off x="2051720" y="5157192"/>
            <a:ext cx="4495800" cy="241300"/>
          </a:xfrm>
          <a:prstGeom prst="rect">
            <a:avLst/>
          </a:prstGeom>
        </p:spPr>
      </p:pic>
      <p:pic>
        <p:nvPicPr>
          <p:cNvPr id="9" name="图片 8"/>
          <p:cNvPicPr>
            <a:picLocks noChangeAspect="1"/>
          </p:cNvPicPr>
          <p:nvPr/>
        </p:nvPicPr>
        <p:blipFill>
          <a:blip r:embed="rId6" cstate="print"/>
          <a:stretch>
            <a:fillRect/>
          </a:stretch>
        </p:blipFill>
        <p:spPr>
          <a:xfrm>
            <a:off x="7668344" y="5229200"/>
            <a:ext cx="622300" cy="177800"/>
          </a:xfrm>
          <a:prstGeom prst="rect">
            <a:avLst/>
          </a:prstGeom>
        </p:spPr>
      </p:pic>
      <p:sp>
        <p:nvSpPr>
          <p:cNvPr id="10" name="矩形 9"/>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388137067"/>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朴素贝叶斯分类</a:t>
            </a:r>
          </a:p>
        </p:txBody>
      </p:sp>
      <p:sp>
        <p:nvSpPr>
          <p:cNvPr id="3" name="内容占位符 2"/>
          <p:cNvSpPr>
            <a:spLocks noGrp="1"/>
          </p:cNvSpPr>
          <p:nvPr>
            <p:ph idx="1"/>
          </p:nvPr>
        </p:nvSpPr>
        <p:spPr/>
        <p:txBody>
          <a:bodyPr/>
          <a:lstStyle/>
          <a:p>
            <a:r>
              <a:rPr kumimoji="1" lang="zh-CN" altLang="en-US" dirty="0"/>
              <a:t>那么现在的关键就是如何计算第</a:t>
            </a:r>
            <a:r>
              <a:rPr kumimoji="1" lang="en-US" altLang="zh-CN" dirty="0"/>
              <a:t>3</a:t>
            </a:r>
            <a:r>
              <a:rPr kumimoji="1" lang="zh-CN" altLang="en-US" dirty="0"/>
              <a:t>步中的各个条件概率。</a:t>
            </a:r>
            <a:r>
              <a:rPr kumimoji="1" lang="zh-CN" altLang="en-US" dirty="0" smtClean="0"/>
              <a:t>我们可以这么做</a:t>
            </a:r>
            <a:endParaRPr kumimoji="1" lang="en-US" altLang="zh-CN" dirty="0" smtClean="0"/>
          </a:p>
          <a:p>
            <a:r>
              <a:rPr kumimoji="1" lang="en-US" altLang="zh-CN" dirty="0" smtClean="0"/>
              <a:t>1</a:t>
            </a:r>
            <a:r>
              <a:rPr kumimoji="1" lang="zh-CN" altLang="en-US" dirty="0"/>
              <a:t>、找到一个已知分类的待分类项集合，</a:t>
            </a:r>
            <a:r>
              <a:rPr kumimoji="1" lang="zh-CN" altLang="en-US" dirty="0" smtClean="0"/>
              <a:t>这个集合叫做训练样本集。</a:t>
            </a:r>
            <a:endParaRPr kumimoji="1" lang="en-US" altLang="zh-CN" dirty="0" smtClean="0"/>
          </a:p>
          <a:p>
            <a:r>
              <a:rPr kumimoji="1" lang="en-US" altLang="zh-CN" dirty="0" smtClean="0"/>
              <a:t>2</a:t>
            </a:r>
            <a:r>
              <a:rPr kumimoji="1" lang="zh-CN" altLang="en-US" dirty="0"/>
              <a:t>、统计得到在各类别下各个特征属性的条件概率估计</a:t>
            </a:r>
            <a:r>
              <a:rPr kumimoji="1" lang="zh-CN" altLang="en-US" dirty="0" smtClean="0"/>
              <a:t>。</a:t>
            </a:r>
            <a:endParaRPr kumimoji="1" lang="en-US" altLang="zh-CN" dirty="0" smtClean="0"/>
          </a:p>
          <a:p>
            <a:endParaRPr kumimoji="1" lang="en-US" altLang="zh-CN" dirty="0"/>
          </a:p>
          <a:p>
            <a:r>
              <a:rPr kumimoji="1" lang="zh-CN" altLang="en-US" dirty="0"/>
              <a:t> </a:t>
            </a:r>
            <a:r>
              <a:rPr kumimoji="1" lang="en-US" altLang="zh-CN" dirty="0"/>
              <a:t>3</a:t>
            </a:r>
            <a:r>
              <a:rPr kumimoji="1" lang="zh-CN" altLang="en-US" dirty="0"/>
              <a:t>、如果各个特征属性是条件独立的，则根据贝叶斯定理有如下推导：</a:t>
            </a:r>
          </a:p>
        </p:txBody>
      </p:sp>
      <p:pic>
        <p:nvPicPr>
          <p:cNvPr id="4" name="图片 3"/>
          <p:cNvPicPr>
            <a:picLocks noChangeAspect="1"/>
          </p:cNvPicPr>
          <p:nvPr/>
        </p:nvPicPr>
        <p:blipFill>
          <a:blip r:embed="rId2" cstate="print"/>
          <a:stretch>
            <a:fillRect/>
          </a:stretch>
        </p:blipFill>
        <p:spPr>
          <a:xfrm>
            <a:off x="0" y="4365104"/>
            <a:ext cx="9144000" cy="227403"/>
          </a:xfrm>
          <a:prstGeom prst="rect">
            <a:avLst/>
          </a:prstGeom>
        </p:spPr>
      </p:pic>
      <p:pic>
        <p:nvPicPr>
          <p:cNvPr id="5" name="图片 4"/>
          <p:cNvPicPr>
            <a:picLocks noChangeAspect="1"/>
          </p:cNvPicPr>
          <p:nvPr/>
        </p:nvPicPr>
        <p:blipFill>
          <a:blip r:embed="rId3" cstate="print"/>
          <a:stretch>
            <a:fillRect/>
          </a:stretch>
        </p:blipFill>
        <p:spPr>
          <a:xfrm>
            <a:off x="3275856" y="5661248"/>
            <a:ext cx="2311400" cy="5461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597983295"/>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000" dirty="0"/>
              <a:t>朴素贝叶斯分类实例：检测</a:t>
            </a:r>
            <a:r>
              <a:rPr kumimoji="1" lang="en-US" altLang="zh-CN" sz="2000" dirty="0"/>
              <a:t>SNS</a:t>
            </a:r>
            <a:r>
              <a:rPr kumimoji="1" lang="zh-CN" altLang="en-US" sz="2000" dirty="0"/>
              <a:t>社区中不真实账号</a:t>
            </a:r>
          </a:p>
        </p:txBody>
      </p:sp>
      <p:sp>
        <p:nvSpPr>
          <p:cNvPr id="3" name="内容占位符 2"/>
          <p:cNvSpPr>
            <a:spLocks noGrp="1"/>
          </p:cNvSpPr>
          <p:nvPr>
            <p:ph idx="1"/>
          </p:nvPr>
        </p:nvSpPr>
        <p:spPr/>
        <p:txBody>
          <a:bodyPr/>
          <a:lstStyle/>
          <a:p>
            <a:r>
              <a:rPr kumimoji="1" lang="zh-CN" altLang="en-US" dirty="0"/>
              <a:t>对于</a:t>
            </a:r>
            <a:r>
              <a:rPr kumimoji="1" lang="en-US" altLang="zh-CN" dirty="0"/>
              <a:t>SNS</a:t>
            </a:r>
            <a:r>
              <a:rPr kumimoji="1" lang="zh-CN" altLang="en-US" dirty="0"/>
              <a:t>社区来说，不真实账号（使用虚假身份或用户的小号）是一个普遍存在的问题，作为</a:t>
            </a:r>
            <a:r>
              <a:rPr kumimoji="1" lang="en-US" altLang="zh-CN" dirty="0"/>
              <a:t>SNS</a:t>
            </a:r>
            <a:r>
              <a:rPr kumimoji="1" lang="zh-CN" altLang="en-US" dirty="0"/>
              <a:t>社区的运营商，希望可以检测出这些不真实账号，从而在一些运营分析报告中避免这些账号的干扰，亦可以加强对</a:t>
            </a:r>
            <a:r>
              <a:rPr kumimoji="1" lang="en-US" altLang="zh-CN" dirty="0"/>
              <a:t>SNS</a:t>
            </a:r>
            <a:r>
              <a:rPr kumimoji="1" lang="zh-CN" altLang="en-US" dirty="0"/>
              <a:t>社</a:t>
            </a:r>
            <a:r>
              <a:rPr kumimoji="1" lang="zh-CN" altLang="en-US" dirty="0" smtClean="0"/>
              <a:t>区的了解与监管</a:t>
            </a:r>
            <a:endParaRPr kumimoji="1" lang="en-US" altLang="zh-CN" dirty="0" smtClean="0"/>
          </a:p>
          <a:p>
            <a:r>
              <a:rPr kumimoji="1" lang="zh-CN" altLang="en-US" dirty="0" smtClean="0"/>
              <a:t>如果通过纯人工检测</a:t>
            </a:r>
            <a:r>
              <a:rPr kumimoji="1" lang="zh-CN" altLang="en-US" dirty="0"/>
              <a:t>，需要耗费大量的人力，效率也十分低下，如能引入自动检测机制，必将大大提升工作效率。这个问题说白了，就是要将社区中所有账号在真实账号和不真实账号两个类别上进行分类，</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671699299"/>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000" dirty="0"/>
              <a:t>朴素贝叶斯分类实例：检测</a:t>
            </a:r>
            <a:r>
              <a:rPr kumimoji="1" lang="en-US" altLang="zh-CN" sz="2000" dirty="0"/>
              <a:t>SNS</a:t>
            </a:r>
            <a:r>
              <a:rPr kumimoji="1" lang="zh-CN" altLang="en-US" sz="2000" dirty="0"/>
              <a:t>社区中不真实账号</a:t>
            </a:r>
          </a:p>
        </p:txBody>
      </p:sp>
      <p:sp>
        <p:nvSpPr>
          <p:cNvPr id="3" name="内容占位符 2"/>
          <p:cNvSpPr>
            <a:spLocks noGrp="1"/>
          </p:cNvSpPr>
          <p:nvPr>
            <p:ph idx="1"/>
          </p:nvPr>
        </p:nvSpPr>
        <p:spPr/>
        <p:txBody>
          <a:bodyPr/>
          <a:lstStyle/>
          <a:p>
            <a:r>
              <a:rPr kumimoji="1" lang="zh-CN" altLang="en-US" dirty="0"/>
              <a:t>首先设</a:t>
            </a:r>
            <a:r>
              <a:rPr kumimoji="1" lang="en-US" altLang="zh-CN" dirty="0"/>
              <a:t>C=0</a:t>
            </a:r>
            <a:r>
              <a:rPr kumimoji="1" lang="zh-CN" altLang="en-US" dirty="0"/>
              <a:t>表示真实账号，</a:t>
            </a:r>
            <a:r>
              <a:rPr kumimoji="1" lang="en-US" altLang="zh-CN" dirty="0"/>
              <a:t>C=1</a:t>
            </a:r>
            <a:r>
              <a:rPr kumimoji="1" lang="zh-CN" altLang="en-US" dirty="0" smtClean="0"/>
              <a:t>表示不真实账号</a:t>
            </a:r>
            <a:endParaRPr kumimoji="1" lang="en-US" altLang="zh-CN" dirty="0" smtClean="0"/>
          </a:p>
          <a:p>
            <a:r>
              <a:rPr kumimoji="1" lang="en-US" altLang="zh-CN" dirty="0" smtClean="0"/>
              <a:t>1</a:t>
            </a:r>
            <a:r>
              <a:rPr kumimoji="1" lang="zh-CN" altLang="en-US" dirty="0"/>
              <a:t>、确定特征</a:t>
            </a:r>
            <a:r>
              <a:rPr kumimoji="1" lang="zh-CN" altLang="en-US" dirty="0" smtClean="0"/>
              <a:t>属性及划分</a:t>
            </a:r>
            <a:endParaRPr kumimoji="1" lang="en-US" altLang="zh-CN" dirty="0" smtClean="0"/>
          </a:p>
          <a:p>
            <a:r>
              <a:rPr kumimoji="1" lang="zh-CN" altLang="en-US" dirty="0" smtClean="0"/>
              <a:t>这一步要找出可以帮助我们区分真实账号</a:t>
            </a:r>
            <a:r>
              <a:rPr kumimoji="1" lang="zh-CN" altLang="en-US" dirty="0"/>
              <a:t>与不真实账号的特征属性，在实际应用中，特征属性的数量是很多的，划分也会比较细致，但这里为了简单起见，我们用少量的特征属性以及较粗的划分，并对数据做了修改</a:t>
            </a:r>
            <a:r>
              <a:rPr kumimoji="1" lang="zh-CN" altLang="en-US" dirty="0" smtClean="0"/>
              <a:t>。</a:t>
            </a:r>
            <a:endParaRPr kumimoji="1" lang="en-US" altLang="zh-CN" dirty="0" smtClean="0"/>
          </a:p>
          <a:p>
            <a:r>
              <a:rPr kumimoji="1" lang="zh-CN" altLang="en-US" dirty="0" smtClean="0"/>
              <a:t>我们选择三个</a:t>
            </a:r>
            <a:r>
              <a:rPr kumimoji="1" lang="zh-CN" altLang="en-US" dirty="0"/>
              <a:t>特征属性：</a:t>
            </a:r>
            <a:r>
              <a:rPr kumimoji="1" lang="en-US" altLang="zh-CN" dirty="0"/>
              <a:t>a1</a:t>
            </a:r>
            <a:r>
              <a:rPr kumimoji="1" lang="zh-CN" altLang="en-US" dirty="0"/>
              <a:t>：日志数量</a:t>
            </a:r>
            <a:r>
              <a:rPr kumimoji="1" lang="en-US" altLang="zh-CN" dirty="0"/>
              <a:t>/</a:t>
            </a:r>
            <a:r>
              <a:rPr kumimoji="1" lang="zh-CN" altLang="en-US" dirty="0"/>
              <a:t>注册天数，</a:t>
            </a:r>
            <a:r>
              <a:rPr kumimoji="1" lang="en-US" altLang="zh-CN" dirty="0"/>
              <a:t>a2</a:t>
            </a:r>
            <a:r>
              <a:rPr kumimoji="1" lang="zh-CN" altLang="en-US" dirty="0"/>
              <a:t>：好友数量</a:t>
            </a:r>
            <a:r>
              <a:rPr kumimoji="1" lang="en-US" altLang="zh-CN" dirty="0"/>
              <a:t>/</a:t>
            </a:r>
            <a:r>
              <a:rPr kumimoji="1" lang="zh-CN" altLang="en-US" dirty="0"/>
              <a:t>注册天数，</a:t>
            </a:r>
            <a:r>
              <a:rPr kumimoji="1" lang="en-US" altLang="zh-CN" dirty="0"/>
              <a:t>a3</a:t>
            </a:r>
            <a:r>
              <a:rPr kumimoji="1" lang="zh-CN" altLang="en-US" dirty="0"/>
              <a:t>：是否使用真实头像。在</a:t>
            </a:r>
            <a:r>
              <a:rPr kumimoji="1" lang="en-US" altLang="zh-CN" dirty="0"/>
              <a:t>SNS</a:t>
            </a:r>
            <a:r>
              <a:rPr kumimoji="1" lang="zh-CN" altLang="en-US" dirty="0"/>
              <a:t>社区中这三项都是可以直接从数据库里得到或计算出来的</a:t>
            </a:r>
          </a:p>
        </p:txBody>
      </p:sp>
      <p:sp>
        <p:nvSpPr>
          <p:cNvPr id="4" name="矩形 3"/>
          <p:cNvSpPr/>
          <p:nvPr/>
        </p:nvSpPr>
        <p:spPr>
          <a:xfrm>
            <a:off x="7092280" y="6237312"/>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161879319"/>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000" dirty="0"/>
              <a:t>朴素贝叶斯分类实例：检测</a:t>
            </a:r>
            <a:r>
              <a:rPr kumimoji="1" lang="en-US" altLang="zh-CN" sz="2000" dirty="0"/>
              <a:t>SNS</a:t>
            </a:r>
            <a:r>
              <a:rPr kumimoji="1" lang="zh-CN" altLang="en-US" sz="2000" dirty="0"/>
              <a:t>社区中不真实账号</a:t>
            </a:r>
          </a:p>
        </p:txBody>
      </p:sp>
      <p:sp>
        <p:nvSpPr>
          <p:cNvPr id="3" name="内容占位符 2"/>
          <p:cNvSpPr>
            <a:spLocks noGrp="1"/>
          </p:cNvSpPr>
          <p:nvPr>
            <p:ph idx="1"/>
          </p:nvPr>
        </p:nvSpPr>
        <p:spPr/>
        <p:txBody>
          <a:bodyPr/>
          <a:lstStyle/>
          <a:p>
            <a:r>
              <a:rPr kumimoji="1" lang="zh-TW" altLang="en-US" dirty="0" smtClean="0"/>
              <a:t>下面给出划分</a:t>
            </a:r>
            <a:r>
              <a:rPr kumimoji="1" lang="zh-TW" altLang="en-US" dirty="0"/>
              <a:t>：</a:t>
            </a:r>
            <a:r>
              <a:rPr kumimoji="1" lang="en-US" altLang="zh-TW" dirty="0"/>
              <a:t>a1</a:t>
            </a:r>
            <a:r>
              <a:rPr kumimoji="1" lang="zh-TW" altLang="en-US" dirty="0"/>
              <a:t>：</a:t>
            </a:r>
            <a:r>
              <a:rPr kumimoji="1" lang="en-US" altLang="zh-TW" dirty="0"/>
              <a:t>{a&lt;=0.05, 0.05&lt;a&lt;0.2, a&gt;=0.2}</a:t>
            </a:r>
            <a:r>
              <a:rPr kumimoji="1" lang="zh-TW" altLang="en-US" dirty="0"/>
              <a:t>，</a:t>
            </a:r>
            <a:r>
              <a:rPr kumimoji="1" lang="en-US" altLang="zh-TW" dirty="0"/>
              <a:t>a1</a:t>
            </a:r>
            <a:r>
              <a:rPr kumimoji="1" lang="zh-TW" altLang="en-US" dirty="0"/>
              <a:t>：</a:t>
            </a:r>
            <a:r>
              <a:rPr kumimoji="1" lang="en-US" altLang="zh-TW" dirty="0"/>
              <a:t>{a&lt;=0.1, 0.1&lt;a&lt;0.8, a&gt;=0.8}</a:t>
            </a:r>
            <a:r>
              <a:rPr kumimoji="1" lang="zh-TW" altLang="en-US" dirty="0"/>
              <a:t>，</a:t>
            </a:r>
            <a:r>
              <a:rPr kumimoji="1" lang="en-US" altLang="zh-TW" dirty="0"/>
              <a:t>a3</a:t>
            </a:r>
            <a:r>
              <a:rPr kumimoji="1" lang="zh-TW" altLang="en-US" dirty="0"/>
              <a:t>：</a:t>
            </a:r>
            <a:r>
              <a:rPr kumimoji="1" lang="en-US" altLang="zh-TW" dirty="0"/>
              <a:t>{a=0</a:t>
            </a:r>
            <a:r>
              <a:rPr kumimoji="1" lang="zh-TW" altLang="en-US" dirty="0"/>
              <a:t>（不是）</a:t>
            </a:r>
            <a:r>
              <a:rPr kumimoji="1" lang="en-US" altLang="zh-TW" dirty="0"/>
              <a:t>,a=1</a:t>
            </a:r>
            <a:r>
              <a:rPr kumimoji="1" lang="zh-TW" altLang="en-US" dirty="0"/>
              <a:t>（是）</a:t>
            </a:r>
            <a:r>
              <a:rPr kumimoji="1" lang="en-US" altLang="zh-TW" dirty="0"/>
              <a:t>}</a:t>
            </a:r>
            <a:r>
              <a:rPr kumimoji="1" lang="zh-TW" altLang="en-US" dirty="0" smtClean="0"/>
              <a:t>。</a:t>
            </a:r>
            <a:endParaRPr kumimoji="1" lang="en-US" altLang="zh-TW" dirty="0" smtClean="0"/>
          </a:p>
          <a:p>
            <a:r>
              <a:rPr kumimoji="1" lang="en-US" altLang="zh-CN" dirty="0"/>
              <a:t>2</a:t>
            </a:r>
            <a:r>
              <a:rPr kumimoji="1" lang="zh-CN" altLang="en-US" dirty="0"/>
              <a:t>、</a:t>
            </a:r>
            <a:r>
              <a:rPr kumimoji="1" lang="zh-CN" altLang="en-US" dirty="0" smtClean="0"/>
              <a:t>获取训练样本</a:t>
            </a:r>
            <a:endParaRPr kumimoji="1" lang="en-US" altLang="zh-CN" dirty="0" smtClean="0"/>
          </a:p>
          <a:p>
            <a:pPr lvl="1"/>
            <a:r>
              <a:rPr kumimoji="1" lang="zh-CN" altLang="en-US" dirty="0" smtClean="0"/>
              <a:t>这里使用运维人员曾经人工检测过</a:t>
            </a:r>
            <a:r>
              <a:rPr kumimoji="1" lang="zh-CN" altLang="en-US" dirty="0"/>
              <a:t>的</a:t>
            </a:r>
            <a:r>
              <a:rPr kumimoji="1" lang="en-US" altLang="zh-CN" dirty="0"/>
              <a:t>1</a:t>
            </a:r>
            <a:r>
              <a:rPr kumimoji="1" lang="zh-CN" altLang="en-US" dirty="0"/>
              <a:t>万个账号作为训练样本</a:t>
            </a:r>
            <a:r>
              <a:rPr kumimoji="1" lang="zh-CN" altLang="en-US" dirty="0" smtClean="0"/>
              <a:t>。</a:t>
            </a:r>
            <a:endParaRPr kumimoji="1" lang="en-US" altLang="zh-CN" dirty="0" smtClean="0"/>
          </a:p>
          <a:p>
            <a:r>
              <a:rPr kumimoji="1" lang="zh-CN" altLang="en-US" dirty="0"/>
              <a:t> </a:t>
            </a:r>
            <a:r>
              <a:rPr kumimoji="1" lang="en-US" altLang="zh-CN" dirty="0"/>
              <a:t>3</a:t>
            </a:r>
            <a:r>
              <a:rPr kumimoji="1" lang="zh-CN" altLang="en-US" dirty="0"/>
              <a:t>、计算训练样本中每个类别</a:t>
            </a:r>
            <a:r>
              <a:rPr kumimoji="1" lang="zh-CN" altLang="en-US" dirty="0" smtClean="0"/>
              <a:t>的频率</a:t>
            </a:r>
            <a:endParaRPr kumimoji="1" lang="en-US" altLang="zh-CN" dirty="0" smtClean="0"/>
          </a:p>
          <a:p>
            <a:pPr lvl="1"/>
            <a:r>
              <a:rPr kumimoji="1" lang="zh-CN" altLang="en-US" dirty="0" smtClean="0"/>
              <a:t>用训练样</a:t>
            </a:r>
            <a:r>
              <a:rPr kumimoji="1" lang="zh-CN" altLang="en-US" dirty="0"/>
              <a:t>本中真实账号和不真实账号数量分别除以一万，得到</a:t>
            </a:r>
          </a:p>
        </p:txBody>
      </p:sp>
      <p:pic>
        <p:nvPicPr>
          <p:cNvPr id="4" name="图片 3"/>
          <p:cNvPicPr>
            <a:picLocks noChangeAspect="1"/>
          </p:cNvPicPr>
          <p:nvPr/>
        </p:nvPicPr>
        <p:blipFill>
          <a:blip r:embed="rId2" cstate="print"/>
          <a:stretch>
            <a:fillRect/>
          </a:stretch>
        </p:blipFill>
        <p:spPr>
          <a:xfrm>
            <a:off x="2987824" y="5229200"/>
            <a:ext cx="3225800" cy="241300"/>
          </a:xfrm>
          <a:prstGeom prst="rect">
            <a:avLst/>
          </a:prstGeom>
        </p:spPr>
      </p:pic>
      <p:pic>
        <p:nvPicPr>
          <p:cNvPr id="5" name="图片 4"/>
          <p:cNvPicPr>
            <a:picLocks noChangeAspect="1"/>
          </p:cNvPicPr>
          <p:nvPr/>
        </p:nvPicPr>
        <p:blipFill>
          <a:blip r:embed="rId3" cstate="print"/>
          <a:stretch>
            <a:fillRect/>
          </a:stretch>
        </p:blipFill>
        <p:spPr>
          <a:xfrm>
            <a:off x="2987824" y="5733256"/>
            <a:ext cx="3098800" cy="2413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797738619"/>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000" dirty="0"/>
              <a:t>朴素贝叶斯分类实例：检测</a:t>
            </a:r>
            <a:r>
              <a:rPr kumimoji="1" lang="en-US" altLang="zh-CN" sz="2000" dirty="0"/>
              <a:t>SNS</a:t>
            </a:r>
            <a:r>
              <a:rPr kumimoji="1" lang="zh-CN" altLang="en-US" sz="2000" dirty="0"/>
              <a:t>社区中不真实账号</a:t>
            </a:r>
          </a:p>
        </p:txBody>
      </p:sp>
      <p:sp>
        <p:nvSpPr>
          <p:cNvPr id="3" name="内容占位符 2"/>
          <p:cNvSpPr>
            <a:spLocks noGrp="1"/>
          </p:cNvSpPr>
          <p:nvPr>
            <p:ph idx="1"/>
          </p:nvPr>
        </p:nvSpPr>
        <p:spPr/>
        <p:txBody>
          <a:bodyPr/>
          <a:lstStyle/>
          <a:p>
            <a:r>
              <a:rPr kumimoji="1" lang="zh-TW" altLang="en-US" dirty="0"/>
              <a:t>计算每个类别条件下各个特征属性划分的频率</a:t>
            </a:r>
            <a:endParaRPr kumimoji="1" lang="zh-CN" altLang="en-US" dirty="0"/>
          </a:p>
        </p:txBody>
      </p:sp>
      <p:pic>
        <p:nvPicPr>
          <p:cNvPr id="6" name="图片 5"/>
          <p:cNvPicPr>
            <a:picLocks noChangeAspect="1"/>
          </p:cNvPicPr>
          <p:nvPr/>
        </p:nvPicPr>
        <p:blipFill>
          <a:blip r:embed="rId2" cstate="print"/>
          <a:stretch>
            <a:fillRect/>
          </a:stretch>
        </p:blipFill>
        <p:spPr>
          <a:xfrm>
            <a:off x="3131840" y="1844824"/>
            <a:ext cx="2653909" cy="4797152"/>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573859362"/>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000" dirty="0"/>
              <a:t>朴素贝叶斯分类实例：检测</a:t>
            </a:r>
            <a:r>
              <a:rPr kumimoji="1" lang="en-US" altLang="zh-CN" sz="2000" dirty="0"/>
              <a:t>SNS</a:t>
            </a:r>
            <a:r>
              <a:rPr kumimoji="1" lang="zh-CN" altLang="en-US" sz="2000" dirty="0"/>
              <a:t>社区中不真实账号</a:t>
            </a:r>
          </a:p>
        </p:txBody>
      </p:sp>
      <p:sp>
        <p:nvSpPr>
          <p:cNvPr id="3" name="内容占位符 2"/>
          <p:cNvSpPr>
            <a:spLocks noGrp="1"/>
          </p:cNvSpPr>
          <p:nvPr>
            <p:ph idx="1"/>
          </p:nvPr>
        </p:nvSpPr>
        <p:spPr/>
        <p:txBody>
          <a:bodyPr/>
          <a:lstStyle/>
          <a:p>
            <a:r>
              <a:rPr kumimoji="1" lang="zh-CN" altLang="en-US" dirty="0" smtClean="0"/>
              <a:t>使用分类器进行鉴别</a:t>
            </a:r>
            <a:endParaRPr kumimoji="1" lang="en-US" altLang="zh-CN" dirty="0" smtClean="0"/>
          </a:p>
          <a:p>
            <a:r>
              <a:rPr kumimoji="1" lang="zh-CN" altLang="en-US" dirty="0" smtClean="0"/>
              <a:t>下面我们</a:t>
            </a:r>
            <a:r>
              <a:rPr kumimoji="1" lang="zh-CN" altLang="en-US" dirty="0"/>
              <a:t>使用上面训练得到的分类器鉴别一个账号，这个账号使用非真实头像，日志数量与注册天数的比率为</a:t>
            </a:r>
            <a:r>
              <a:rPr kumimoji="1" lang="en-US" altLang="zh-CN" dirty="0"/>
              <a:t>0.1</a:t>
            </a:r>
            <a:r>
              <a:rPr kumimoji="1" lang="zh-CN" altLang="en-US" dirty="0"/>
              <a:t>，好友数与注册天数的比率为</a:t>
            </a:r>
            <a:r>
              <a:rPr kumimoji="1" lang="en-US" altLang="zh-CN" dirty="0"/>
              <a:t>0.2</a:t>
            </a:r>
            <a:endParaRPr kumimoji="1" lang="zh-CN" altLang="en-US" dirty="0"/>
          </a:p>
        </p:txBody>
      </p:sp>
      <p:pic>
        <p:nvPicPr>
          <p:cNvPr id="4" name="图片 3"/>
          <p:cNvPicPr>
            <a:picLocks noChangeAspect="1"/>
          </p:cNvPicPr>
          <p:nvPr/>
        </p:nvPicPr>
        <p:blipFill>
          <a:blip r:embed="rId2" cstate="print"/>
          <a:stretch>
            <a:fillRect/>
          </a:stretch>
        </p:blipFill>
        <p:spPr>
          <a:xfrm>
            <a:off x="899592" y="4005064"/>
            <a:ext cx="7531100" cy="533400"/>
          </a:xfrm>
          <a:prstGeom prst="rect">
            <a:avLst/>
          </a:prstGeom>
        </p:spPr>
      </p:pic>
      <p:pic>
        <p:nvPicPr>
          <p:cNvPr id="5" name="图片 4"/>
          <p:cNvPicPr>
            <a:picLocks noChangeAspect="1"/>
          </p:cNvPicPr>
          <p:nvPr/>
        </p:nvPicPr>
        <p:blipFill>
          <a:blip r:embed="rId3" cstate="print"/>
          <a:stretch>
            <a:fillRect/>
          </a:stretch>
        </p:blipFill>
        <p:spPr>
          <a:xfrm>
            <a:off x="827584" y="5013176"/>
            <a:ext cx="7531100" cy="533400"/>
          </a:xfrm>
          <a:prstGeom prst="rect">
            <a:avLst/>
          </a:prstGeom>
        </p:spPr>
      </p:pic>
      <p:sp>
        <p:nvSpPr>
          <p:cNvPr id="6" name="矩形 5"/>
          <p:cNvSpPr/>
          <p:nvPr/>
        </p:nvSpPr>
        <p:spPr>
          <a:xfrm>
            <a:off x="971600" y="5661248"/>
            <a:ext cx="7776864" cy="646331"/>
          </a:xfrm>
          <a:prstGeom prst="rect">
            <a:avLst/>
          </a:prstGeom>
        </p:spPr>
        <p:txBody>
          <a:bodyPr wrap="square">
            <a:spAutoFit/>
          </a:bodyPr>
          <a:lstStyle/>
          <a:p>
            <a:r>
              <a:rPr lang="zh-CN" altLang="en-US" dirty="0"/>
              <a:t>可以看到，虽然这个用户没有使用真实头像，但是通过分类器的鉴别，更倾向于将此账号归入真实账号类别</a:t>
            </a:r>
          </a:p>
        </p:txBody>
      </p:sp>
      <p:sp>
        <p:nvSpPr>
          <p:cNvPr id="7" name="矩形 6"/>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004995136"/>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74441"/>
            <a:ext cx="8229600" cy="732557"/>
          </a:xfrm>
        </p:spPr>
        <p:txBody>
          <a:bodyPr/>
          <a:lstStyle/>
          <a:p>
            <a:r>
              <a:rPr kumimoji="1" lang="en-US" altLang="zh-CN" dirty="0" smtClean="0"/>
              <a:t>Bagging-</a:t>
            </a:r>
            <a:r>
              <a:rPr kumimoji="1" lang="en-US" altLang="zh-CN" dirty="0" err="1" smtClean="0"/>
              <a:t>RandomForest</a:t>
            </a:r>
            <a:endParaRPr kumimoji="1" lang="zh-CN" altLang="en-US" dirty="0"/>
          </a:p>
        </p:txBody>
      </p:sp>
      <p:sp>
        <p:nvSpPr>
          <p:cNvPr id="4" name="矩形 3"/>
          <p:cNvSpPr/>
          <p:nvPr/>
        </p:nvSpPr>
        <p:spPr>
          <a:xfrm>
            <a:off x="755576" y="1844824"/>
            <a:ext cx="1512168" cy="3960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latin typeface="Arial" pitchFamily="34" charset="0"/>
                <a:ea typeface="黑体" pitchFamily="2" charset="-122"/>
              </a:rPr>
              <a:t>电力数据</a:t>
            </a:r>
            <a:endParaRPr kumimoji="1" lang="zh-CN" altLang="en-US" dirty="0" smtClean="0">
              <a:latin typeface="Arial" pitchFamily="34" charset="0"/>
              <a:ea typeface="黑体" pitchFamily="2" charset="-122"/>
            </a:endParaRPr>
          </a:p>
        </p:txBody>
      </p:sp>
      <p:sp>
        <p:nvSpPr>
          <p:cNvPr id="5" name="矩形 4"/>
          <p:cNvSpPr/>
          <p:nvPr/>
        </p:nvSpPr>
        <p:spPr>
          <a:xfrm>
            <a:off x="2915816" y="728914"/>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电力数据样本</a:t>
            </a:r>
            <a:r>
              <a:rPr kumimoji="1" lang="en-US" altLang="zh-CN" dirty="0" smtClean="0">
                <a:latin typeface="Arial" pitchFamily="34" charset="0"/>
                <a:ea typeface="黑体" pitchFamily="2" charset="-122"/>
              </a:rPr>
              <a:t>1</a:t>
            </a:r>
            <a:endParaRPr kumimoji="1" lang="zh-CN" altLang="en-US" dirty="0" smtClean="0">
              <a:latin typeface="Arial" pitchFamily="34" charset="0"/>
              <a:ea typeface="黑体" pitchFamily="2" charset="-122"/>
            </a:endParaRPr>
          </a:p>
        </p:txBody>
      </p:sp>
      <p:sp>
        <p:nvSpPr>
          <p:cNvPr id="6" name="矩形 5"/>
          <p:cNvSpPr/>
          <p:nvPr/>
        </p:nvSpPr>
        <p:spPr>
          <a:xfrm>
            <a:off x="2883338" y="2852936"/>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电力数据</a:t>
            </a:r>
            <a:r>
              <a:rPr kumimoji="1" lang="zh-CN" altLang="en-US" dirty="0" smtClean="0">
                <a:latin typeface="Arial" pitchFamily="34" charset="0"/>
                <a:ea typeface="黑体" pitchFamily="2" charset="-122"/>
              </a:rPr>
              <a:t>样本</a:t>
            </a:r>
            <a:r>
              <a:rPr kumimoji="1" lang="en-US" altLang="zh-CN" dirty="0" smtClean="0">
                <a:latin typeface="Arial" pitchFamily="34" charset="0"/>
                <a:ea typeface="黑体" pitchFamily="2" charset="-122"/>
              </a:rPr>
              <a:t>2</a:t>
            </a:r>
            <a:endParaRPr kumimoji="1" lang="zh-CN" altLang="en-US" dirty="0">
              <a:latin typeface="Arial" pitchFamily="34" charset="0"/>
              <a:ea typeface="黑体" pitchFamily="2" charset="-122"/>
            </a:endParaRPr>
          </a:p>
          <a:p>
            <a:pPr algn="ctr"/>
            <a:endParaRPr kumimoji="1" lang="zh-CN" altLang="en-US" dirty="0" smtClean="0">
              <a:latin typeface="Arial" pitchFamily="34" charset="0"/>
              <a:ea typeface="黑体" pitchFamily="2" charset="-122"/>
            </a:endParaRPr>
          </a:p>
        </p:txBody>
      </p:sp>
      <p:sp>
        <p:nvSpPr>
          <p:cNvPr id="7" name="矩形 6"/>
          <p:cNvSpPr/>
          <p:nvPr/>
        </p:nvSpPr>
        <p:spPr>
          <a:xfrm>
            <a:off x="2883338" y="4934713"/>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电力数据</a:t>
            </a:r>
          </a:p>
          <a:p>
            <a:pPr algn="ctr"/>
            <a:r>
              <a:rPr kumimoji="1" lang="zh-CN" altLang="en-US" dirty="0" smtClean="0">
                <a:latin typeface="Arial" pitchFamily="34" charset="0"/>
                <a:ea typeface="黑体" pitchFamily="2" charset="-122"/>
              </a:rPr>
              <a:t>样本</a:t>
            </a:r>
            <a:r>
              <a:rPr kumimoji="1" lang="en-US" altLang="zh-CN" dirty="0">
                <a:latin typeface="Arial" pitchFamily="34" charset="0"/>
                <a:ea typeface="黑体" pitchFamily="2" charset="-122"/>
              </a:rPr>
              <a:t>3</a:t>
            </a:r>
            <a:endParaRPr kumimoji="1" lang="zh-CN" altLang="en-US" dirty="0">
              <a:latin typeface="Arial" pitchFamily="34" charset="0"/>
              <a:ea typeface="黑体" pitchFamily="2" charset="-122"/>
            </a:endParaRPr>
          </a:p>
        </p:txBody>
      </p:sp>
      <p:cxnSp>
        <p:nvCxnSpPr>
          <p:cNvPr id="9" name="直线箭头连接符 8"/>
          <p:cNvCxnSpPr/>
          <p:nvPr/>
        </p:nvCxnSpPr>
        <p:spPr>
          <a:xfrm flipV="1">
            <a:off x="2267744" y="1916832"/>
            <a:ext cx="432048"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a:off x="2267744" y="3901866"/>
            <a:ext cx="504056" cy="31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2286483" y="5445224"/>
            <a:ext cx="504056" cy="31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004048" y="728914"/>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决策树</a:t>
            </a:r>
            <a:r>
              <a:rPr kumimoji="1" lang="en-US" altLang="zh-CN" dirty="0" smtClean="0">
                <a:latin typeface="Arial" pitchFamily="34" charset="0"/>
                <a:ea typeface="黑体" pitchFamily="2" charset="-122"/>
              </a:rPr>
              <a:t>A</a:t>
            </a:r>
            <a:endParaRPr kumimoji="1" lang="zh-CN" altLang="en-US" dirty="0" smtClean="0">
              <a:latin typeface="Arial" pitchFamily="34" charset="0"/>
              <a:ea typeface="黑体" pitchFamily="2" charset="-122"/>
            </a:endParaRPr>
          </a:p>
        </p:txBody>
      </p:sp>
      <p:sp>
        <p:nvSpPr>
          <p:cNvPr id="14" name="矩形 13"/>
          <p:cNvSpPr/>
          <p:nvPr/>
        </p:nvSpPr>
        <p:spPr>
          <a:xfrm>
            <a:off x="5004048" y="2929758"/>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决策树</a:t>
            </a:r>
            <a:r>
              <a:rPr kumimoji="1" lang="en-US" altLang="zh-CN" dirty="0" smtClean="0">
                <a:latin typeface="Arial" pitchFamily="34" charset="0"/>
                <a:ea typeface="黑体" pitchFamily="2" charset="-122"/>
              </a:rPr>
              <a:t>B</a:t>
            </a:r>
            <a:endParaRPr kumimoji="1" lang="zh-CN" altLang="en-US" dirty="0" smtClean="0">
              <a:latin typeface="Arial" pitchFamily="34" charset="0"/>
              <a:ea typeface="黑体" pitchFamily="2" charset="-122"/>
            </a:endParaRPr>
          </a:p>
        </p:txBody>
      </p:sp>
      <p:sp>
        <p:nvSpPr>
          <p:cNvPr id="15" name="矩形 14"/>
          <p:cNvSpPr/>
          <p:nvPr/>
        </p:nvSpPr>
        <p:spPr>
          <a:xfrm>
            <a:off x="5011100" y="5013176"/>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决策树</a:t>
            </a:r>
            <a:r>
              <a:rPr kumimoji="1" lang="en-US" altLang="zh-CN" dirty="0" smtClean="0">
                <a:latin typeface="Arial" pitchFamily="34" charset="0"/>
                <a:ea typeface="黑体" pitchFamily="2" charset="-122"/>
              </a:rPr>
              <a:t>C</a:t>
            </a:r>
            <a:endParaRPr kumimoji="1" lang="zh-CN" altLang="en-US" dirty="0" smtClean="0">
              <a:latin typeface="Arial" pitchFamily="34" charset="0"/>
              <a:ea typeface="黑体" pitchFamily="2" charset="-122"/>
            </a:endParaRPr>
          </a:p>
        </p:txBody>
      </p:sp>
      <p:sp>
        <p:nvSpPr>
          <p:cNvPr id="16" name="矩形 15"/>
          <p:cNvSpPr/>
          <p:nvPr/>
        </p:nvSpPr>
        <p:spPr>
          <a:xfrm>
            <a:off x="7020272" y="2708920"/>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模型投票</a:t>
            </a:r>
            <a:endParaRPr kumimoji="1" lang="zh-CN" altLang="en-US" dirty="0" smtClean="0">
              <a:latin typeface="Arial" pitchFamily="34" charset="0"/>
              <a:ea typeface="黑体" pitchFamily="2" charset="-122"/>
            </a:endParaRPr>
          </a:p>
        </p:txBody>
      </p:sp>
      <p:cxnSp>
        <p:nvCxnSpPr>
          <p:cNvPr id="18" name="直线箭头连接符 17"/>
          <p:cNvCxnSpPr/>
          <p:nvPr/>
        </p:nvCxnSpPr>
        <p:spPr>
          <a:xfrm>
            <a:off x="6660232" y="1988840"/>
            <a:ext cx="216024" cy="1080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flipV="1">
            <a:off x="6656130" y="3917461"/>
            <a:ext cx="364142" cy="164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548118" y="3681028"/>
            <a:ext cx="440251" cy="10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676571"/>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74441"/>
            <a:ext cx="8229600" cy="732557"/>
          </a:xfrm>
        </p:spPr>
        <p:txBody>
          <a:bodyPr/>
          <a:lstStyle/>
          <a:p>
            <a:r>
              <a:rPr kumimoji="1" lang="zh-CN" altLang="en-US" dirty="0" smtClean="0"/>
              <a:t>增强模型</a:t>
            </a:r>
            <a:r>
              <a:rPr kumimoji="1" lang="en-US" altLang="zh-CN" dirty="0" smtClean="0"/>
              <a:t>-</a:t>
            </a:r>
            <a:r>
              <a:rPr kumimoji="1" lang="en-US" altLang="zh-CN" dirty="0" err="1" smtClean="0"/>
              <a:t>Adaboost</a:t>
            </a:r>
            <a:r>
              <a:rPr kumimoji="1" lang="zh-CN" altLang="en-US" dirty="0" smtClean="0"/>
              <a:t> 有权重</a:t>
            </a:r>
            <a:endParaRPr kumimoji="1" lang="zh-CN" altLang="en-US" dirty="0"/>
          </a:p>
        </p:txBody>
      </p:sp>
      <p:sp>
        <p:nvSpPr>
          <p:cNvPr id="4" name="矩形 3"/>
          <p:cNvSpPr/>
          <p:nvPr/>
        </p:nvSpPr>
        <p:spPr>
          <a:xfrm>
            <a:off x="755576" y="1844824"/>
            <a:ext cx="1512168" cy="3960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mtClean="0">
                <a:latin typeface="Arial" pitchFamily="34" charset="0"/>
                <a:ea typeface="黑体" pitchFamily="2" charset="-122"/>
              </a:rPr>
              <a:t>电力数据</a:t>
            </a:r>
            <a:endParaRPr kumimoji="1" lang="zh-CN" altLang="en-US" dirty="0" smtClean="0">
              <a:latin typeface="Arial" pitchFamily="34" charset="0"/>
              <a:ea typeface="黑体" pitchFamily="2" charset="-122"/>
            </a:endParaRPr>
          </a:p>
        </p:txBody>
      </p:sp>
      <p:sp>
        <p:nvSpPr>
          <p:cNvPr id="5" name="矩形 4"/>
          <p:cNvSpPr/>
          <p:nvPr/>
        </p:nvSpPr>
        <p:spPr>
          <a:xfrm>
            <a:off x="2915816" y="728914"/>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电力数据样本</a:t>
            </a:r>
            <a:r>
              <a:rPr kumimoji="1" lang="en-US" altLang="zh-CN" dirty="0" smtClean="0">
                <a:latin typeface="Arial" pitchFamily="34" charset="0"/>
                <a:ea typeface="黑体" pitchFamily="2" charset="-122"/>
              </a:rPr>
              <a:t>1</a:t>
            </a:r>
            <a:endParaRPr kumimoji="1" lang="zh-CN" altLang="en-US" dirty="0" smtClean="0">
              <a:latin typeface="Arial" pitchFamily="34" charset="0"/>
              <a:ea typeface="黑体" pitchFamily="2" charset="-122"/>
            </a:endParaRPr>
          </a:p>
        </p:txBody>
      </p:sp>
      <p:sp>
        <p:nvSpPr>
          <p:cNvPr id="6" name="矩形 5"/>
          <p:cNvSpPr/>
          <p:nvPr/>
        </p:nvSpPr>
        <p:spPr>
          <a:xfrm>
            <a:off x="2883338" y="2852936"/>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电力数据</a:t>
            </a:r>
            <a:r>
              <a:rPr kumimoji="1" lang="zh-CN" altLang="en-US" dirty="0" smtClean="0">
                <a:latin typeface="Arial" pitchFamily="34" charset="0"/>
                <a:ea typeface="黑体" pitchFamily="2" charset="-122"/>
              </a:rPr>
              <a:t>样本</a:t>
            </a:r>
            <a:r>
              <a:rPr kumimoji="1" lang="en-US" altLang="zh-CN" dirty="0" smtClean="0">
                <a:latin typeface="Arial" pitchFamily="34" charset="0"/>
                <a:ea typeface="黑体" pitchFamily="2" charset="-122"/>
              </a:rPr>
              <a:t>2</a:t>
            </a:r>
            <a:endParaRPr kumimoji="1" lang="zh-CN" altLang="en-US" dirty="0">
              <a:latin typeface="Arial" pitchFamily="34" charset="0"/>
              <a:ea typeface="黑体" pitchFamily="2" charset="-122"/>
            </a:endParaRPr>
          </a:p>
          <a:p>
            <a:pPr algn="ctr"/>
            <a:endParaRPr kumimoji="1" lang="zh-CN" altLang="en-US" dirty="0" smtClean="0">
              <a:latin typeface="Arial" pitchFamily="34" charset="0"/>
              <a:ea typeface="黑体" pitchFamily="2" charset="-122"/>
            </a:endParaRPr>
          </a:p>
        </p:txBody>
      </p:sp>
      <p:sp>
        <p:nvSpPr>
          <p:cNvPr id="7" name="矩形 6"/>
          <p:cNvSpPr/>
          <p:nvPr/>
        </p:nvSpPr>
        <p:spPr>
          <a:xfrm>
            <a:off x="2883338" y="4934713"/>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电力数据</a:t>
            </a:r>
          </a:p>
          <a:p>
            <a:pPr algn="ctr"/>
            <a:r>
              <a:rPr kumimoji="1" lang="zh-CN" altLang="en-US" dirty="0" smtClean="0">
                <a:latin typeface="Arial" pitchFamily="34" charset="0"/>
                <a:ea typeface="黑体" pitchFamily="2" charset="-122"/>
              </a:rPr>
              <a:t>样本</a:t>
            </a:r>
            <a:r>
              <a:rPr kumimoji="1" lang="en-US" altLang="zh-CN" dirty="0">
                <a:latin typeface="Arial" pitchFamily="34" charset="0"/>
                <a:ea typeface="黑体" pitchFamily="2" charset="-122"/>
              </a:rPr>
              <a:t>3</a:t>
            </a:r>
            <a:endParaRPr kumimoji="1" lang="zh-CN" altLang="en-US" dirty="0">
              <a:latin typeface="Arial" pitchFamily="34" charset="0"/>
              <a:ea typeface="黑体" pitchFamily="2" charset="-122"/>
            </a:endParaRPr>
          </a:p>
        </p:txBody>
      </p:sp>
      <p:cxnSp>
        <p:nvCxnSpPr>
          <p:cNvPr id="9" name="直线箭头连接符 8"/>
          <p:cNvCxnSpPr/>
          <p:nvPr/>
        </p:nvCxnSpPr>
        <p:spPr>
          <a:xfrm flipV="1">
            <a:off x="2267744" y="1916832"/>
            <a:ext cx="432048"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a:off x="2267744" y="3901866"/>
            <a:ext cx="504056" cy="31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2286483" y="5445224"/>
            <a:ext cx="504056" cy="31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004048" y="728914"/>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决策树</a:t>
            </a:r>
            <a:r>
              <a:rPr kumimoji="1" lang="en-US" altLang="zh-CN" dirty="0" smtClean="0">
                <a:latin typeface="Arial" pitchFamily="34" charset="0"/>
                <a:ea typeface="黑体" pitchFamily="2" charset="-122"/>
              </a:rPr>
              <a:t>A</a:t>
            </a:r>
            <a:endParaRPr kumimoji="1" lang="zh-CN" altLang="en-US" dirty="0" smtClean="0">
              <a:latin typeface="Arial" pitchFamily="34" charset="0"/>
              <a:ea typeface="黑体" pitchFamily="2" charset="-122"/>
            </a:endParaRPr>
          </a:p>
          <a:p>
            <a:pPr algn="ctr"/>
            <a:r>
              <a:rPr kumimoji="1" lang="zh-CN" altLang="en-US" dirty="0" smtClean="0">
                <a:latin typeface="Arial" pitchFamily="34" charset="0"/>
                <a:ea typeface="黑体" pitchFamily="2" charset="-122"/>
              </a:rPr>
              <a:t>分错的进行加权</a:t>
            </a:r>
            <a:endParaRPr kumimoji="1" lang="zh-CN" altLang="en-US" dirty="0" smtClean="0">
              <a:latin typeface="Arial" pitchFamily="34" charset="0"/>
              <a:ea typeface="黑体" pitchFamily="2" charset="-122"/>
            </a:endParaRPr>
          </a:p>
        </p:txBody>
      </p:sp>
      <p:sp>
        <p:nvSpPr>
          <p:cNvPr id="14" name="矩形 13"/>
          <p:cNvSpPr/>
          <p:nvPr/>
        </p:nvSpPr>
        <p:spPr>
          <a:xfrm>
            <a:off x="6120172" y="2881143"/>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决策树</a:t>
            </a:r>
            <a:r>
              <a:rPr kumimoji="1" lang="en-US" altLang="zh-CN" dirty="0" smtClean="0">
                <a:latin typeface="Arial" pitchFamily="34" charset="0"/>
                <a:ea typeface="黑体" pitchFamily="2" charset="-122"/>
              </a:rPr>
              <a:t>B</a:t>
            </a:r>
            <a:endParaRPr kumimoji="1" lang="zh-CN" altLang="en-US" dirty="0" smtClean="0">
              <a:latin typeface="Arial" pitchFamily="34" charset="0"/>
              <a:ea typeface="黑体" pitchFamily="2" charset="-122"/>
            </a:endParaRPr>
          </a:p>
          <a:p>
            <a:pPr algn="ctr"/>
            <a:r>
              <a:rPr kumimoji="1" lang="zh-CN" altLang="en-US" dirty="0">
                <a:latin typeface="Arial" pitchFamily="34" charset="0"/>
                <a:ea typeface="黑体" pitchFamily="2" charset="-122"/>
              </a:rPr>
              <a:t>分错的进行加权</a:t>
            </a:r>
          </a:p>
          <a:p>
            <a:pPr algn="ctr"/>
            <a:endParaRPr kumimoji="1" lang="zh-CN" altLang="en-US" dirty="0" smtClean="0">
              <a:latin typeface="Arial" pitchFamily="34" charset="0"/>
              <a:ea typeface="黑体" pitchFamily="2" charset="-122"/>
            </a:endParaRPr>
          </a:p>
        </p:txBody>
      </p:sp>
      <p:sp>
        <p:nvSpPr>
          <p:cNvPr id="15" name="矩形 14"/>
          <p:cNvSpPr/>
          <p:nvPr/>
        </p:nvSpPr>
        <p:spPr>
          <a:xfrm>
            <a:off x="7539192" y="5033372"/>
            <a:ext cx="1512168"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Arial" pitchFamily="34" charset="0"/>
                <a:ea typeface="黑体" pitchFamily="2" charset="-122"/>
              </a:rPr>
              <a:t>决策树</a:t>
            </a:r>
            <a:r>
              <a:rPr kumimoji="1" lang="en-US" altLang="zh-CN" dirty="0" smtClean="0">
                <a:latin typeface="Arial" pitchFamily="34" charset="0"/>
                <a:ea typeface="黑体" pitchFamily="2" charset="-122"/>
              </a:rPr>
              <a:t>C</a:t>
            </a:r>
            <a:endParaRPr kumimoji="1" lang="zh-CN" altLang="en-US" dirty="0" smtClean="0">
              <a:latin typeface="Arial" pitchFamily="34" charset="0"/>
              <a:ea typeface="黑体" pitchFamily="2" charset="-122"/>
            </a:endParaRPr>
          </a:p>
          <a:p>
            <a:pPr algn="ctr"/>
            <a:r>
              <a:rPr kumimoji="1" lang="zh-CN" altLang="en-US" dirty="0">
                <a:latin typeface="Arial" pitchFamily="34" charset="0"/>
                <a:ea typeface="黑体" pitchFamily="2" charset="-122"/>
              </a:rPr>
              <a:t>分错的进行加权</a:t>
            </a:r>
          </a:p>
          <a:p>
            <a:pPr algn="ctr"/>
            <a:endParaRPr kumimoji="1" lang="zh-CN" altLang="en-US" dirty="0" smtClean="0">
              <a:latin typeface="Arial" pitchFamily="34" charset="0"/>
              <a:ea typeface="黑体" pitchFamily="2" charset="-122"/>
            </a:endParaRPr>
          </a:p>
        </p:txBody>
      </p:sp>
      <p:cxnSp>
        <p:nvCxnSpPr>
          <p:cNvPr id="18" name="直线箭头连接符 17"/>
          <p:cNvCxnSpPr/>
          <p:nvPr/>
        </p:nvCxnSpPr>
        <p:spPr>
          <a:xfrm>
            <a:off x="6660232" y="1988840"/>
            <a:ext cx="177969" cy="86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a:off x="7627290" y="4089306"/>
            <a:ext cx="473102" cy="94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6548118" y="3681028"/>
            <a:ext cx="440251" cy="10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609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title"/>
          </p:nvPr>
        </p:nvSpPr>
        <p:spPr/>
        <p:txBody>
          <a:bodyPr/>
          <a:lstStyle/>
          <a:p>
            <a:r>
              <a:rPr lang="en-US" altLang="zh-CN" smtClean="0"/>
              <a:t>Python</a:t>
            </a:r>
            <a:r>
              <a:rPr lang="zh-CN" altLang="en-US" smtClean="0"/>
              <a:t>的介绍</a:t>
            </a:r>
            <a:r>
              <a:rPr lang="en-US" altLang="zh-CN" smtClean="0"/>
              <a:t>----</a:t>
            </a:r>
            <a:r>
              <a:rPr lang="zh-CN" altLang="en-US" smtClean="0"/>
              <a:t>安装</a:t>
            </a:r>
            <a:r>
              <a:rPr lang="en-US" altLang="zh-CN" smtClean="0"/>
              <a:t>python</a:t>
            </a:r>
            <a:endParaRPr lang="zh-CN" altLang="en-US" dirty="0"/>
          </a:p>
        </p:txBody>
      </p:sp>
      <p:sp>
        <p:nvSpPr>
          <p:cNvPr id="3" name="内容占位符 2"/>
          <p:cNvSpPr>
            <a:spLocks noGrp="1"/>
          </p:cNvSpPr>
          <p:nvPr>
            <p:ph idx="1"/>
          </p:nvPr>
        </p:nvSpPr>
        <p:spPr>
          <a:xfrm>
            <a:off x="457200" y="1268413"/>
            <a:ext cx="8229600" cy="5472955"/>
          </a:xfrm>
        </p:spPr>
        <p:txBody>
          <a:bodyPr/>
          <a:lstStyle/>
          <a:p>
            <a:pPr lvl="0"/>
            <a:r>
              <a:rPr lang="en-US" altLang="zh-CN" dirty="0" smtClean="0"/>
              <a:t>Linux</a:t>
            </a:r>
            <a:r>
              <a:rPr lang="zh-CN" altLang="en-US" dirty="0" smtClean="0"/>
              <a:t>用户</a:t>
            </a:r>
            <a:endParaRPr lang="en-US" altLang="zh-CN" dirty="0" smtClean="0"/>
          </a:p>
          <a:p>
            <a:pPr lvl="1"/>
            <a:r>
              <a:rPr lang="en-US" altLang="zh-CN" dirty="0" smtClean="0"/>
              <a:t> #</a:t>
            </a:r>
            <a:r>
              <a:rPr lang="zh-CN" altLang="en-US" dirty="0" smtClean="0"/>
              <a:t>下载</a:t>
            </a:r>
            <a:r>
              <a:rPr lang="en-US" altLang="zh-CN" dirty="0" smtClean="0"/>
              <a:t>python</a:t>
            </a:r>
            <a:r>
              <a:rPr lang="zh-CN" altLang="en-US" dirty="0" smtClean="0"/>
              <a:t>包，并安装</a:t>
            </a:r>
            <a:endParaRPr lang="en-US" altLang="zh-CN" dirty="0" smtClean="0"/>
          </a:p>
          <a:p>
            <a:pPr lvl="1"/>
            <a:r>
              <a:rPr lang="en-US" altLang="zh-CN" dirty="0"/>
              <a:t>$tar –</a:t>
            </a:r>
            <a:r>
              <a:rPr lang="en-US" altLang="zh-CN" dirty="0" err="1"/>
              <a:t>zxf</a:t>
            </a:r>
            <a:r>
              <a:rPr lang="en-US" altLang="zh-CN" dirty="0"/>
              <a:t> python2.7.tar.gz</a:t>
            </a:r>
          </a:p>
          <a:p>
            <a:pPr lvl="1"/>
            <a:r>
              <a:rPr lang="en-US" altLang="zh-CN" dirty="0" smtClean="0"/>
              <a:t>$</a:t>
            </a:r>
            <a:r>
              <a:rPr lang="en-US" altLang="zh-CN" dirty="0"/>
              <a:t>cd Python2.7</a:t>
            </a:r>
          </a:p>
          <a:p>
            <a:pPr lvl="1"/>
            <a:r>
              <a:rPr lang="en-US" altLang="zh-CN" dirty="0" smtClean="0"/>
              <a:t>$./</a:t>
            </a:r>
            <a:r>
              <a:rPr lang="en-US" altLang="zh-CN" dirty="0"/>
              <a:t>configure</a:t>
            </a:r>
          </a:p>
          <a:p>
            <a:pPr lvl="1"/>
            <a:r>
              <a:rPr lang="en-US" altLang="zh-CN" dirty="0" smtClean="0"/>
              <a:t>$</a:t>
            </a:r>
            <a:r>
              <a:rPr lang="en-US" altLang="zh-CN" dirty="0"/>
              <a:t>make &amp;&amp; make install</a:t>
            </a:r>
          </a:p>
          <a:p>
            <a:pPr lvl="1"/>
            <a:r>
              <a:rPr lang="en-US" altLang="zh-CN" dirty="0"/>
              <a:t>#</a:t>
            </a:r>
            <a:r>
              <a:rPr lang="zh-CN" altLang="en-US" dirty="0"/>
              <a:t>建立软连接</a:t>
            </a:r>
            <a:endParaRPr lang="en-US" altLang="zh-CN" dirty="0"/>
          </a:p>
          <a:p>
            <a:pPr lvl="1"/>
            <a:r>
              <a:rPr lang="en-US" altLang="zh-CN" dirty="0" smtClean="0"/>
              <a:t>$</a:t>
            </a:r>
            <a:r>
              <a:rPr lang="en-US" altLang="zh-CN" dirty="0"/>
              <a:t>mv /</a:t>
            </a:r>
            <a:r>
              <a:rPr lang="en-US" altLang="zh-CN" dirty="0" err="1"/>
              <a:t>usr</a:t>
            </a:r>
            <a:r>
              <a:rPr lang="en-US" altLang="zh-CN" dirty="0"/>
              <a:t>/bin/python  /</a:t>
            </a:r>
            <a:r>
              <a:rPr lang="en-US" altLang="zh-CN" dirty="0" err="1"/>
              <a:t>usr</a:t>
            </a:r>
            <a:r>
              <a:rPr lang="en-US" altLang="zh-CN" dirty="0"/>
              <a:t>/bin/</a:t>
            </a:r>
            <a:r>
              <a:rPr lang="en-US" altLang="zh-CN" dirty="0" err="1"/>
              <a:t>python.bak</a:t>
            </a:r>
            <a:endParaRPr lang="en-US" altLang="zh-CN" dirty="0"/>
          </a:p>
          <a:p>
            <a:pPr lvl="1"/>
            <a:r>
              <a:rPr lang="en-US" altLang="zh-CN" dirty="0" smtClean="0"/>
              <a:t>$</a:t>
            </a:r>
            <a:r>
              <a:rPr lang="en-US" altLang="zh-CN" dirty="0"/>
              <a:t>ln -s /</a:t>
            </a:r>
            <a:r>
              <a:rPr lang="en-US" altLang="zh-CN" dirty="0" err="1"/>
              <a:t>usr</a:t>
            </a:r>
            <a:r>
              <a:rPr lang="en-US" altLang="zh-CN" dirty="0"/>
              <a:t>/local/bin/python2.6 /</a:t>
            </a:r>
            <a:r>
              <a:rPr lang="en-US" altLang="zh-CN" dirty="0" err="1"/>
              <a:t>usr</a:t>
            </a:r>
            <a:r>
              <a:rPr lang="en-US" altLang="zh-CN" dirty="0"/>
              <a:t>/bin/python</a:t>
            </a:r>
          </a:p>
          <a:p>
            <a:pPr lvl="1"/>
            <a:r>
              <a:rPr lang="en-US" altLang="zh-CN" dirty="0"/>
              <a:t>#</a:t>
            </a:r>
            <a:r>
              <a:rPr lang="zh-CN" altLang="en-US" dirty="0"/>
              <a:t>检查</a:t>
            </a:r>
            <a:endParaRPr lang="en-US" altLang="zh-CN" dirty="0"/>
          </a:p>
          <a:p>
            <a:pPr lvl="1"/>
            <a:r>
              <a:rPr lang="en-US" altLang="zh-CN" dirty="0" smtClean="0"/>
              <a:t>   $python –V</a:t>
            </a:r>
            <a:endParaRPr lang="en-US" altLang="zh-CN" dirty="0"/>
          </a:p>
        </p:txBody>
      </p:sp>
      <p:sp>
        <p:nvSpPr>
          <p:cNvPr id="5" name="矩形 4"/>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241310775"/>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朴素贝叶斯分类优点</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dirty="0" smtClean="0"/>
              <a:t>1</a:t>
            </a:r>
            <a:r>
              <a:rPr kumimoji="1" lang="zh-CN" altLang="en-US" dirty="0"/>
              <a:t>）朴素贝叶斯模型发源于古典数学理论，有稳定的分类效率</a:t>
            </a:r>
            <a:r>
              <a:rPr kumimoji="1" lang="zh-CN" altLang="en-US" dirty="0" smtClean="0"/>
              <a:t>。</a:t>
            </a:r>
            <a:endParaRPr kumimoji="1" lang="zh-CN" altLang="en-US" dirty="0"/>
          </a:p>
          <a:p>
            <a:pPr marL="0" indent="0">
              <a:buNone/>
            </a:pPr>
            <a:r>
              <a:rPr kumimoji="1" lang="en-US" altLang="zh-CN" dirty="0" smtClean="0"/>
              <a:t>2</a:t>
            </a:r>
            <a:r>
              <a:rPr kumimoji="1" lang="zh-CN" altLang="en-US" dirty="0"/>
              <a:t>）对小规模的数据表现很好，能个处理多分类任务，适合增量式训练，尤其是数据量超出内存时，我们可以一批批的去增量训练</a:t>
            </a:r>
            <a:r>
              <a:rPr kumimoji="1" lang="zh-CN" altLang="en-US" dirty="0" smtClean="0"/>
              <a:t>。</a:t>
            </a:r>
            <a:endParaRPr kumimoji="1" lang="en-US" altLang="zh-CN" dirty="0" smtClean="0"/>
          </a:p>
          <a:p>
            <a:pPr marL="0" indent="0">
              <a:buNone/>
            </a:pPr>
            <a:r>
              <a:rPr kumimoji="1" lang="en-US" altLang="zh-CN" dirty="0" smtClean="0"/>
              <a:t>3</a:t>
            </a:r>
            <a:r>
              <a:rPr kumimoji="1" lang="zh-CN" altLang="en-US" dirty="0"/>
              <a:t>）对缺失数据不太敏感，算法也比较简单，常用于文本分类</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28239964"/>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朴素贝叶斯分类缺点</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sz="1800" dirty="0" smtClean="0"/>
              <a:t>1</a:t>
            </a:r>
            <a:r>
              <a:rPr kumimoji="1" lang="zh-CN" altLang="en-US" sz="1800" dirty="0"/>
              <a:t>） 理论上，朴素贝叶斯模型与其他分类方法相比具有最小的误差率。但是实际上并非总是如此，这是因为朴素贝叶斯模型假设属性之间相互独立，这个假设在实际应用中往往是不成立的，在属性个数比较多或者属性之间相关性较大时，分类效果不好。而在属性相关性较小时，朴素贝叶斯性能最为良好。对于这一点，有半朴素贝叶斯之类的算法通过考虑部分关联性适度改进</a:t>
            </a:r>
            <a:r>
              <a:rPr kumimoji="1" lang="zh-CN" altLang="en-US" sz="1800" dirty="0" smtClean="0"/>
              <a:t>。</a:t>
            </a:r>
            <a:endParaRPr kumimoji="1" lang="zh-CN" altLang="en-US" sz="1800" dirty="0"/>
          </a:p>
          <a:p>
            <a:pPr marL="0" indent="0">
              <a:buNone/>
            </a:pPr>
            <a:r>
              <a:rPr kumimoji="1" lang="en-US" altLang="zh-CN" sz="1800" dirty="0" smtClean="0"/>
              <a:t>2</a:t>
            </a:r>
            <a:r>
              <a:rPr kumimoji="1" lang="zh-CN" altLang="en-US" sz="1800" dirty="0"/>
              <a:t>）需要知道先验概率，且先验概率很多时候取决于假设，假设的模型可以有很多种，因此在某些时候会由于假设的先验模型的原因导致预测效果不佳</a:t>
            </a:r>
            <a:r>
              <a:rPr kumimoji="1" lang="zh-CN" altLang="en-US" sz="1800" dirty="0" smtClean="0"/>
              <a:t>。</a:t>
            </a:r>
            <a:endParaRPr kumimoji="1" lang="en-US" altLang="zh-CN" sz="1800" dirty="0" smtClean="0"/>
          </a:p>
          <a:p>
            <a:pPr marL="0" indent="0">
              <a:buNone/>
            </a:pPr>
            <a:r>
              <a:rPr kumimoji="1" lang="en-US" altLang="zh-CN" sz="1800" dirty="0" smtClean="0"/>
              <a:t>3</a:t>
            </a:r>
            <a:r>
              <a:rPr kumimoji="1" lang="zh-CN" altLang="en-US" sz="1800" dirty="0"/>
              <a:t>）由于我们是通过先验和数据来决定后验的概率从而决定分类，所以分类决策存在一定的错误率</a:t>
            </a:r>
            <a:r>
              <a:rPr kumimoji="1" lang="zh-CN" altLang="en-US" sz="1800" dirty="0" smtClean="0"/>
              <a:t>。</a:t>
            </a:r>
            <a:endParaRPr kumimoji="1" lang="zh-CN" altLang="en-US" sz="1800" dirty="0"/>
          </a:p>
          <a:p>
            <a:pPr marL="0" indent="0">
              <a:buNone/>
            </a:pPr>
            <a:r>
              <a:rPr kumimoji="1" lang="en-US" altLang="zh-CN" sz="1800" dirty="0" smtClean="0"/>
              <a:t>4</a:t>
            </a:r>
            <a:r>
              <a:rPr kumimoji="1" lang="zh-CN" altLang="en-US" sz="1800" dirty="0"/>
              <a:t>）对输入数据的表达形式很敏感。</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604645992"/>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逻辑回归</a:t>
            </a:r>
          </a:p>
        </p:txBody>
      </p:sp>
      <p:sp>
        <p:nvSpPr>
          <p:cNvPr id="3" name="内容占位符 2"/>
          <p:cNvSpPr>
            <a:spLocks noGrp="1"/>
          </p:cNvSpPr>
          <p:nvPr>
            <p:ph idx="1"/>
          </p:nvPr>
        </p:nvSpPr>
        <p:spPr/>
        <p:txBody>
          <a:bodyPr/>
          <a:lstStyle/>
          <a:p>
            <a:r>
              <a:rPr kumimoji="1" lang="en-US" altLang="zh-CN" dirty="0"/>
              <a:t>Logistic</a:t>
            </a:r>
            <a:r>
              <a:rPr kumimoji="1" lang="zh-CN" altLang="en-US" dirty="0"/>
              <a:t>回归与多重线性回归实际上有很多相同之处，最大的区别就在于它们的因变量</a:t>
            </a:r>
            <a:r>
              <a:rPr kumimoji="1" lang="zh-CN" altLang="en-US" dirty="0" smtClean="0"/>
              <a:t>不同</a:t>
            </a:r>
            <a:endParaRPr kumimoji="1" lang="en-US" altLang="zh-CN" dirty="0" smtClean="0"/>
          </a:p>
          <a:p>
            <a:pPr lvl="1"/>
            <a:r>
              <a:rPr kumimoji="1" lang="zh-CN" altLang="en-US" dirty="0"/>
              <a:t>如果是连续的，就是多重线性回归；</a:t>
            </a:r>
          </a:p>
          <a:p>
            <a:pPr lvl="1"/>
            <a:r>
              <a:rPr kumimoji="1" lang="zh-CN" altLang="en-US" dirty="0"/>
              <a:t>如果是二项分布，就是</a:t>
            </a:r>
            <a:r>
              <a:rPr kumimoji="1" lang="en-US" altLang="zh-CN" dirty="0"/>
              <a:t>Logistic</a:t>
            </a:r>
            <a:r>
              <a:rPr kumimoji="1" lang="zh-CN" altLang="en-US" dirty="0"/>
              <a:t>回归；</a:t>
            </a:r>
          </a:p>
          <a:p>
            <a:pPr lvl="1"/>
            <a:r>
              <a:rPr kumimoji="1" lang="zh-CN" altLang="en-US" dirty="0"/>
              <a:t>如果是</a:t>
            </a:r>
            <a:r>
              <a:rPr kumimoji="1" lang="en-US" altLang="zh-CN" dirty="0"/>
              <a:t>Poisson</a:t>
            </a:r>
            <a:r>
              <a:rPr kumimoji="1" lang="zh-CN" altLang="en-US" dirty="0"/>
              <a:t>分布，就是</a:t>
            </a:r>
            <a:r>
              <a:rPr kumimoji="1" lang="en-US" altLang="zh-CN" dirty="0"/>
              <a:t>Poisson</a:t>
            </a:r>
            <a:r>
              <a:rPr kumimoji="1" lang="zh-CN" altLang="en-US" dirty="0"/>
              <a:t>回归；</a:t>
            </a:r>
          </a:p>
          <a:p>
            <a:pPr lvl="1"/>
            <a:r>
              <a:rPr kumimoji="1" lang="zh-CN" altLang="en-US" dirty="0"/>
              <a:t>如果是负二项分布，就是负二项回归</a:t>
            </a:r>
            <a:r>
              <a:rPr kumimoji="1" lang="zh-CN" altLang="en-US" dirty="0" smtClean="0"/>
              <a:t>。</a:t>
            </a:r>
            <a:endParaRPr kumimoji="1" lang="en-US" altLang="zh-CN" dirty="0" smtClean="0"/>
          </a:p>
          <a:p>
            <a:r>
              <a:rPr kumimoji="1" lang="en-US" altLang="zh-CN" dirty="0"/>
              <a:t>Logistic</a:t>
            </a:r>
            <a:r>
              <a:rPr kumimoji="1" lang="zh-CN" altLang="en-US" dirty="0"/>
              <a:t>回归的因变量可以是二分类的，也可以是多分类的，但是二分类的更为常用，也更加容易解释。所以实际中最常用的就是二分类的</a:t>
            </a:r>
            <a:r>
              <a:rPr kumimoji="1" lang="en-US" altLang="zh-CN" dirty="0"/>
              <a:t>Logistic</a:t>
            </a:r>
            <a:r>
              <a:rPr kumimoji="1" lang="zh-CN" altLang="en-US" dirty="0"/>
              <a:t>回归</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091273808"/>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逻辑回归</a:t>
            </a:r>
          </a:p>
        </p:txBody>
      </p:sp>
      <p:sp>
        <p:nvSpPr>
          <p:cNvPr id="3" name="内容占位符 2"/>
          <p:cNvSpPr>
            <a:spLocks noGrp="1"/>
          </p:cNvSpPr>
          <p:nvPr>
            <p:ph idx="1"/>
          </p:nvPr>
        </p:nvSpPr>
        <p:spPr/>
        <p:txBody>
          <a:bodyPr/>
          <a:lstStyle/>
          <a:p>
            <a:r>
              <a:rPr kumimoji="1" lang="en-US" altLang="zh-CN" dirty="0"/>
              <a:t>Logistic</a:t>
            </a:r>
            <a:r>
              <a:rPr kumimoji="1" lang="zh-CN" altLang="en-US" dirty="0"/>
              <a:t>回归的主要</a:t>
            </a:r>
            <a:r>
              <a:rPr kumimoji="1" lang="zh-CN" altLang="en-US" dirty="0" smtClean="0"/>
              <a:t>用途</a:t>
            </a:r>
            <a:endParaRPr kumimoji="1" lang="en-US" altLang="zh-CN" dirty="0" smtClean="0"/>
          </a:p>
          <a:p>
            <a:pPr lvl="1"/>
            <a:r>
              <a:rPr kumimoji="1" lang="zh-CN" altLang="en-US" dirty="0"/>
              <a:t>寻找危险因素：寻找某一疾病的危险因素等；</a:t>
            </a:r>
          </a:p>
          <a:p>
            <a:pPr lvl="1"/>
            <a:r>
              <a:rPr kumimoji="1" lang="zh-CN" altLang="en-US" dirty="0"/>
              <a:t>预测：根据模型，预测在不同的自变量情况下，发生某病或某种情况的概率有多大；</a:t>
            </a:r>
          </a:p>
          <a:p>
            <a:pPr lvl="1"/>
            <a:r>
              <a:rPr kumimoji="1" lang="zh-CN" altLang="en-US" dirty="0"/>
              <a:t>判别：实际上跟预测有些类似，也是根据模型，判断某人属于某病或属于某种情况的概率有多大，也就是看一下这个人有多大的可能性是属于</a:t>
            </a:r>
            <a:r>
              <a:rPr kumimoji="1" lang="zh-CN" altLang="en-US" dirty="0" smtClean="0"/>
              <a:t>某病</a:t>
            </a:r>
            <a:endParaRPr kumimoji="1" lang="en-US" altLang="zh-CN" dirty="0" smtClean="0"/>
          </a:p>
          <a:p>
            <a:r>
              <a:rPr kumimoji="1" lang="zh-CN" altLang="en-US" dirty="0"/>
              <a:t>常规步骤</a:t>
            </a:r>
          </a:p>
          <a:p>
            <a:pPr lvl="1"/>
            <a:r>
              <a:rPr kumimoji="1" lang="zh-CN" altLang="en-US" dirty="0"/>
              <a:t>寻找</a:t>
            </a:r>
            <a:r>
              <a:rPr kumimoji="1" lang="en-US" altLang="zh-CN" dirty="0"/>
              <a:t>h</a:t>
            </a:r>
            <a:r>
              <a:rPr kumimoji="1" lang="zh-CN" altLang="en-US" dirty="0"/>
              <a:t>函数（即</a:t>
            </a:r>
            <a:r>
              <a:rPr kumimoji="1" lang="en-US" altLang="zh-CN" dirty="0"/>
              <a:t>hypothesis</a:t>
            </a:r>
            <a:r>
              <a:rPr kumimoji="1" lang="zh-CN" altLang="en-US" dirty="0"/>
              <a:t>）；</a:t>
            </a:r>
          </a:p>
          <a:p>
            <a:pPr lvl="1"/>
            <a:r>
              <a:rPr kumimoji="1" lang="zh-CN" altLang="en-US" dirty="0"/>
              <a:t>构造</a:t>
            </a:r>
            <a:r>
              <a:rPr kumimoji="1" lang="en-US" altLang="zh-CN" dirty="0"/>
              <a:t>J</a:t>
            </a:r>
            <a:r>
              <a:rPr kumimoji="1" lang="zh-CN" altLang="en-US" dirty="0"/>
              <a:t>函数（损失函数）；</a:t>
            </a:r>
          </a:p>
          <a:p>
            <a:pPr lvl="1"/>
            <a:r>
              <a:rPr kumimoji="1" lang="zh-CN" altLang="en-US" dirty="0"/>
              <a:t>想办法使得</a:t>
            </a:r>
            <a:r>
              <a:rPr kumimoji="1" lang="en-US" altLang="zh-CN" dirty="0"/>
              <a:t>J</a:t>
            </a:r>
            <a:r>
              <a:rPr kumimoji="1" lang="zh-CN" altLang="en-US" dirty="0"/>
              <a:t>函数最小并求得回归参数（</a:t>
            </a:r>
            <a:r>
              <a:rPr kumimoji="1" lang="en-US" altLang="zh-CN" dirty="0" err="1"/>
              <a:t>θ</a:t>
            </a:r>
            <a:r>
              <a:rPr kumimoji="1" lang="zh-CN" altLang="en-US" dirty="0"/>
              <a:t>）</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912998474"/>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逻辑回归</a:t>
            </a:r>
          </a:p>
        </p:txBody>
      </p:sp>
      <p:sp>
        <p:nvSpPr>
          <p:cNvPr id="3" name="内容占位符 2"/>
          <p:cNvSpPr>
            <a:spLocks noGrp="1"/>
          </p:cNvSpPr>
          <p:nvPr>
            <p:ph idx="1"/>
          </p:nvPr>
        </p:nvSpPr>
        <p:spPr/>
        <p:txBody>
          <a:bodyPr/>
          <a:lstStyle/>
          <a:p>
            <a:r>
              <a:rPr kumimoji="1" lang="zh-CN" altLang="en-US" dirty="0"/>
              <a:t>构造预测函数</a:t>
            </a:r>
            <a:r>
              <a:rPr kumimoji="1" lang="en-US" altLang="zh-CN" dirty="0" smtClean="0"/>
              <a:t>h</a:t>
            </a:r>
          </a:p>
          <a:p>
            <a:pPr lvl="1"/>
            <a:r>
              <a:rPr kumimoji="1" lang="en-US" altLang="zh-CN" dirty="0"/>
              <a:t>Logistic</a:t>
            </a:r>
            <a:r>
              <a:rPr kumimoji="1" lang="zh-CN" altLang="en-US" dirty="0"/>
              <a:t>回归虽然名字里带“回归”，但是它实际上是一种分类方法，主要用于两分类问题（即输出只有两种，分别代表两个类别），所以利用了</a:t>
            </a:r>
            <a:r>
              <a:rPr kumimoji="1" lang="en-US" altLang="zh-CN" dirty="0"/>
              <a:t>Logistic</a:t>
            </a:r>
            <a:r>
              <a:rPr kumimoji="1" lang="zh-CN" altLang="en-US" dirty="0"/>
              <a:t>函数（或称为</a:t>
            </a:r>
            <a:r>
              <a:rPr kumimoji="1" lang="en-US" altLang="zh-CN" dirty="0"/>
              <a:t>Sigmoid</a:t>
            </a:r>
            <a:r>
              <a:rPr kumimoji="1" lang="zh-CN" altLang="en-US" dirty="0"/>
              <a:t>函数），</a:t>
            </a:r>
            <a:r>
              <a:rPr kumimoji="1" lang="zh-CN" altLang="en-US" dirty="0" smtClean="0"/>
              <a:t>函数形式为</a:t>
            </a:r>
            <a:endParaRPr kumimoji="1" lang="en-US" altLang="zh-CN" dirty="0" smtClean="0"/>
          </a:p>
          <a:p>
            <a:pPr lvl="1"/>
            <a:endParaRPr kumimoji="1" lang="en-US" altLang="zh-CN" dirty="0"/>
          </a:p>
          <a:p>
            <a:pPr lvl="1"/>
            <a:r>
              <a:rPr kumimoji="1" lang="en-US" altLang="zh-CN" dirty="0"/>
              <a:t>Sigmoid </a:t>
            </a:r>
            <a:r>
              <a:rPr kumimoji="1" lang="zh-CN" altLang="en-US" dirty="0"/>
              <a:t>函数在有个很漂亮的“</a:t>
            </a:r>
            <a:r>
              <a:rPr kumimoji="1" lang="en-US" altLang="zh-CN" dirty="0"/>
              <a:t>S”</a:t>
            </a:r>
            <a:r>
              <a:rPr kumimoji="1" lang="zh-CN" altLang="en-US" dirty="0"/>
              <a:t>形</a:t>
            </a:r>
          </a:p>
        </p:txBody>
      </p:sp>
      <p:pic>
        <p:nvPicPr>
          <p:cNvPr id="4" name="图片 3"/>
          <p:cNvPicPr>
            <a:picLocks noChangeAspect="1"/>
          </p:cNvPicPr>
          <p:nvPr/>
        </p:nvPicPr>
        <p:blipFill>
          <a:blip r:embed="rId2" cstate="print"/>
          <a:stretch>
            <a:fillRect/>
          </a:stretch>
        </p:blipFill>
        <p:spPr>
          <a:xfrm>
            <a:off x="2555776" y="3356992"/>
            <a:ext cx="2120900" cy="774700"/>
          </a:xfrm>
          <a:prstGeom prst="rect">
            <a:avLst/>
          </a:prstGeom>
        </p:spPr>
      </p:pic>
      <p:pic>
        <p:nvPicPr>
          <p:cNvPr id="5" name="图片 4"/>
          <p:cNvPicPr>
            <a:picLocks noChangeAspect="1"/>
          </p:cNvPicPr>
          <p:nvPr/>
        </p:nvPicPr>
        <p:blipFill>
          <a:blip r:embed="rId3" cstate="print"/>
          <a:stretch>
            <a:fillRect/>
          </a:stretch>
        </p:blipFill>
        <p:spPr>
          <a:xfrm>
            <a:off x="3563888" y="4581128"/>
            <a:ext cx="2983880" cy="1986145"/>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248053915"/>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逻辑回归</a:t>
            </a:r>
          </a:p>
        </p:txBody>
      </p:sp>
      <p:pic>
        <p:nvPicPr>
          <p:cNvPr id="6" name="图片 5"/>
          <p:cNvPicPr>
            <a:picLocks noChangeAspect="1"/>
          </p:cNvPicPr>
          <p:nvPr/>
        </p:nvPicPr>
        <p:blipFill>
          <a:blip r:embed="rId2" cstate="print"/>
          <a:stretch>
            <a:fillRect/>
          </a:stretch>
        </p:blipFill>
        <p:spPr>
          <a:xfrm>
            <a:off x="1115616" y="1556792"/>
            <a:ext cx="6804248" cy="2962900"/>
          </a:xfrm>
          <a:prstGeom prst="rect">
            <a:avLst/>
          </a:prstGeom>
        </p:spPr>
      </p:pic>
      <p:sp>
        <p:nvSpPr>
          <p:cNvPr id="7" name="矩形 6"/>
          <p:cNvSpPr/>
          <p:nvPr/>
        </p:nvSpPr>
        <p:spPr>
          <a:xfrm>
            <a:off x="1043608" y="5229200"/>
            <a:ext cx="2031325" cy="369332"/>
          </a:xfrm>
          <a:prstGeom prst="rect">
            <a:avLst/>
          </a:prstGeom>
        </p:spPr>
        <p:txBody>
          <a:bodyPr wrap="none">
            <a:spAutoFit/>
          </a:bodyPr>
          <a:lstStyle/>
          <a:p>
            <a:r>
              <a:rPr lang="zh-CN" altLang="en-US" dirty="0"/>
              <a:t>构造预测函数为：</a:t>
            </a:r>
          </a:p>
        </p:txBody>
      </p:sp>
      <p:pic>
        <p:nvPicPr>
          <p:cNvPr id="8" name="图片 7"/>
          <p:cNvPicPr>
            <a:picLocks noChangeAspect="1"/>
          </p:cNvPicPr>
          <p:nvPr/>
        </p:nvPicPr>
        <p:blipFill>
          <a:blip r:embed="rId3" cstate="print"/>
          <a:stretch>
            <a:fillRect/>
          </a:stretch>
        </p:blipFill>
        <p:spPr>
          <a:xfrm>
            <a:off x="3707904" y="5085184"/>
            <a:ext cx="3505200" cy="977900"/>
          </a:xfrm>
          <a:prstGeom prst="rect">
            <a:avLst/>
          </a:prstGeom>
        </p:spPr>
      </p:pic>
      <p:sp>
        <p:nvSpPr>
          <p:cNvPr id="9" name="矩形 8"/>
          <p:cNvSpPr/>
          <p:nvPr/>
        </p:nvSpPr>
        <p:spPr>
          <a:xfrm>
            <a:off x="395536" y="4725144"/>
            <a:ext cx="4108817" cy="369332"/>
          </a:xfrm>
          <a:prstGeom prst="rect">
            <a:avLst/>
          </a:prstGeom>
        </p:spPr>
        <p:txBody>
          <a:bodyPr wrap="none">
            <a:spAutoFit/>
          </a:bodyPr>
          <a:lstStyle/>
          <a:p>
            <a:r>
              <a:rPr lang="zh-CN" altLang="en-US" dirty="0"/>
              <a:t>对于线性边界的情况，边界形式如下：</a:t>
            </a:r>
          </a:p>
        </p:txBody>
      </p:sp>
      <p:sp>
        <p:nvSpPr>
          <p:cNvPr id="10" name="矩形 9"/>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525011984"/>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逻辑回归</a:t>
            </a:r>
          </a:p>
        </p:txBody>
      </p:sp>
      <p:sp>
        <p:nvSpPr>
          <p:cNvPr id="3" name="矩形 2"/>
          <p:cNvSpPr/>
          <p:nvPr/>
        </p:nvSpPr>
        <p:spPr>
          <a:xfrm>
            <a:off x="539552" y="1628800"/>
            <a:ext cx="646331" cy="369332"/>
          </a:xfrm>
          <a:prstGeom prst="rect">
            <a:avLst/>
          </a:prstGeom>
        </p:spPr>
        <p:txBody>
          <a:bodyPr wrap="none">
            <a:spAutoFit/>
          </a:bodyPr>
          <a:lstStyle/>
          <a:p>
            <a:r>
              <a:rPr lang="zh-CN" altLang="en-US" dirty="0" smtClean="0"/>
              <a:t>函数</a:t>
            </a:r>
            <a:endParaRPr lang="zh-CN" altLang="en-US" dirty="0"/>
          </a:p>
        </p:txBody>
      </p:sp>
      <p:pic>
        <p:nvPicPr>
          <p:cNvPr id="4" name="图片 3"/>
          <p:cNvPicPr>
            <a:picLocks noChangeAspect="1"/>
          </p:cNvPicPr>
          <p:nvPr/>
        </p:nvPicPr>
        <p:blipFill>
          <a:blip r:embed="rId2" cstate="print"/>
          <a:stretch>
            <a:fillRect/>
          </a:stretch>
        </p:blipFill>
        <p:spPr>
          <a:xfrm>
            <a:off x="1403648" y="1700808"/>
            <a:ext cx="901700" cy="355600"/>
          </a:xfrm>
          <a:prstGeom prst="rect">
            <a:avLst/>
          </a:prstGeom>
        </p:spPr>
      </p:pic>
      <p:sp>
        <p:nvSpPr>
          <p:cNvPr id="5" name="矩形 4"/>
          <p:cNvSpPr/>
          <p:nvPr/>
        </p:nvSpPr>
        <p:spPr>
          <a:xfrm>
            <a:off x="2411760" y="1556792"/>
            <a:ext cx="6336704" cy="646331"/>
          </a:xfrm>
          <a:prstGeom prst="rect">
            <a:avLst/>
          </a:prstGeom>
        </p:spPr>
        <p:txBody>
          <a:bodyPr wrap="square">
            <a:spAutoFit/>
          </a:bodyPr>
          <a:lstStyle/>
          <a:p>
            <a:r>
              <a:rPr lang="zh-CN" altLang="en-US" dirty="0"/>
              <a:t>的值有特殊的含义，它表示结果取</a:t>
            </a:r>
            <a:r>
              <a:rPr lang="en-US" altLang="zh-CN" dirty="0"/>
              <a:t>1</a:t>
            </a:r>
            <a:r>
              <a:rPr lang="zh-CN" altLang="en-US" dirty="0"/>
              <a:t>的概率，因此对于输入</a:t>
            </a:r>
            <a:r>
              <a:rPr lang="en-US" altLang="zh-CN" dirty="0"/>
              <a:t>x</a:t>
            </a:r>
            <a:r>
              <a:rPr lang="zh-CN" altLang="en-US" dirty="0"/>
              <a:t>分类结果为类别</a:t>
            </a:r>
            <a:r>
              <a:rPr lang="en-US" altLang="zh-CN" dirty="0"/>
              <a:t>1</a:t>
            </a:r>
            <a:r>
              <a:rPr lang="zh-CN" altLang="en-US" dirty="0"/>
              <a:t>和类别</a:t>
            </a:r>
            <a:r>
              <a:rPr lang="en-US" altLang="zh-CN" dirty="0"/>
              <a:t>0</a:t>
            </a:r>
            <a:r>
              <a:rPr lang="zh-CN" altLang="en-US" dirty="0"/>
              <a:t>的概率分别为</a:t>
            </a:r>
          </a:p>
        </p:txBody>
      </p:sp>
      <p:pic>
        <p:nvPicPr>
          <p:cNvPr id="10" name="图片 9"/>
          <p:cNvPicPr>
            <a:picLocks noChangeAspect="1"/>
          </p:cNvPicPr>
          <p:nvPr/>
        </p:nvPicPr>
        <p:blipFill>
          <a:blip r:embed="rId3" cstate="print"/>
          <a:stretch>
            <a:fillRect/>
          </a:stretch>
        </p:blipFill>
        <p:spPr>
          <a:xfrm>
            <a:off x="2627784" y="3573016"/>
            <a:ext cx="4051300" cy="939800"/>
          </a:xfrm>
          <a:prstGeom prst="rect">
            <a:avLst/>
          </a:prstGeom>
        </p:spPr>
      </p:pic>
      <p:sp>
        <p:nvSpPr>
          <p:cNvPr id="7" name="矩形 6"/>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694764063"/>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逻辑回归</a:t>
            </a:r>
          </a:p>
        </p:txBody>
      </p:sp>
      <p:sp>
        <p:nvSpPr>
          <p:cNvPr id="3" name="内容占位符 2"/>
          <p:cNvSpPr>
            <a:spLocks noGrp="1"/>
          </p:cNvSpPr>
          <p:nvPr>
            <p:ph idx="1"/>
          </p:nvPr>
        </p:nvSpPr>
        <p:spPr>
          <a:xfrm>
            <a:off x="457200" y="1268413"/>
            <a:ext cx="8229600" cy="1224483"/>
          </a:xfrm>
        </p:spPr>
        <p:txBody>
          <a:bodyPr/>
          <a:lstStyle/>
          <a:p>
            <a:r>
              <a:rPr kumimoji="1" lang="zh-CN" altLang="en-US" dirty="0"/>
              <a:t>构造损失函数</a:t>
            </a:r>
            <a:r>
              <a:rPr kumimoji="1" lang="en-US" altLang="zh-CN" dirty="0"/>
              <a:t>J</a:t>
            </a:r>
          </a:p>
          <a:p>
            <a:pPr lvl="1"/>
            <a:r>
              <a:rPr kumimoji="1" lang="en-US" altLang="zh-CN" dirty="0"/>
              <a:t>Cost</a:t>
            </a:r>
            <a:r>
              <a:rPr kumimoji="1" lang="zh-CN" altLang="en-US" dirty="0"/>
              <a:t>函数和</a:t>
            </a:r>
            <a:r>
              <a:rPr kumimoji="1" lang="en-US" altLang="zh-CN" dirty="0"/>
              <a:t>J</a:t>
            </a:r>
            <a:r>
              <a:rPr kumimoji="1" lang="zh-CN" altLang="en-US" dirty="0"/>
              <a:t>函数如下，它们是基于最大似然估计推导得到的。</a:t>
            </a:r>
          </a:p>
          <a:p>
            <a:pPr lvl="1"/>
            <a:endParaRPr kumimoji="1" lang="zh-CN" altLang="en-US" dirty="0"/>
          </a:p>
        </p:txBody>
      </p:sp>
      <p:pic>
        <p:nvPicPr>
          <p:cNvPr id="4" name="图片 3"/>
          <p:cNvPicPr>
            <a:picLocks noChangeAspect="1"/>
          </p:cNvPicPr>
          <p:nvPr/>
        </p:nvPicPr>
        <p:blipFill>
          <a:blip r:embed="rId2" cstate="print"/>
          <a:stretch>
            <a:fillRect/>
          </a:stretch>
        </p:blipFill>
        <p:spPr>
          <a:xfrm>
            <a:off x="0" y="3501008"/>
            <a:ext cx="9144000" cy="909735"/>
          </a:xfrm>
          <a:prstGeom prst="rect">
            <a:avLst/>
          </a:prstGeom>
        </p:spPr>
      </p:pic>
      <p:pic>
        <p:nvPicPr>
          <p:cNvPr id="5" name="图片 4"/>
          <p:cNvPicPr>
            <a:picLocks noChangeAspect="1"/>
          </p:cNvPicPr>
          <p:nvPr/>
        </p:nvPicPr>
        <p:blipFill>
          <a:blip r:embed="rId3" cstate="print"/>
          <a:stretch>
            <a:fillRect/>
          </a:stretch>
        </p:blipFill>
        <p:spPr>
          <a:xfrm>
            <a:off x="1763688" y="2564904"/>
            <a:ext cx="5461000" cy="9652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759072800"/>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逻辑回归</a:t>
            </a:r>
          </a:p>
        </p:txBody>
      </p:sp>
      <p:sp>
        <p:nvSpPr>
          <p:cNvPr id="3" name="内容占位符 2"/>
          <p:cNvSpPr>
            <a:spLocks noGrp="1"/>
          </p:cNvSpPr>
          <p:nvPr>
            <p:ph idx="1"/>
          </p:nvPr>
        </p:nvSpPr>
        <p:spPr>
          <a:xfrm>
            <a:off x="457200" y="1268413"/>
            <a:ext cx="8229600" cy="3888779"/>
          </a:xfrm>
        </p:spPr>
        <p:txBody>
          <a:bodyPr/>
          <a:lstStyle/>
          <a:p>
            <a:r>
              <a:rPr kumimoji="1" lang="zh-CN" altLang="en-US" sz="2000" dirty="0" smtClean="0"/>
              <a:t>过拟合问题</a:t>
            </a:r>
            <a:endParaRPr kumimoji="1" lang="en-US" altLang="zh-CN" sz="2000" dirty="0" smtClean="0"/>
          </a:p>
          <a:p>
            <a:pPr lvl="1"/>
            <a:r>
              <a:rPr kumimoji="1" lang="zh-CN" altLang="en-US" sz="1800" dirty="0"/>
              <a:t>对于线性回归或逻辑回归的损失函数构成的模型，可能会有些权重很大，有些权重很小，导致过拟合（就是过分拟合了训练数据），使得模型的复杂度提高，泛化能力较差（对未知数据的预测能力</a:t>
            </a:r>
            <a:r>
              <a:rPr kumimoji="1" lang="zh-CN" altLang="en-US" sz="1800" dirty="0" smtClean="0"/>
              <a:t>）</a:t>
            </a:r>
            <a:endParaRPr kumimoji="1" lang="en-US" altLang="zh-CN" sz="1800" dirty="0" smtClean="0"/>
          </a:p>
          <a:p>
            <a:pPr lvl="1"/>
            <a:r>
              <a:rPr kumimoji="1" lang="zh-CN" altLang="en-US" sz="1800" dirty="0"/>
              <a:t>问题的主因</a:t>
            </a:r>
          </a:p>
          <a:p>
            <a:pPr lvl="2"/>
            <a:r>
              <a:rPr kumimoji="1" lang="zh-CN" altLang="en-US" sz="1600" dirty="0"/>
              <a:t>过拟合问题往往源自过多的特征。</a:t>
            </a:r>
          </a:p>
          <a:p>
            <a:pPr lvl="1"/>
            <a:r>
              <a:rPr kumimoji="1" lang="zh-CN" altLang="en-US" sz="1800" dirty="0"/>
              <a:t>解决方法</a:t>
            </a:r>
          </a:p>
          <a:p>
            <a:pPr marL="914400" lvl="2" indent="0">
              <a:buNone/>
            </a:pPr>
            <a:r>
              <a:rPr kumimoji="1" lang="en-US" altLang="zh-CN" sz="1600" dirty="0"/>
              <a:t>1</a:t>
            </a:r>
            <a:r>
              <a:rPr kumimoji="1" lang="zh-CN" altLang="en-US" sz="1600" dirty="0"/>
              <a:t>）减少特征数量（减少特征会失去一些信息，即使特征选的很好）</a:t>
            </a:r>
          </a:p>
          <a:p>
            <a:pPr marL="914400" lvl="2" indent="0">
              <a:buNone/>
            </a:pPr>
            <a:r>
              <a:rPr kumimoji="1" lang="zh-CN" altLang="en-US" sz="1600" dirty="0"/>
              <a:t>可用人工选择要保留的特征；</a:t>
            </a:r>
          </a:p>
          <a:p>
            <a:pPr marL="914400" lvl="2" indent="0">
              <a:buNone/>
            </a:pPr>
            <a:r>
              <a:rPr kumimoji="1" lang="zh-CN" altLang="en-US" sz="1600" dirty="0"/>
              <a:t>模型选择算法；</a:t>
            </a:r>
          </a:p>
          <a:p>
            <a:pPr marL="914400" lvl="2" indent="0">
              <a:buNone/>
            </a:pPr>
            <a:r>
              <a:rPr kumimoji="1" lang="en-US" altLang="zh-CN" sz="1600" dirty="0"/>
              <a:t>2</a:t>
            </a:r>
            <a:r>
              <a:rPr kumimoji="1" lang="zh-CN" altLang="en-US" sz="1600" dirty="0"/>
              <a:t>）正则化（特征较多时比较有效）</a:t>
            </a:r>
          </a:p>
          <a:p>
            <a:pPr marL="914400" lvl="2" indent="0">
              <a:buNone/>
            </a:pPr>
            <a:r>
              <a:rPr kumimoji="1" lang="zh-CN" altLang="en-US" sz="1600" dirty="0"/>
              <a:t>保留所有特征，但减少</a:t>
            </a:r>
            <a:r>
              <a:rPr kumimoji="1" lang="en-US" altLang="zh-CN" sz="1600" dirty="0" err="1"/>
              <a:t>θ</a:t>
            </a:r>
            <a:r>
              <a:rPr kumimoji="1" lang="zh-CN" altLang="en-US" sz="1600" dirty="0"/>
              <a:t>的大小</a:t>
            </a:r>
          </a:p>
          <a:p>
            <a:pPr lvl="2"/>
            <a:endParaRPr kumimoji="1" lang="en-US" altLang="zh-CN" sz="1600" dirty="0" smtClean="0"/>
          </a:p>
          <a:p>
            <a:pPr lvl="2"/>
            <a:endParaRPr kumimoji="1" lang="zh-CN" altLang="en-US" sz="1600"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376373535"/>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 模型的评价</a:t>
            </a:r>
          </a:p>
        </p:txBody>
      </p:sp>
      <p:sp>
        <p:nvSpPr>
          <p:cNvPr id="3" name="内容占位符 2"/>
          <p:cNvSpPr>
            <a:spLocks noGrp="1"/>
          </p:cNvSpPr>
          <p:nvPr>
            <p:ph idx="1"/>
          </p:nvPr>
        </p:nvSpPr>
        <p:spPr>
          <a:xfrm>
            <a:off x="457200" y="1268413"/>
            <a:ext cx="8229600" cy="2736651"/>
          </a:xfrm>
        </p:spPr>
        <p:txBody>
          <a:bodyPr/>
          <a:lstStyle/>
          <a:p>
            <a:r>
              <a:rPr kumimoji="1" lang="en-US" altLang="zh-TW" sz="1800" dirty="0"/>
              <a:t>ROC</a:t>
            </a:r>
            <a:r>
              <a:rPr kumimoji="1" lang="zh-TW" altLang="en-US" sz="1800" dirty="0" smtClean="0"/>
              <a:t>曲线</a:t>
            </a:r>
            <a:endParaRPr kumimoji="1" lang="en-US" altLang="zh-TW" sz="1800" dirty="0" smtClean="0"/>
          </a:p>
          <a:p>
            <a:r>
              <a:rPr kumimoji="1" lang="en-US" altLang="zh-CN" sz="1800" dirty="0"/>
              <a:t>ROC</a:t>
            </a:r>
            <a:r>
              <a:rPr kumimoji="1" lang="zh-CN" altLang="en-US" sz="1800" dirty="0"/>
              <a:t>（接受者操作特征）曲线实际上是对概率输出设置了一个门槛</a:t>
            </a:r>
            <a:r>
              <a:rPr kumimoji="1" lang="en-US" altLang="zh-CN" sz="1800" dirty="0"/>
              <a:t>D</a:t>
            </a:r>
            <a:r>
              <a:rPr kumimoji="1" lang="zh-CN" altLang="en-US" sz="1800" dirty="0"/>
              <a:t>，当</a:t>
            </a:r>
            <a:r>
              <a:rPr kumimoji="1" lang="en-US" altLang="zh-CN" sz="1800" dirty="0"/>
              <a:t>P(</a:t>
            </a:r>
            <a:r>
              <a:rPr kumimoji="1" lang="en-US" altLang="zh-CN" sz="1800" dirty="0" err="1"/>
              <a:t>C|x</a:t>
            </a:r>
            <a:r>
              <a:rPr kumimoji="1" lang="en-US" altLang="zh-CN" sz="1800" dirty="0"/>
              <a:t>)&gt;D</a:t>
            </a:r>
            <a:r>
              <a:rPr kumimoji="1" lang="zh-CN" altLang="en-US" sz="1800" dirty="0"/>
              <a:t>时，事件</a:t>
            </a:r>
            <a:r>
              <a:rPr kumimoji="1" lang="en-US" altLang="zh-CN" sz="1800" dirty="0"/>
              <a:t>C</a:t>
            </a:r>
            <a:r>
              <a:rPr kumimoji="1" lang="zh-CN" altLang="en-US" sz="1800" dirty="0"/>
              <a:t>为真，  而</a:t>
            </a:r>
            <a:r>
              <a:rPr kumimoji="1" lang="en-US" altLang="zh-CN" sz="1800" dirty="0"/>
              <a:t>ROC</a:t>
            </a:r>
            <a:r>
              <a:rPr kumimoji="1" lang="zh-CN" altLang="en-US" sz="1800" dirty="0"/>
              <a:t>曲线反映了，在一系列可能门槛值下，真正率（ </a:t>
            </a:r>
            <a:r>
              <a:rPr kumimoji="1" lang="en-US" altLang="zh-CN" sz="1800" dirty="0"/>
              <a:t>TPR</a:t>
            </a:r>
            <a:r>
              <a:rPr kumimoji="1" lang="zh-CN" altLang="en-US" sz="1800" dirty="0"/>
              <a:t>）和假正率</a:t>
            </a:r>
            <a:r>
              <a:rPr kumimoji="1" lang="en-US" altLang="zh-CN" sz="1800" dirty="0"/>
              <a:t>(FPR)</a:t>
            </a:r>
            <a:r>
              <a:rPr kumimoji="1" lang="zh-CN" altLang="en-US" sz="1800" dirty="0"/>
              <a:t>的值，一个好的模型必须在一个高的真正率（ </a:t>
            </a:r>
            <a:r>
              <a:rPr kumimoji="1" lang="en-US" altLang="zh-CN" sz="1800" dirty="0"/>
              <a:t>TPR</a:t>
            </a:r>
            <a:r>
              <a:rPr kumimoji="1" lang="zh-CN" altLang="en-US" sz="1800" dirty="0"/>
              <a:t>）和一个低的假正率</a:t>
            </a:r>
            <a:r>
              <a:rPr kumimoji="1" lang="en-US" altLang="zh-CN" sz="1800" dirty="0"/>
              <a:t>(FPR)</a:t>
            </a:r>
            <a:r>
              <a:rPr kumimoji="1" lang="zh-CN" altLang="en-US" sz="1800" dirty="0"/>
              <a:t>中取得一个折衷水平，</a:t>
            </a:r>
            <a:r>
              <a:rPr kumimoji="1" lang="en-US" altLang="zh-CN" sz="1800" dirty="0"/>
              <a:t>ROC</a:t>
            </a:r>
            <a:r>
              <a:rPr kumimoji="1" lang="zh-CN" altLang="en-US" sz="1800" dirty="0"/>
              <a:t>曲线下的面积越大越好，最大为</a:t>
            </a:r>
            <a:r>
              <a:rPr kumimoji="1" lang="en-US" altLang="zh-CN" sz="1800" dirty="0"/>
              <a:t>1</a:t>
            </a:r>
            <a:endParaRPr kumimoji="1" lang="zh-CN" altLang="en-US" sz="1800" dirty="0"/>
          </a:p>
        </p:txBody>
      </p:sp>
      <p:pic>
        <p:nvPicPr>
          <p:cNvPr id="4" name="图片 3"/>
          <p:cNvPicPr>
            <a:picLocks noChangeAspect="1"/>
          </p:cNvPicPr>
          <p:nvPr/>
        </p:nvPicPr>
        <p:blipFill>
          <a:blip r:embed="rId2" cstate="print"/>
          <a:stretch>
            <a:fillRect/>
          </a:stretch>
        </p:blipFill>
        <p:spPr>
          <a:xfrm>
            <a:off x="3779912" y="3429000"/>
            <a:ext cx="3962197" cy="3194844"/>
          </a:xfrm>
          <a:prstGeom prst="rect">
            <a:avLst/>
          </a:prstGeom>
        </p:spPr>
      </p:pic>
      <p:sp>
        <p:nvSpPr>
          <p:cNvPr id="5" name="矩形 4"/>
          <p:cNvSpPr/>
          <p:nvPr/>
        </p:nvSpPr>
        <p:spPr>
          <a:xfrm>
            <a:off x="7452320" y="6165304"/>
            <a:ext cx="169168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317807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title"/>
          </p:nvPr>
        </p:nvSpPr>
        <p:spPr/>
        <p:txBody>
          <a:bodyPr/>
          <a:lstStyle/>
          <a:p>
            <a:r>
              <a:rPr lang="en-US" altLang="zh-CN" smtClean="0"/>
              <a:t>Python</a:t>
            </a:r>
            <a:r>
              <a:rPr lang="zh-CN" altLang="en-US" smtClean="0"/>
              <a:t>的介绍</a:t>
            </a:r>
            <a:r>
              <a:rPr lang="en-US" altLang="zh-CN" smtClean="0"/>
              <a:t>----</a:t>
            </a:r>
            <a:r>
              <a:rPr lang="zh-CN" altLang="en-US" smtClean="0"/>
              <a:t>安装</a:t>
            </a:r>
            <a:r>
              <a:rPr lang="en-US" altLang="zh-CN" smtClean="0"/>
              <a:t>python</a:t>
            </a:r>
            <a:endParaRPr lang="zh-CN" altLang="en-US" dirty="0"/>
          </a:p>
        </p:txBody>
      </p:sp>
      <p:sp>
        <p:nvSpPr>
          <p:cNvPr id="3" name="内容占位符 2"/>
          <p:cNvSpPr>
            <a:spLocks noGrp="1"/>
          </p:cNvSpPr>
          <p:nvPr>
            <p:ph idx="1"/>
          </p:nvPr>
        </p:nvSpPr>
        <p:spPr>
          <a:xfrm>
            <a:off x="457200" y="1268413"/>
            <a:ext cx="8229600" cy="5328939"/>
          </a:xfrm>
        </p:spPr>
        <p:txBody>
          <a:bodyPr/>
          <a:lstStyle/>
          <a:p>
            <a:pPr lvl="0"/>
            <a:r>
              <a:rPr lang="en-US" altLang="zh-CN" dirty="0" smtClean="0"/>
              <a:t>Windows</a:t>
            </a:r>
            <a:r>
              <a:rPr lang="zh-CN" altLang="en-US" dirty="0" smtClean="0"/>
              <a:t>用户</a:t>
            </a:r>
            <a:endParaRPr lang="en-US" altLang="zh-CN" dirty="0" smtClean="0"/>
          </a:p>
          <a:p>
            <a:pPr lvl="1"/>
            <a:r>
              <a:rPr lang="zh-CN" altLang="en-US" dirty="0" smtClean="0"/>
              <a:t>下载</a:t>
            </a:r>
            <a:r>
              <a:rPr lang="en-US" altLang="zh-CN" dirty="0" smtClean="0"/>
              <a:t>Python </a:t>
            </a:r>
            <a:r>
              <a:rPr lang="zh-CN" altLang="en-US" dirty="0" smtClean="0"/>
              <a:t>发布的 “官方” </a:t>
            </a:r>
            <a:r>
              <a:rPr lang="en-US" altLang="zh-CN" dirty="0" smtClean="0"/>
              <a:t>Python </a:t>
            </a:r>
            <a:r>
              <a:rPr lang="zh-CN" altLang="en-US" dirty="0" smtClean="0"/>
              <a:t>安装程序</a:t>
            </a:r>
            <a:endParaRPr lang="en-US" altLang="zh-CN" dirty="0" smtClean="0"/>
          </a:p>
          <a:p>
            <a:pPr lvl="1"/>
            <a:r>
              <a:rPr lang="zh-CN" altLang="en-US" dirty="0" smtClean="0"/>
              <a:t>选择最新的 </a:t>
            </a:r>
            <a:r>
              <a:rPr lang="en-US" altLang="zh-CN" dirty="0" smtClean="0"/>
              <a:t>Python Windows </a:t>
            </a:r>
            <a:r>
              <a:rPr lang="zh-CN" altLang="en-US" dirty="0" smtClean="0"/>
              <a:t>安装程序，下载 </a:t>
            </a:r>
            <a:r>
              <a:rPr lang="en-US" altLang="zh-CN" dirty="0" smtClean="0"/>
              <a:t>.exe </a:t>
            </a:r>
            <a:r>
              <a:rPr lang="zh-CN" altLang="en-US" dirty="0" smtClean="0"/>
              <a:t>安装文件。 </a:t>
            </a:r>
          </a:p>
          <a:p>
            <a:pPr lvl="1"/>
            <a:r>
              <a:rPr lang="zh-CN" altLang="en-US" dirty="0" smtClean="0"/>
              <a:t>双击安装程序 </a:t>
            </a:r>
            <a:r>
              <a:rPr lang="en-US" altLang="zh-CN" dirty="0" smtClean="0"/>
              <a:t>Python-2.xxx.yyy.exe</a:t>
            </a:r>
            <a:r>
              <a:rPr lang="zh-CN" altLang="en-US" dirty="0" smtClean="0"/>
              <a:t>。</a:t>
            </a:r>
          </a:p>
          <a:p>
            <a:pPr lvl="1"/>
            <a:r>
              <a:rPr lang="zh-CN" altLang="en-US" dirty="0" smtClean="0"/>
              <a:t>测试是否安装成功：开始</a:t>
            </a:r>
            <a:r>
              <a:rPr lang="en-US" altLang="zh-CN" dirty="0" smtClean="0"/>
              <a:t>-&gt;</a:t>
            </a:r>
            <a:r>
              <a:rPr lang="zh-CN" altLang="en-US" dirty="0" smtClean="0"/>
              <a:t>程序</a:t>
            </a:r>
            <a:r>
              <a:rPr lang="en-US" altLang="zh-CN" dirty="0" smtClean="0"/>
              <a:t>-&gt;python 2.5-&gt;</a:t>
            </a:r>
            <a:r>
              <a:rPr lang="zh-CN" altLang="en-US" dirty="0" smtClean="0"/>
              <a:t>启动 </a:t>
            </a:r>
            <a:r>
              <a:rPr lang="en-US" altLang="zh-CN" dirty="0" smtClean="0"/>
              <a:t>Python command line，</a:t>
            </a:r>
            <a:r>
              <a:rPr lang="zh-CN" altLang="en-US" dirty="0" smtClean="0"/>
              <a:t>然后输入：</a:t>
            </a:r>
            <a:r>
              <a:rPr lang="en-US" altLang="zh-CN" dirty="0" smtClean="0"/>
              <a:t>print "Hello World"，</a:t>
            </a:r>
            <a:r>
              <a:rPr lang="zh-CN" altLang="en-US" dirty="0" smtClean="0"/>
              <a:t>如果输出</a:t>
            </a:r>
            <a:r>
              <a:rPr lang="en-US" altLang="zh-CN" dirty="0" smtClean="0"/>
              <a:t>"Hello World"，</a:t>
            </a:r>
            <a:r>
              <a:rPr lang="zh-CN" altLang="en-US" dirty="0" smtClean="0"/>
              <a:t>那就表明安装成功了。</a:t>
            </a:r>
          </a:p>
          <a:p>
            <a:pPr lvl="1"/>
            <a:r>
              <a:rPr lang="zh-CN" altLang="en-US" dirty="0" smtClean="0"/>
              <a:t>增加环境变量：右键“我的电脑”</a:t>
            </a:r>
            <a:r>
              <a:rPr lang="en-US" altLang="zh-CN" dirty="0" smtClean="0"/>
              <a:t>-&gt;“</a:t>
            </a:r>
            <a:r>
              <a:rPr lang="zh-CN" altLang="en-US" dirty="0" smtClean="0"/>
              <a:t>属性”</a:t>
            </a:r>
            <a:r>
              <a:rPr lang="en-US" altLang="zh-CN" dirty="0" smtClean="0"/>
              <a:t>-&gt;“</a:t>
            </a:r>
            <a:r>
              <a:rPr lang="zh-CN" altLang="en-US" dirty="0" smtClean="0"/>
              <a:t>高级”</a:t>
            </a:r>
            <a:r>
              <a:rPr lang="en-US" altLang="zh-CN" dirty="0" smtClean="0"/>
              <a:t>-&gt;“</a:t>
            </a:r>
            <a:r>
              <a:rPr lang="zh-CN" altLang="en-US" dirty="0" smtClean="0"/>
              <a:t>环境变量”，在</a:t>
            </a:r>
            <a:r>
              <a:rPr lang="en-US" altLang="zh-CN" dirty="0" smtClean="0"/>
              <a:t>path</a:t>
            </a:r>
            <a:r>
              <a:rPr lang="zh-CN" altLang="en-US" dirty="0" smtClean="0"/>
              <a:t>里输入你的</a:t>
            </a:r>
            <a:r>
              <a:rPr lang="en-US" altLang="zh-CN" dirty="0" smtClean="0"/>
              <a:t>python</a:t>
            </a:r>
            <a:r>
              <a:rPr lang="zh-CN" altLang="en-US" dirty="0" smtClean="0"/>
              <a:t>安装位置。</a:t>
            </a:r>
            <a:endParaRPr lang="en-US" altLang="zh-CN" dirty="0" smtClean="0"/>
          </a:p>
          <a:p>
            <a:endParaRPr lang="zh-CN" altLang="en-US" dirty="0"/>
          </a:p>
        </p:txBody>
      </p:sp>
      <p:sp>
        <p:nvSpPr>
          <p:cNvPr id="5" name="矩形 4"/>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222693808"/>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 模型的评价</a:t>
            </a:r>
          </a:p>
        </p:txBody>
      </p:sp>
      <p:sp>
        <p:nvSpPr>
          <p:cNvPr id="3" name="内容占位符 2"/>
          <p:cNvSpPr>
            <a:spLocks noGrp="1"/>
          </p:cNvSpPr>
          <p:nvPr>
            <p:ph idx="1"/>
          </p:nvPr>
        </p:nvSpPr>
        <p:spPr>
          <a:xfrm>
            <a:off x="457200" y="1268413"/>
            <a:ext cx="8229600" cy="4680867"/>
          </a:xfrm>
        </p:spPr>
        <p:txBody>
          <a:bodyPr/>
          <a:lstStyle/>
          <a:p>
            <a:r>
              <a:rPr kumimoji="1" lang="en-US" altLang="zh-CN" sz="1800" dirty="0"/>
              <a:t>True Positive </a:t>
            </a:r>
            <a:r>
              <a:rPr kumimoji="1" lang="zh-CN" altLang="en-US" sz="1800" dirty="0"/>
              <a:t>（真正</a:t>
            </a:r>
            <a:r>
              <a:rPr kumimoji="1" lang="en-US" altLang="zh-CN" sz="1800" dirty="0"/>
              <a:t>, TP</a:t>
            </a:r>
            <a:r>
              <a:rPr kumimoji="1" lang="zh-CN" altLang="en-US" sz="1800" dirty="0"/>
              <a:t>）被模型预测为正的正样本</a:t>
            </a:r>
            <a:r>
              <a:rPr kumimoji="1" lang="zh-CN" altLang="en-US" sz="1800" dirty="0" smtClean="0"/>
              <a:t>；</a:t>
            </a:r>
            <a:endParaRPr kumimoji="1" lang="zh-CN" altLang="en-US" sz="1800" dirty="0"/>
          </a:p>
          <a:p>
            <a:r>
              <a:rPr kumimoji="1" lang="en-US" altLang="zh-CN" sz="1800" dirty="0"/>
              <a:t>True Negative</a:t>
            </a:r>
            <a:r>
              <a:rPr kumimoji="1" lang="zh-CN" altLang="en-US" sz="1800" dirty="0"/>
              <a:t>（真负 </a:t>
            </a:r>
            <a:r>
              <a:rPr kumimoji="1" lang="en-US" altLang="zh-CN" sz="1800" dirty="0"/>
              <a:t>, TN</a:t>
            </a:r>
            <a:r>
              <a:rPr kumimoji="1" lang="zh-CN" altLang="en-US" sz="1800" dirty="0"/>
              <a:t>）被模型预测为负的负样本 </a:t>
            </a:r>
            <a:r>
              <a:rPr kumimoji="1" lang="zh-CN" altLang="en-US" sz="1800" dirty="0" smtClean="0"/>
              <a:t>；</a:t>
            </a:r>
            <a:endParaRPr kumimoji="1" lang="zh-CN" altLang="en-US" sz="1800" dirty="0"/>
          </a:p>
          <a:p>
            <a:r>
              <a:rPr kumimoji="1" lang="en-US" altLang="zh-CN" sz="1800" dirty="0"/>
              <a:t>False Positive </a:t>
            </a:r>
            <a:r>
              <a:rPr kumimoji="1" lang="zh-CN" altLang="en-US" sz="1800" dirty="0"/>
              <a:t>（假正</a:t>
            </a:r>
            <a:r>
              <a:rPr kumimoji="1" lang="en-US" altLang="zh-CN" sz="1800" dirty="0"/>
              <a:t>, FP</a:t>
            </a:r>
            <a:r>
              <a:rPr kumimoji="1" lang="zh-CN" altLang="en-US" sz="1800" dirty="0"/>
              <a:t>）被模型预测为正的负样本</a:t>
            </a:r>
            <a:r>
              <a:rPr kumimoji="1" lang="zh-CN" altLang="en-US" sz="1800" dirty="0" smtClean="0"/>
              <a:t>；</a:t>
            </a:r>
            <a:endParaRPr kumimoji="1" lang="zh-CN" altLang="en-US" sz="1800" dirty="0"/>
          </a:p>
          <a:p>
            <a:r>
              <a:rPr kumimoji="1" lang="en-US" altLang="zh-CN" sz="1800" dirty="0"/>
              <a:t>False Negative</a:t>
            </a:r>
            <a:r>
              <a:rPr kumimoji="1" lang="zh-CN" altLang="en-US" sz="1800" dirty="0"/>
              <a:t>（假负 </a:t>
            </a:r>
            <a:r>
              <a:rPr kumimoji="1" lang="en-US" altLang="zh-CN" sz="1800" dirty="0"/>
              <a:t>, FN</a:t>
            </a:r>
            <a:r>
              <a:rPr kumimoji="1" lang="zh-CN" altLang="en-US" sz="1800" dirty="0"/>
              <a:t>）被模型预测为负的正样本</a:t>
            </a:r>
            <a:r>
              <a:rPr kumimoji="1" lang="zh-CN" altLang="en-US" sz="1800" dirty="0" smtClean="0"/>
              <a:t>；</a:t>
            </a:r>
            <a:endParaRPr kumimoji="1" lang="en-US" altLang="zh-CN" sz="1800" dirty="0" smtClean="0"/>
          </a:p>
          <a:p>
            <a:endParaRPr kumimoji="1" lang="en-US" altLang="zh-CN" sz="1800" dirty="0"/>
          </a:p>
          <a:p>
            <a:r>
              <a:rPr kumimoji="1" lang="en-US" altLang="zh-CN" sz="1800" dirty="0"/>
              <a:t>True Positive Rate</a:t>
            </a:r>
            <a:r>
              <a:rPr kumimoji="1" lang="zh-CN" altLang="en-US" sz="1800" dirty="0"/>
              <a:t>（真正率 </a:t>
            </a:r>
            <a:r>
              <a:rPr kumimoji="1" lang="en-US" altLang="zh-CN" sz="1800" dirty="0"/>
              <a:t>, TPR</a:t>
            </a:r>
            <a:r>
              <a:rPr kumimoji="1" lang="zh-CN" altLang="en-US" sz="1800" dirty="0"/>
              <a:t>）或灵敏度（</a:t>
            </a:r>
            <a:r>
              <a:rPr kumimoji="1" lang="en-US" altLang="zh-CN" sz="1800" dirty="0"/>
              <a:t>sensitivity</a:t>
            </a:r>
            <a:r>
              <a:rPr kumimoji="1" lang="zh-CN" altLang="en-US" sz="1800" dirty="0"/>
              <a:t>） </a:t>
            </a:r>
          </a:p>
          <a:p>
            <a:r>
              <a:rPr kumimoji="1" lang="en-US" altLang="zh-CN" sz="1800" dirty="0"/>
              <a:t>TPR = TP /</a:t>
            </a:r>
            <a:r>
              <a:rPr kumimoji="1" lang="zh-CN" altLang="en-US" sz="1800" dirty="0"/>
              <a:t>（</a:t>
            </a:r>
            <a:r>
              <a:rPr kumimoji="1" lang="en-US" altLang="zh-CN" sz="1800" dirty="0"/>
              <a:t>TP + FN</a:t>
            </a:r>
            <a:r>
              <a:rPr kumimoji="1" lang="zh-CN" altLang="en-US" sz="1800" dirty="0"/>
              <a:t>） </a:t>
            </a:r>
          </a:p>
          <a:p>
            <a:r>
              <a:rPr kumimoji="1" lang="zh-CN" altLang="en-US" sz="1800" dirty="0"/>
              <a:t>正样本预测结果数 </a:t>
            </a:r>
            <a:r>
              <a:rPr kumimoji="1" lang="en-US" altLang="zh-CN" sz="1800" dirty="0"/>
              <a:t>/ </a:t>
            </a:r>
            <a:r>
              <a:rPr kumimoji="1" lang="zh-CN" altLang="en-US" sz="1800" dirty="0" smtClean="0"/>
              <a:t>正样本实际数</a:t>
            </a:r>
            <a:endParaRPr kumimoji="1" lang="en-US" altLang="zh-CN" sz="1800" dirty="0" smtClean="0"/>
          </a:p>
          <a:p>
            <a:endParaRPr kumimoji="1" lang="en-US" altLang="zh-CN" sz="1800" dirty="0"/>
          </a:p>
          <a:p>
            <a:r>
              <a:rPr kumimoji="1" lang="en-US" altLang="zh-CN" sz="1800" dirty="0"/>
              <a:t>True Negative Rate</a:t>
            </a:r>
            <a:r>
              <a:rPr kumimoji="1" lang="zh-CN" altLang="en-US" sz="1800" dirty="0"/>
              <a:t>（真负率 </a:t>
            </a:r>
            <a:r>
              <a:rPr kumimoji="1" lang="en-US" altLang="zh-CN" sz="1800" dirty="0"/>
              <a:t>, TNR</a:t>
            </a:r>
            <a:r>
              <a:rPr kumimoji="1" lang="zh-CN" altLang="en-US" sz="1800" dirty="0"/>
              <a:t>）或特指度（</a:t>
            </a:r>
            <a:r>
              <a:rPr kumimoji="1" lang="en-US" altLang="zh-CN" sz="1800" dirty="0"/>
              <a:t>specificity</a:t>
            </a:r>
            <a:r>
              <a:rPr kumimoji="1" lang="zh-CN" altLang="en-US" sz="1800" dirty="0"/>
              <a:t>） </a:t>
            </a:r>
          </a:p>
          <a:p>
            <a:r>
              <a:rPr kumimoji="1" lang="en-US" altLang="zh-CN" sz="1800" dirty="0"/>
              <a:t>TNR = TN /</a:t>
            </a:r>
            <a:r>
              <a:rPr kumimoji="1" lang="zh-CN" altLang="en-US" sz="1800" dirty="0"/>
              <a:t>（</a:t>
            </a:r>
            <a:r>
              <a:rPr kumimoji="1" lang="en-US" altLang="zh-CN" sz="1800" dirty="0"/>
              <a:t>TN + FP</a:t>
            </a:r>
            <a:r>
              <a:rPr kumimoji="1" lang="zh-CN" altLang="en-US" sz="1800" dirty="0"/>
              <a:t>） </a:t>
            </a:r>
          </a:p>
          <a:p>
            <a:r>
              <a:rPr kumimoji="1" lang="zh-CN" altLang="en-US" sz="1800" dirty="0"/>
              <a:t>负样本预测结果数 </a:t>
            </a:r>
            <a:r>
              <a:rPr kumimoji="1" lang="en-US" altLang="zh-CN" sz="1800" dirty="0"/>
              <a:t>/ </a:t>
            </a:r>
            <a:r>
              <a:rPr kumimoji="1" lang="zh-CN" altLang="en-US" sz="1800" dirty="0"/>
              <a:t>负样本实际数</a:t>
            </a:r>
          </a:p>
          <a:p>
            <a:endParaRPr kumimoji="1" lang="zh-CN" altLang="en-US" sz="1800"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60507575"/>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 模型的评价</a:t>
            </a:r>
          </a:p>
        </p:txBody>
      </p:sp>
      <p:sp>
        <p:nvSpPr>
          <p:cNvPr id="3" name="内容占位符 2"/>
          <p:cNvSpPr>
            <a:spLocks noGrp="1"/>
          </p:cNvSpPr>
          <p:nvPr>
            <p:ph idx="1"/>
          </p:nvPr>
        </p:nvSpPr>
        <p:spPr>
          <a:xfrm>
            <a:off x="457200" y="1268413"/>
            <a:ext cx="8229600" cy="4680867"/>
          </a:xfrm>
        </p:spPr>
        <p:txBody>
          <a:bodyPr/>
          <a:lstStyle/>
          <a:p>
            <a:r>
              <a:rPr kumimoji="1" lang="en-US" altLang="zh-CN" sz="1800" dirty="0"/>
              <a:t>False Positive Rate </a:t>
            </a:r>
            <a:r>
              <a:rPr kumimoji="1" lang="zh-CN" altLang="en-US" sz="1800" dirty="0"/>
              <a:t>（假正率</a:t>
            </a:r>
            <a:r>
              <a:rPr kumimoji="1" lang="en-US" altLang="zh-CN" sz="1800" dirty="0"/>
              <a:t>, FPR</a:t>
            </a:r>
            <a:r>
              <a:rPr kumimoji="1" lang="zh-CN" altLang="en-US" sz="1800" dirty="0"/>
              <a:t>） </a:t>
            </a:r>
          </a:p>
          <a:p>
            <a:r>
              <a:rPr kumimoji="1" lang="en-US" altLang="zh-CN" sz="1800" dirty="0"/>
              <a:t>FPR = FP /</a:t>
            </a:r>
            <a:r>
              <a:rPr kumimoji="1" lang="zh-CN" altLang="en-US" sz="1800" dirty="0"/>
              <a:t>（</a:t>
            </a:r>
            <a:r>
              <a:rPr kumimoji="1" lang="en-US" altLang="zh-CN" sz="1800" dirty="0"/>
              <a:t>FP + TN</a:t>
            </a:r>
            <a:r>
              <a:rPr kumimoji="1" lang="zh-CN" altLang="en-US" sz="1800" dirty="0"/>
              <a:t>） </a:t>
            </a:r>
          </a:p>
          <a:p>
            <a:r>
              <a:rPr kumimoji="1" lang="zh-CN" altLang="en-US" sz="1800" dirty="0"/>
              <a:t>被预测为正的负样本结果数 </a:t>
            </a:r>
            <a:r>
              <a:rPr kumimoji="1" lang="en-US" altLang="zh-CN" sz="1800" dirty="0"/>
              <a:t>/</a:t>
            </a:r>
            <a:r>
              <a:rPr kumimoji="1" lang="zh-CN" altLang="en-US" sz="1800" dirty="0" smtClean="0"/>
              <a:t>负样本实际数</a:t>
            </a:r>
            <a:endParaRPr kumimoji="1" lang="en-US" altLang="zh-CN" sz="1800" dirty="0" smtClean="0"/>
          </a:p>
          <a:p>
            <a:endParaRPr kumimoji="1" lang="en-US" altLang="zh-CN" sz="1800" dirty="0"/>
          </a:p>
          <a:p>
            <a:endParaRPr kumimoji="1" lang="en-US" altLang="zh-CN" sz="1800" dirty="0" smtClean="0"/>
          </a:p>
          <a:p>
            <a:r>
              <a:rPr kumimoji="1" lang="en-US" altLang="zh-CN" sz="1800" dirty="0"/>
              <a:t>False Negative Rate</a:t>
            </a:r>
            <a:r>
              <a:rPr kumimoji="1" lang="zh-CN" altLang="en-US" sz="1800" dirty="0"/>
              <a:t>（假负率 </a:t>
            </a:r>
            <a:r>
              <a:rPr kumimoji="1" lang="en-US" altLang="zh-CN" sz="1800" dirty="0"/>
              <a:t>, FNR</a:t>
            </a:r>
            <a:r>
              <a:rPr kumimoji="1" lang="zh-CN" altLang="en-US" sz="1800" dirty="0"/>
              <a:t>） </a:t>
            </a:r>
          </a:p>
          <a:p>
            <a:r>
              <a:rPr kumimoji="1" lang="en-US" altLang="zh-CN" sz="1800" dirty="0"/>
              <a:t>FNR = FN /</a:t>
            </a:r>
            <a:r>
              <a:rPr kumimoji="1" lang="zh-CN" altLang="en-US" sz="1800" dirty="0"/>
              <a:t>（</a:t>
            </a:r>
            <a:r>
              <a:rPr kumimoji="1" lang="en-US" altLang="zh-CN" sz="1800" dirty="0"/>
              <a:t>TP + FN</a:t>
            </a:r>
            <a:r>
              <a:rPr kumimoji="1" lang="zh-CN" altLang="en-US" sz="1800" dirty="0"/>
              <a:t>） </a:t>
            </a:r>
          </a:p>
          <a:p>
            <a:r>
              <a:rPr kumimoji="1" lang="zh-CN" altLang="en-US" sz="1800" dirty="0"/>
              <a:t>被预测为负的正样本结果数 </a:t>
            </a:r>
            <a:r>
              <a:rPr kumimoji="1" lang="en-US" altLang="zh-CN" sz="1800" dirty="0"/>
              <a:t>/ </a:t>
            </a:r>
            <a:r>
              <a:rPr kumimoji="1" lang="zh-CN" altLang="en-US" sz="1800" dirty="0"/>
              <a:t>正样本实际数</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204494373"/>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逻辑回归优缺点</a:t>
            </a:r>
          </a:p>
        </p:txBody>
      </p:sp>
      <p:sp>
        <p:nvSpPr>
          <p:cNvPr id="3" name="内容占位符 2"/>
          <p:cNvSpPr>
            <a:spLocks noGrp="1"/>
          </p:cNvSpPr>
          <p:nvPr>
            <p:ph idx="1"/>
          </p:nvPr>
        </p:nvSpPr>
        <p:spPr/>
        <p:txBody>
          <a:bodyPr/>
          <a:lstStyle/>
          <a:p>
            <a:pPr marL="0" indent="0">
              <a:buNone/>
            </a:pPr>
            <a:r>
              <a:rPr kumimoji="1" lang="zh-CN" altLang="en-US" sz="1800" dirty="0"/>
              <a:t>优点</a:t>
            </a:r>
            <a:r>
              <a:rPr kumimoji="1" lang="zh-CN" altLang="en-US" sz="1800" dirty="0" smtClean="0"/>
              <a:t>：</a:t>
            </a:r>
            <a:endParaRPr kumimoji="1" lang="zh-CN" altLang="en-US" sz="1800" dirty="0"/>
          </a:p>
          <a:p>
            <a:pPr marL="0" indent="0">
              <a:buNone/>
            </a:pPr>
            <a:r>
              <a:rPr kumimoji="1" lang="en-US" altLang="zh-CN" sz="1800" dirty="0"/>
              <a:t>1</a:t>
            </a:r>
            <a:r>
              <a:rPr kumimoji="1" lang="zh-CN" altLang="en-US" sz="1800" dirty="0"/>
              <a:t>）预测结果是界于</a:t>
            </a:r>
            <a:r>
              <a:rPr kumimoji="1" lang="en-US" altLang="zh-CN" sz="1800" dirty="0"/>
              <a:t>0</a:t>
            </a:r>
            <a:r>
              <a:rPr kumimoji="1" lang="zh-CN" altLang="en-US" sz="1800" dirty="0"/>
              <a:t>和</a:t>
            </a:r>
            <a:r>
              <a:rPr kumimoji="1" lang="en-US" altLang="zh-CN" sz="1800" dirty="0"/>
              <a:t>1</a:t>
            </a:r>
            <a:r>
              <a:rPr kumimoji="1" lang="zh-CN" altLang="en-US" sz="1800" dirty="0"/>
              <a:t>之间的概率</a:t>
            </a:r>
            <a:r>
              <a:rPr kumimoji="1" lang="zh-CN" altLang="en-US" sz="1800" dirty="0" smtClean="0"/>
              <a:t>；</a:t>
            </a:r>
            <a:endParaRPr kumimoji="1" lang="zh-CN" altLang="en-US" sz="1800" dirty="0"/>
          </a:p>
          <a:p>
            <a:pPr marL="0" indent="0">
              <a:buNone/>
            </a:pPr>
            <a:r>
              <a:rPr kumimoji="1" lang="en-US" altLang="zh-CN" sz="1800" dirty="0"/>
              <a:t>2</a:t>
            </a:r>
            <a:r>
              <a:rPr kumimoji="1" lang="zh-CN" altLang="en-US" sz="1800" dirty="0"/>
              <a:t>）可以适用于连续性和类别性自变量</a:t>
            </a:r>
            <a:r>
              <a:rPr kumimoji="1" lang="zh-CN" altLang="en-US" sz="1800" dirty="0" smtClean="0"/>
              <a:t>；</a:t>
            </a:r>
            <a:endParaRPr kumimoji="1" lang="zh-CN" altLang="en-US" sz="1800" dirty="0"/>
          </a:p>
          <a:p>
            <a:pPr marL="0" indent="0">
              <a:buNone/>
            </a:pPr>
            <a:r>
              <a:rPr kumimoji="1" lang="en-US" altLang="zh-CN" sz="1800" dirty="0"/>
              <a:t>3</a:t>
            </a:r>
            <a:r>
              <a:rPr kumimoji="1" lang="zh-CN" altLang="en-US" sz="1800" dirty="0"/>
              <a:t>）容易使用和解释</a:t>
            </a:r>
            <a:r>
              <a:rPr kumimoji="1" lang="zh-CN" altLang="en-US" sz="1800" dirty="0" smtClean="0"/>
              <a:t>；</a:t>
            </a:r>
            <a:endParaRPr kumimoji="1" lang="en-US" altLang="zh-CN" sz="1800" dirty="0" smtClean="0"/>
          </a:p>
          <a:p>
            <a:pPr marL="0" indent="0">
              <a:buNone/>
            </a:pPr>
            <a:r>
              <a:rPr kumimoji="1" lang="zh-CN" altLang="en-US" sz="1800" dirty="0"/>
              <a:t>缺点：</a:t>
            </a:r>
          </a:p>
          <a:p>
            <a:pPr marL="0" indent="0">
              <a:buNone/>
            </a:pPr>
            <a:r>
              <a:rPr kumimoji="1" lang="en-US" altLang="zh-CN" sz="1800" dirty="0"/>
              <a:t>1</a:t>
            </a:r>
            <a:r>
              <a:rPr kumimoji="1" lang="zh-CN" altLang="en-US" sz="1800" dirty="0"/>
              <a:t>）对模型中自变量多重共线性较为敏感，例如两个高度相关自变量同时放入模型，可能导致较弱的一个自变量回归符号不符合预期，符号被扭转。</a:t>
            </a:r>
            <a:r>
              <a:rPr kumimoji="1" lang="en-US" altLang="zh-CN" sz="1800" dirty="0"/>
              <a:t>​</a:t>
            </a:r>
            <a:r>
              <a:rPr kumimoji="1" lang="zh-CN" altLang="en-US" sz="1800" dirty="0"/>
              <a:t>需要利用因子分析或者变量聚类分析等手段来选择代表性的自变量，以减少候选变量之间的相关性；</a:t>
            </a:r>
          </a:p>
          <a:p>
            <a:pPr marL="0" indent="0">
              <a:buNone/>
            </a:pPr>
            <a:r>
              <a:rPr kumimoji="1" lang="en-US" altLang="zh-CN" sz="1800" dirty="0"/>
              <a:t>2</a:t>
            </a:r>
            <a:r>
              <a:rPr kumimoji="1" lang="zh-CN" altLang="en-US" sz="1800" dirty="0"/>
              <a:t>）预测结果呈“</a:t>
            </a:r>
            <a:r>
              <a:rPr kumimoji="1" lang="en-US" altLang="zh-CN" sz="1800" dirty="0"/>
              <a:t>S”</a:t>
            </a:r>
            <a:r>
              <a:rPr kumimoji="1" lang="zh-CN" altLang="en-US" sz="1800" dirty="0"/>
              <a:t>型，因此从</a:t>
            </a:r>
            <a:r>
              <a:rPr kumimoji="1" lang="en-US" altLang="zh-CN" sz="1800" dirty="0"/>
              <a:t>log(odds)</a:t>
            </a:r>
            <a:r>
              <a:rPr kumimoji="1" lang="zh-CN" altLang="en-US" sz="1800" dirty="0"/>
              <a:t>向概率转化的过程是非线性的，在两端随着</a:t>
            </a:r>
            <a:r>
              <a:rPr kumimoji="1" lang="en-US" altLang="zh-CN" sz="1800" dirty="0"/>
              <a:t>​log(odds)</a:t>
            </a:r>
            <a:r>
              <a:rPr kumimoji="1" lang="zh-CN" altLang="en-US" sz="1800" dirty="0"/>
              <a:t>值的变化，概率变化很小，边际值太小，</a:t>
            </a:r>
            <a:r>
              <a:rPr kumimoji="1" lang="en-US" altLang="zh-CN" sz="1800" dirty="0"/>
              <a:t>slope</a:t>
            </a:r>
            <a:r>
              <a:rPr kumimoji="1" lang="zh-CN" altLang="en-US" sz="1800" dirty="0"/>
              <a:t>太小，而中间概率的变化很大，很敏感。 导致很多区间的变量变化对目标概率的影响没有区分度，无法确定阀值。</a:t>
            </a:r>
          </a:p>
          <a:p>
            <a:pPr marL="0" indent="0">
              <a:buNone/>
            </a:pPr>
            <a:endParaRPr kumimoji="1" lang="zh-CN" altLang="en-US" sz="1800" dirty="0"/>
          </a:p>
          <a:p>
            <a:pPr marL="0" indent="0">
              <a:buNone/>
            </a:pPr>
            <a:endParaRPr kumimoji="1" lang="zh-CN" altLang="en-US" sz="1800" dirty="0"/>
          </a:p>
        </p:txBody>
      </p:sp>
      <p:sp>
        <p:nvSpPr>
          <p:cNvPr id="4" name="矩形 3"/>
          <p:cNvSpPr/>
          <p:nvPr/>
        </p:nvSpPr>
        <p:spPr>
          <a:xfrm>
            <a:off x="7092280" y="6237312"/>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349644417"/>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神经网络</a:t>
            </a:r>
            <a:endParaRPr kumimoji="1" lang="zh-CN" altLang="en-US" dirty="0"/>
          </a:p>
        </p:txBody>
      </p:sp>
      <p:sp>
        <p:nvSpPr>
          <p:cNvPr id="3" name="内容占位符 2"/>
          <p:cNvSpPr>
            <a:spLocks noGrp="1"/>
          </p:cNvSpPr>
          <p:nvPr>
            <p:ph idx="1"/>
          </p:nvPr>
        </p:nvSpPr>
        <p:spPr>
          <a:xfrm>
            <a:off x="457200" y="1268413"/>
            <a:ext cx="8229600" cy="2448619"/>
          </a:xfrm>
        </p:spPr>
        <p:txBody>
          <a:bodyPr/>
          <a:lstStyle/>
          <a:p>
            <a:r>
              <a:rPr kumimoji="1" lang="zh-CN" altLang="en-US" sz="1800" dirty="0"/>
              <a:t>神经网络模型的每一类学习过程通常被归纳为一种训练算法。训练的算法有很多，它们的特点和性能各不相同。</a:t>
            </a:r>
            <a:endParaRPr kumimoji="1" lang="en-US" altLang="zh-CN" sz="1800" dirty="0" smtClean="0"/>
          </a:p>
          <a:p>
            <a:r>
              <a:rPr kumimoji="1" lang="zh-CN" altLang="en-US" sz="1800" dirty="0" smtClean="0"/>
              <a:t>神经网络最重要的用途是分类</a:t>
            </a:r>
            <a:endParaRPr kumimoji="1" lang="en-US" altLang="zh-CN" sz="1800" dirty="0" smtClean="0"/>
          </a:p>
          <a:p>
            <a:pPr lvl="1"/>
            <a:endParaRPr kumimoji="1" lang="zh-CN" altLang="en-US" sz="1600" dirty="0"/>
          </a:p>
        </p:txBody>
      </p:sp>
      <p:pic>
        <p:nvPicPr>
          <p:cNvPr id="4" name="图片 3"/>
          <p:cNvPicPr>
            <a:picLocks noChangeAspect="1"/>
          </p:cNvPicPr>
          <p:nvPr/>
        </p:nvPicPr>
        <p:blipFill>
          <a:blip r:embed="rId2" cstate="print"/>
          <a:stretch>
            <a:fillRect/>
          </a:stretch>
        </p:blipFill>
        <p:spPr>
          <a:xfrm>
            <a:off x="899592" y="3429000"/>
            <a:ext cx="3129287" cy="2779301"/>
          </a:xfrm>
          <a:prstGeom prst="rect">
            <a:avLst/>
          </a:prstGeom>
        </p:spPr>
      </p:pic>
      <p:pic>
        <p:nvPicPr>
          <p:cNvPr id="5" name="图片 4"/>
          <p:cNvPicPr>
            <a:picLocks noChangeAspect="1"/>
          </p:cNvPicPr>
          <p:nvPr/>
        </p:nvPicPr>
        <p:blipFill>
          <a:blip r:embed="rId3" cstate="print"/>
          <a:stretch>
            <a:fillRect/>
          </a:stretch>
        </p:blipFill>
        <p:spPr>
          <a:xfrm>
            <a:off x="4644008" y="2708920"/>
            <a:ext cx="4013200" cy="36322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082920151"/>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神经网络</a:t>
            </a:r>
          </a:p>
        </p:txBody>
      </p:sp>
      <p:pic>
        <p:nvPicPr>
          <p:cNvPr id="4" name="图片 3"/>
          <p:cNvPicPr>
            <a:picLocks noChangeAspect="1"/>
          </p:cNvPicPr>
          <p:nvPr/>
        </p:nvPicPr>
        <p:blipFill>
          <a:blip r:embed="rId2" cstate="print"/>
          <a:stretch>
            <a:fillRect/>
          </a:stretch>
        </p:blipFill>
        <p:spPr>
          <a:xfrm>
            <a:off x="1054100" y="1600200"/>
            <a:ext cx="7035800" cy="36576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195105945"/>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神经网络</a:t>
            </a:r>
          </a:p>
        </p:txBody>
      </p:sp>
      <p:sp>
        <p:nvSpPr>
          <p:cNvPr id="6" name="内容占位符 5"/>
          <p:cNvSpPr>
            <a:spLocks noGrp="1"/>
          </p:cNvSpPr>
          <p:nvPr>
            <p:ph idx="1"/>
          </p:nvPr>
        </p:nvSpPr>
        <p:spPr/>
        <p:txBody>
          <a:bodyPr/>
          <a:lstStyle/>
          <a:p>
            <a:r>
              <a:rPr kumimoji="1" lang="zh-CN" altLang="en-US" sz="1400" dirty="0"/>
              <a:t>此处就能看到</a:t>
            </a:r>
            <a:r>
              <a:rPr kumimoji="1" lang="en-US" altLang="zh-CN" sz="1400" dirty="0"/>
              <a:t>sigmoid</a:t>
            </a:r>
            <a:r>
              <a:rPr kumimoji="1" lang="zh-CN" altLang="en-US" sz="1400" dirty="0"/>
              <a:t>函数的作用了，如果没有它对数值的放缩，并和与的操作就无法实现了。</a:t>
            </a:r>
          </a:p>
          <a:p>
            <a:r>
              <a:rPr kumimoji="1" lang="zh-CN" altLang="en-US" sz="1400" dirty="0"/>
              <a:t>输出还能作为下一级的输入，从而增加了一个隐层，产生了单隐层神经网络，再复杂一些，如果网络层数特别多，则叫做深度学习网络，简称深度学习。</a:t>
            </a:r>
          </a:p>
        </p:txBody>
      </p:sp>
      <p:pic>
        <p:nvPicPr>
          <p:cNvPr id="5" name="图片 4"/>
          <p:cNvPicPr>
            <a:picLocks noChangeAspect="1"/>
          </p:cNvPicPr>
          <p:nvPr/>
        </p:nvPicPr>
        <p:blipFill>
          <a:blip r:embed="rId2" cstate="print"/>
          <a:stretch>
            <a:fillRect/>
          </a:stretch>
        </p:blipFill>
        <p:spPr>
          <a:xfrm>
            <a:off x="1043608" y="2276872"/>
            <a:ext cx="7035800" cy="4165600"/>
          </a:xfrm>
          <a:prstGeom prst="rect">
            <a:avLst/>
          </a:prstGeom>
        </p:spPr>
      </p:pic>
      <p:sp>
        <p:nvSpPr>
          <p:cNvPr id="7" name="矩形 6"/>
          <p:cNvSpPr/>
          <p:nvPr/>
        </p:nvSpPr>
        <p:spPr>
          <a:xfrm>
            <a:off x="7092280" y="6381328"/>
            <a:ext cx="2051720"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187046869"/>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神经网络</a:t>
            </a:r>
          </a:p>
        </p:txBody>
      </p:sp>
      <p:sp>
        <p:nvSpPr>
          <p:cNvPr id="6" name="内容占位符 5"/>
          <p:cNvSpPr>
            <a:spLocks noGrp="1"/>
          </p:cNvSpPr>
          <p:nvPr>
            <p:ph idx="1"/>
          </p:nvPr>
        </p:nvSpPr>
        <p:spPr/>
        <p:txBody>
          <a:bodyPr/>
          <a:lstStyle/>
          <a:p>
            <a:r>
              <a:rPr kumimoji="1" lang="zh-CN" altLang="en-US" sz="1400" dirty="0"/>
              <a:t>此处就能看到</a:t>
            </a:r>
            <a:r>
              <a:rPr kumimoji="1" lang="en-US" altLang="zh-CN" sz="1400" dirty="0"/>
              <a:t>sigmoid</a:t>
            </a:r>
            <a:r>
              <a:rPr kumimoji="1" lang="zh-CN" altLang="en-US" sz="1400" dirty="0"/>
              <a:t>函数的作用了，如果没有它对数值的放缩，并和与的操作就无法实现了。</a:t>
            </a:r>
          </a:p>
          <a:p>
            <a:r>
              <a:rPr kumimoji="1" lang="zh-CN" altLang="en-US" sz="1400" dirty="0"/>
              <a:t>输出还能作为下一级的输入，从而增加了一个隐层，产生了单隐层神经网络，再复杂一些，如果网络层数特别多，则叫做深度学习网络，简称深度学习。</a:t>
            </a:r>
          </a:p>
        </p:txBody>
      </p:sp>
      <p:pic>
        <p:nvPicPr>
          <p:cNvPr id="3" name="图片 2"/>
          <p:cNvPicPr>
            <a:picLocks noChangeAspect="1"/>
          </p:cNvPicPr>
          <p:nvPr/>
        </p:nvPicPr>
        <p:blipFill>
          <a:blip r:embed="rId2" cstate="print"/>
          <a:stretch>
            <a:fillRect/>
          </a:stretch>
        </p:blipFill>
        <p:spPr>
          <a:xfrm>
            <a:off x="1259632" y="2708920"/>
            <a:ext cx="6769100" cy="34925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341313988"/>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聚类算法</a:t>
            </a:r>
            <a:endParaRPr kumimoji="1" lang="zh-CN" altLang="en-US" dirty="0"/>
          </a:p>
        </p:txBody>
      </p:sp>
      <p:sp>
        <p:nvSpPr>
          <p:cNvPr id="3" name="内容占位符 2"/>
          <p:cNvSpPr>
            <a:spLocks noGrp="1"/>
          </p:cNvSpPr>
          <p:nvPr>
            <p:ph idx="1"/>
          </p:nvPr>
        </p:nvSpPr>
        <p:spPr/>
        <p:txBody>
          <a:bodyPr/>
          <a:lstStyle/>
          <a:p>
            <a:r>
              <a:rPr kumimoji="1" lang="zh-CN" altLang="en-US" dirty="0"/>
              <a:t>聚类分析又称群分析，它是研究（样品或指标）分类问题的一种统计分析方法，同时也是数据挖掘的一个重要</a:t>
            </a:r>
            <a:r>
              <a:rPr kumimoji="1" lang="zh-CN" altLang="en-US" dirty="0" smtClean="0"/>
              <a:t>算法</a:t>
            </a:r>
            <a:endParaRPr kumimoji="1" lang="en-US" altLang="zh-CN" dirty="0" smtClean="0"/>
          </a:p>
          <a:p>
            <a:r>
              <a:rPr kumimoji="1" lang="zh-CN" altLang="en-US" dirty="0"/>
              <a:t>聚类（</a:t>
            </a:r>
            <a:r>
              <a:rPr kumimoji="1" lang="en-US" altLang="zh-CN" dirty="0"/>
              <a:t>Cluster</a:t>
            </a:r>
            <a:r>
              <a:rPr kumimoji="1" lang="zh-CN" altLang="en-US" dirty="0"/>
              <a:t>）分析是由若干模式（</a:t>
            </a:r>
            <a:r>
              <a:rPr kumimoji="1" lang="en-US" altLang="zh-CN" dirty="0"/>
              <a:t>Pattern</a:t>
            </a:r>
            <a:r>
              <a:rPr kumimoji="1" lang="zh-CN" altLang="en-US" dirty="0"/>
              <a:t>）组成的，通常，模式是一个度量（</a:t>
            </a:r>
            <a:r>
              <a:rPr kumimoji="1" lang="en-US" altLang="zh-CN" dirty="0"/>
              <a:t>Measurement</a:t>
            </a:r>
            <a:r>
              <a:rPr kumimoji="1" lang="zh-CN" altLang="en-US" dirty="0"/>
              <a:t>）的向量，或者是多维空间</a:t>
            </a:r>
            <a:r>
              <a:rPr kumimoji="1" lang="zh-CN" altLang="en-US" dirty="0" smtClean="0"/>
              <a:t>中的一个点</a:t>
            </a:r>
            <a:endParaRPr kumimoji="1" lang="en-US" altLang="zh-CN" dirty="0" smtClean="0"/>
          </a:p>
          <a:p>
            <a:r>
              <a:rPr kumimoji="1" lang="zh-CN" altLang="en-US" dirty="0"/>
              <a:t>聚类分析以相似性为基础，在一个聚类中的模式之间比不在同一聚类中的模式之间具有更多的相似性</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621529151"/>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聚类算法</a:t>
            </a:r>
            <a:endParaRPr kumimoji="1" lang="zh-CN" altLang="en-US" dirty="0"/>
          </a:p>
        </p:txBody>
      </p:sp>
      <p:sp>
        <p:nvSpPr>
          <p:cNvPr id="3" name="内容占位符 2"/>
          <p:cNvSpPr>
            <a:spLocks noGrp="1"/>
          </p:cNvSpPr>
          <p:nvPr>
            <p:ph idx="1"/>
          </p:nvPr>
        </p:nvSpPr>
        <p:spPr/>
        <p:txBody>
          <a:bodyPr/>
          <a:lstStyle/>
          <a:p>
            <a:r>
              <a:rPr kumimoji="1" lang="zh-CN" altLang="en-US" dirty="0"/>
              <a:t>在商业上，聚类可以帮助市场分析人员从消费者数据库中区分出不同的消费群体来，并且概括出每一类消费者的消费模式或者说习惯</a:t>
            </a:r>
            <a:endParaRPr kumimoji="1" lang="en-US" altLang="zh-CN" dirty="0" smtClean="0"/>
          </a:p>
          <a:p>
            <a:r>
              <a:rPr kumimoji="1" lang="zh-CN" altLang="en-US" dirty="0" smtClean="0"/>
              <a:t>聚类</a:t>
            </a:r>
            <a:r>
              <a:rPr kumimoji="1" lang="zh-CN" altLang="en-US" dirty="0"/>
              <a:t>分析的算法可以分为划分法（</a:t>
            </a:r>
            <a:r>
              <a:rPr kumimoji="1" lang="en-US" altLang="zh-CN" dirty="0"/>
              <a:t>Partitioning Methods</a:t>
            </a:r>
            <a:r>
              <a:rPr kumimoji="1" lang="zh-CN" altLang="en-US" dirty="0"/>
              <a:t>）、层次法（</a:t>
            </a:r>
            <a:r>
              <a:rPr kumimoji="1" lang="en-US" altLang="zh-CN" dirty="0"/>
              <a:t>Hierarchical Methods</a:t>
            </a:r>
            <a:r>
              <a:rPr kumimoji="1" lang="zh-CN" altLang="en-US" dirty="0"/>
              <a:t>）、基于密度的方法（</a:t>
            </a:r>
            <a:r>
              <a:rPr kumimoji="1" lang="en-US" altLang="zh-CN" dirty="0"/>
              <a:t>density-based methods</a:t>
            </a:r>
            <a:r>
              <a:rPr kumimoji="1" lang="zh-CN" altLang="en-US" dirty="0"/>
              <a:t>）、基于网格的方法（</a:t>
            </a:r>
            <a:r>
              <a:rPr kumimoji="1" lang="en-US" altLang="zh-CN" dirty="0"/>
              <a:t>grid-based methods</a:t>
            </a:r>
            <a:r>
              <a:rPr kumimoji="1" lang="zh-CN" altLang="en-US" dirty="0"/>
              <a:t>）、基于模型的方法（</a:t>
            </a:r>
            <a:r>
              <a:rPr kumimoji="1" lang="en-US" altLang="zh-CN" dirty="0"/>
              <a:t>Model-Based Methods</a:t>
            </a:r>
            <a:r>
              <a:rPr kumimoji="1" lang="zh-CN" altLang="en-US" dirty="0"/>
              <a:t>）</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33507005"/>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聚类要求</a:t>
            </a:r>
          </a:p>
        </p:txBody>
      </p:sp>
      <p:sp>
        <p:nvSpPr>
          <p:cNvPr id="3" name="内容占位符 2"/>
          <p:cNvSpPr>
            <a:spLocks noGrp="1"/>
          </p:cNvSpPr>
          <p:nvPr>
            <p:ph idx="1"/>
          </p:nvPr>
        </p:nvSpPr>
        <p:spPr/>
        <p:txBody>
          <a:bodyPr/>
          <a:lstStyle/>
          <a:p>
            <a:r>
              <a:rPr kumimoji="1" lang="zh-CN" altLang="en-US" dirty="0"/>
              <a:t>处理“</a:t>
            </a:r>
            <a:r>
              <a:rPr kumimoji="1" lang="zh-CN" altLang="en-US" dirty="0" smtClean="0"/>
              <a:t>噪声</a:t>
            </a:r>
            <a:endParaRPr kumimoji="1" lang="en-US" altLang="zh-CN" dirty="0" smtClean="0"/>
          </a:p>
          <a:p>
            <a:pPr lvl="1"/>
            <a:r>
              <a:rPr kumimoji="1" lang="zh-CN" altLang="en-US" dirty="0" smtClean="0"/>
              <a:t>绝大多数现实</a:t>
            </a:r>
            <a:r>
              <a:rPr kumimoji="1" lang="zh-CN" altLang="en-US" dirty="0"/>
              <a:t>中的数据库都包含了孤立点，缺失，或者错误的数据。一些聚类算法对于这样的数据敏感，可能导致低质</a:t>
            </a:r>
            <a:r>
              <a:rPr kumimoji="1" lang="zh-CN" altLang="en-US" dirty="0" smtClean="0"/>
              <a:t>量的聚类结果</a:t>
            </a:r>
            <a:endParaRPr kumimoji="1" lang="en-US" altLang="zh-CN" dirty="0" smtClean="0"/>
          </a:p>
          <a:p>
            <a:r>
              <a:rPr kumimoji="1" lang="zh-CN" altLang="en-US" dirty="0" smtClean="0"/>
              <a:t>记录顺序</a:t>
            </a:r>
            <a:endParaRPr kumimoji="1" lang="en-US" altLang="zh-CN" dirty="0" smtClean="0"/>
          </a:p>
          <a:p>
            <a:pPr lvl="1"/>
            <a:r>
              <a:rPr kumimoji="1" lang="zh-CN" altLang="en-US" dirty="0"/>
              <a:t>一些聚类算法对于输入数据的顺序是敏感的。例如，同一个数据集合，当以不同的顺序交给同一个算法时，可能生成差别很大的聚类结果</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6355033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smtClean="0">
                <a:latin typeface="微软雅黑" pitchFamily="34" charset="-122"/>
              </a:rPr>
              <a:t>Python</a:t>
            </a:r>
            <a:r>
              <a:rPr lang="zh-CN" altLang="en-US" dirty="0" smtClean="0">
                <a:latin typeface="微软雅黑" pitchFamily="34" charset="-122"/>
              </a:rPr>
              <a:t>的介绍</a:t>
            </a:r>
            <a:r>
              <a:rPr lang="en-US" altLang="zh-CN" dirty="0" smtClean="0">
                <a:latin typeface="微软雅黑" pitchFamily="34" charset="-122"/>
              </a:rPr>
              <a:t>----python</a:t>
            </a:r>
            <a:r>
              <a:rPr lang="zh-CN" altLang="en-US" dirty="0" smtClean="0">
                <a:latin typeface="微软雅黑" pitchFamily="34" charset="-122"/>
              </a:rPr>
              <a:t>启动</a:t>
            </a:r>
            <a:endParaRPr lang="zh-CN" altLang="en-US" dirty="0"/>
          </a:p>
        </p:txBody>
      </p:sp>
      <p:sp>
        <p:nvSpPr>
          <p:cNvPr id="6" name="内容占位符 2"/>
          <p:cNvSpPr txBox="1">
            <a:spLocks/>
          </p:cNvSpPr>
          <p:nvPr/>
        </p:nvSpPr>
        <p:spPr bwMode="auto">
          <a:xfrm>
            <a:off x="500034" y="1071546"/>
            <a:ext cx="8186766" cy="51009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defTabSz="914400" rtl="0" eaLnBrk="0" fontAlgn="base" latinLnBrk="0" hangingPunct="0">
              <a:lnSpc>
                <a:spcPct val="100000"/>
              </a:lnSpc>
              <a:spcBef>
                <a:spcPct val="20000"/>
              </a:spcBef>
              <a:spcAft>
                <a:spcPct val="0"/>
              </a:spcAft>
              <a:buClrTx/>
              <a:buSzTx/>
              <a:buFont typeface="Wingdings" pitchFamily="2" charset="2"/>
              <a:buChar char="Ø"/>
              <a:tabLst/>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defTabSz="914400" rtl="0" eaLnBrk="0" fontAlgn="base" latinLnBrk="0" hangingPunct="0">
              <a:lnSpc>
                <a:spcPct val="100000"/>
              </a:lnSpc>
              <a:spcBef>
                <a:spcPct val="20000"/>
              </a:spcBef>
              <a:spcAft>
                <a:spcPct val="0"/>
              </a:spcAft>
              <a:buClrTx/>
              <a:buSzTx/>
              <a:buFont typeface="Wingdings" pitchFamily="2" charset="2"/>
              <a:buChar char="Ø"/>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Linux</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启动</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python</a:t>
            </a: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tabLst/>
              <a:defRPr/>
            </a:pPr>
            <a:endParaRPr lang="en-US" altLang="zh-CN" sz="3200" kern="0" baseline="0" dirty="0" smtClean="0">
              <a:latin typeface="+mn-lt"/>
              <a:ea typeface="+mn-ea"/>
            </a:endParaRPr>
          </a:p>
          <a:p>
            <a:pPr marL="0" marR="0" lvl="0" indent="0" defTabSz="914400" rtl="0" eaLnBrk="0" fontAlgn="base" latinLnBrk="0" hangingPunct="0">
              <a:lnSpc>
                <a:spcPct val="100000"/>
              </a:lnSpc>
              <a:spcBef>
                <a:spcPct val="20000"/>
              </a:spcBef>
              <a:spcAft>
                <a:spcPct val="0"/>
              </a:spcAft>
              <a:buClrTx/>
              <a:buSzTx/>
              <a:tabLst/>
              <a:defRPr/>
            </a:pPr>
            <a:endParaRPr lang="en-US" altLang="zh-CN" sz="2400" kern="0" dirty="0" smtClean="0"/>
          </a:p>
          <a:p>
            <a:pPr marL="0" marR="0" lvl="0" indent="0" defTabSz="914400" rtl="0" eaLnBrk="0" fontAlgn="base" latinLnBrk="0" hangingPunct="0">
              <a:lnSpc>
                <a:spcPct val="100000"/>
              </a:lnSpc>
              <a:spcBef>
                <a:spcPct val="20000"/>
              </a:spcBef>
              <a:spcAft>
                <a:spcPct val="0"/>
              </a:spcAft>
              <a:buClrTx/>
              <a:buSzTx/>
              <a:buFont typeface="Wingdings" pitchFamily="2" charset="2"/>
              <a:buChar char="Ø"/>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Windows</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启动</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python</a:t>
            </a: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7" name="Picture 7"/>
          <p:cNvPicPr>
            <a:picLocks noChangeAspect="1" noChangeArrowheads="1"/>
          </p:cNvPicPr>
          <p:nvPr/>
        </p:nvPicPr>
        <p:blipFill>
          <a:blip r:embed="rId3" cstate="print"/>
          <a:srcRect/>
          <a:stretch>
            <a:fillRect/>
          </a:stretch>
        </p:blipFill>
        <p:spPr bwMode="auto">
          <a:xfrm>
            <a:off x="611559" y="2132856"/>
            <a:ext cx="7241947" cy="1152128"/>
          </a:xfrm>
          <a:prstGeom prst="rect">
            <a:avLst/>
          </a:prstGeom>
          <a:noFill/>
          <a:ln w="9525">
            <a:noFill/>
            <a:miter lim="800000"/>
            <a:headEnd/>
            <a:tailEnd/>
          </a:ln>
          <a:effectLst/>
        </p:spPr>
      </p:pic>
      <p:pic>
        <p:nvPicPr>
          <p:cNvPr id="8" name="Picture 8"/>
          <p:cNvPicPr>
            <a:picLocks noChangeAspect="1" noChangeArrowheads="1"/>
          </p:cNvPicPr>
          <p:nvPr/>
        </p:nvPicPr>
        <p:blipFill>
          <a:blip r:embed="rId4" cstate="print"/>
          <a:srcRect/>
          <a:stretch>
            <a:fillRect/>
          </a:stretch>
        </p:blipFill>
        <p:spPr bwMode="auto">
          <a:xfrm>
            <a:off x="683568" y="4283174"/>
            <a:ext cx="7251832" cy="1378074"/>
          </a:xfrm>
          <a:prstGeom prst="rect">
            <a:avLst/>
          </a:prstGeom>
          <a:noFill/>
          <a:ln w="9525">
            <a:noFill/>
            <a:miter lim="800000"/>
            <a:headEnd/>
            <a:tailEnd/>
          </a:ln>
          <a:effectLst/>
        </p:spPr>
      </p:pic>
      <p:sp>
        <p:nvSpPr>
          <p:cNvPr id="10" name="矩形 9"/>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10348885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算法分类</a:t>
            </a:r>
          </a:p>
        </p:txBody>
      </p:sp>
      <p:sp>
        <p:nvSpPr>
          <p:cNvPr id="3" name="内容占位符 2"/>
          <p:cNvSpPr>
            <a:spLocks noGrp="1"/>
          </p:cNvSpPr>
          <p:nvPr>
            <p:ph idx="1"/>
          </p:nvPr>
        </p:nvSpPr>
        <p:spPr/>
        <p:txBody>
          <a:bodyPr/>
          <a:lstStyle/>
          <a:p>
            <a:r>
              <a:rPr kumimoji="1" lang="zh-CN" altLang="en-US" sz="1600" dirty="0"/>
              <a:t>划分法</a:t>
            </a:r>
            <a:r>
              <a:rPr kumimoji="1" lang="en-US" altLang="zh-CN" sz="1600" dirty="0"/>
              <a:t>(partitioning methods)</a:t>
            </a:r>
            <a:r>
              <a:rPr kumimoji="1" lang="zh-CN" altLang="en-US" sz="1600" dirty="0"/>
              <a:t>，给定一个有</a:t>
            </a:r>
            <a:r>
              <a:rPr kumimoji="1" lang="en-US" altLang="zh-CN" sz="1600" dirty="0"/>
              <a:t>N</a:t>
            </a:r>
            <a:r>
              <a:rPr kumimoji="1" lang="zh-CN" altLang="en-US" sz="1600" dirty="0"/>
              <a:t>个元组或者纪录的数据集，分裂法将构造</a:t>
            </a:r>
            <a:r>
              <a:rPr kumimoji="1" lang="en-US" altLang="zh-CN" sz="1600" dirty="0"/>
              <a:t>K</a:t>
            </a:r>
            <a:r>
              <a:rPr kumimoji="1" lang="zh-CN" altLang="en-US" sz="1600" dirty="0"/>
              <a:t>个分组，每一个分组就代表一个聚类，</a:t>
            </a:r>
            <a:r>
              <a:rPr kumimoji="1" lang="en-US" altLang="zh-CN" sz="1600" dirty="0"/>
              <a:t>K&lt;</a:t>
            </a:r>
            <a:r>
              <a:rPr kumimoji="1" lang="en-US" altLang="zh-CN" sz="1600" dirty="0" smtClean="0"/>
              <a:t>N</a:t>
            </a:r>
          </a:p>
          <a:p>
            <a:pPr lvl="1"/>
            <a:r>
              <a:rPr kumimoji="1" lang="zh-CN" altLang="en-US" sz="1400" dirty="0" smtClean="0"/>
              <a:t>每一个分组至少包含一个数据纪录；</a:t>
            </a:r>
            <a:endParaRPr kumimoji="1" lang="en-US" altLang="zh-CN" sz="1400" dirty="0" smtClean="0"/>
          </a:p>
          <a:p>
            <a:pPr lvl="1"/>
            <a:r>
              <a:rPr kumimoji="1" lang="zh-CN" altLang="en-US" sz="1400" dirty="0" smtClean="0"/>
              <a:t>每一个数据纪录属于且仅属于一个分组</a:t>
            </a:r>
            <a:r>
              <a:rPr kumimoji="1" lang="zh-CN" altLang="en-US" sz="1400" dirty="0"/>
              <a:t>（注意：这个要求在某些模糊聚类算法中可以放宽）</a:t>
            </a:r>
            <a:r>
              <a:rPr kumimoji="1" lang="zh-CN" altLang="en-US" sz="1400" dirty="0" smtClean="0"/>
              <a:t>；</a:t>
            </a:r>
            <a:endParaRPr kumimoji="1" lang="en-US" altLang="zh-CN" sz="1400" dirty="0" smtClean="0"/>
          </a:p>
          <a:p>
            <a:r>
              <a:rPr kumimoji="1" lang="zh-CN" altLang="en-US" sz="1600" dirty="0"/>
              <a:t>对于给定的</a:t>
            </a:r>
            <a:r>
              <a:rPr kumimoji="1" lang="en-US" altLang="zh-CN" sz="1600" dirty="0"/>
              <a:t>K</a:t>
            </a:r>
            <a:r>
              <a:rPr kumimoji="1" lang="zh-CN" altLang="en-US" sz="1600" dirty="0"/>
              <a:t>，算法首先给出一个初始的分组方法，以后通过反复迭代的方法改变分组，使得每一次改进之后的分组方案都较前一次好，而所谓好的标准就是：同一分组中的记录越近越好，而不同分组中的纪录越远越</a:t>
            </a:r>
            <a:r>
              <a:rPr kumimoji="1" lang="zh-CN" altLang="en-US" sz="1600" dirty="0" smtClean="0"/>
              <a:t>好</a:t>
            </a:r>
            <a:endParaRPr kumimoji="1" lang="en-US" altLang="zh-CN" sz="1600" dirty="0" smtClean="0"/>
          </a:p>
          <a:p>
            <a:r>
              <a:rPr kumimoji="1" lang="zh-TW" altLang="en-US" sz="1600" dirty="0"/>
              <a:t>使用这个基本思想的算法有：</a:t>
            </a:r>
            <a:r>
              <a:rPr kumimoji="1" lang="en-US" altLang="zh-TW" sz="1600" dirty="0"/>
              <a:t>K-MEANS</a:t>
            </a:r>
            <a:r>
              <a:rPr kumimoji="1" lang="zh-TW" altLang="en-US" sz="1600" dirty="0"/>
              <a:t>算法、</a:t>
            </a:r>
            <a:r>
              <a:rPr kumimoji="1" lang="en-US" altLang="zh-TW" sz="1600" dirty="0"/>
              <a:t>K-MEDOIDS</a:t>
            </a:r>
            <a:r>
              <a:rPr kumimoji="1" lang="zh-TW" altLang="en-US" sz="1600" dirty="0"/>
              <a:t>算法、</a:t>
            </a:r>
            <a:r>
              <a:rPr kumimoji="1" lang="en-US" altLang="zh-TW" sz="1600" dirty="0"/>
              <a:t>CLARANS</a:t>
            </a:r>
            <a:r>
              <a:rPr kumimoji="1" lang="zh-TW" altLang="en-US" sz="1600" dirty="0" smtClean="0"/>
              <a:t>算法</a:t>
            </a:r>
            <a:endParaRPr kumimoji="1" lang="en-US" altLang="zh-TW" sz="1600" dirty="0" smtClean="0"/>
          </a:p>
          <a:p>
            <a:r>
              <a:rPr kumimoji="1" lang="zh-CN" altLang="en-US" sz="1600" dirty="0"/>
              <a:t>当存在很多属性并且数据稀疏时，这是有用的。为了达到全局最优，基于划分的聚类可能需要穷举所有可能的划分，计算量极大。实际上，大多数应用都采用了流行的启发式方法，如</a:t>
            </a:r>
            <a:r>
              <a:rPr kumimoji="1" lang="en-US" altLang="zh-CN" sz="1600" dirty="0"/>
              <a:t>k-</a:t>
            </a:r>
            <a:r>
              <a:rPr kumimoji="1" lang="zh-CN" altLang="en-US" sz="1600" dirty="0"/>
              <a:t>均值和</a:t>
            </a:r>
            <a:r>
              <a:rPr kumimoji="1" lang="en-US" altLang="zh-CN" sz="1600" dirty="0"/>
              <a:t>k-</a:t>
            </a:r>
            <a:r>
              <a:rPr kumimoji="1" lang="zh-CN" altLang="en-US" sz="1600" dirty="0"/>
              <a:t>中心算法，渐近的提高聚类质量，逼近局部最优解。这些启发式聚类方法很适合发现中小规模的数据库中小规模的数据库中的球状簇</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61170572"/>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算法分类</a:t>
            </a:r>
          </a:p>
        </p:txBody>
      </p:sp>
      <p:sp>
        <p:nvSpPr>
          <p:cNvPr id="3" name="内容占位符 2"/>
          <p:cNvSpPr>
            <a:spLocks noGrp="1"/>
          </p:cNvSpPr>
          <p:nvPr>
            <p:ph idx="1"/>
          </p:nvPr>
        </p:nvSpPr>
        <p:spPr/>
        <p:txBody>
          <a:bodyPr/>
          <a:lstStyle/>
          <a:p>
            <a:r>
              <a:rPr kumimoji="1" lang="zh-CN" altLang="en-US" dirty="0"/>
              <a:t>层</a:t>
            </a:r>
            <a:r>
              <a:rPr kumimoji="1" lang="zh-CN" altLang="en-US" dirty="0" smtClean="0"/>
              <a:t>次法</a:t>
            </a:r>
            <a:endParaRPr kumimoji="1" lang="en-US" altLang="zh-CN" dirty="0" smtClean="0"/>
          </a:p>
          <a:p>
            <a:pPr lvl="1"/>
            <a:r>
              <a:rPr kumimoji="1" lang="zh-CN" altLang="en-US" sz="1800" dirty="0"/>
              <a:t>层次法</a:t>
            </a:r>
            <a:r>
              <a:rPr kumimoji="1" lang="en-US" altLang="zh-CN" sz="1800" dirty="0"/>
              <a:t>(hierarchical methods)</a:t>
            </a:r>
            <a:r>
              <a:rPr kumimoji="1" lang="zh-CN" altLang="en-US" sz="1800" dirty="0"/>
              <a:t>，这种方法对给定的数据集进行层次似的分解，直到某种条件满足为止。具体又可分为“自底向上”和“自顶向下”两种方案。</a:t>
            </a:r>
          </a:p>
          <a:p>
            <a:pPr lvl="1"/>
            <a:endParaRPr kumimoji="1" lang="en-US" altLang="zh-CN" sz="1800" dirty="0" smtClean="0"/>
          </a:p>
          <a:p>
            <a:pPr lvl="1"/>
            <a:r>
              <a:rPr kumimoji="1" lang="zh-CN" altLang="en-US" sz="1800" dirty="0"/>
              <a:t>层次聚类方法可以是基于距离的或基于密度或连通性的。层次聚类方法的一些扩展也考虑了子空间聚类。层次方法的缺陷在于，一旦一个步骤（合并或分裂）完成，它就不能被撤销。这个严格规定是有用的，因为不用担心不同选择的组合数目，它将产生较小的计算开销。然而这种技术不能更正错误的决定。已经提出了一些提高层次聚类质量的</a:t>
            </a:r>
            <a:r>
              <a:rPr kumimoji="1" lang="zh-CN" altLang="en-US" sz="1800" dirty="0" smtClean="0"/>
              <a:t>方法</a:t>
            </a:r>
            <a:endParaRPr kumimoji="1" lang="en-US" altLang="zh-CN" sz="1800" dirty="0" smtClean="0"/>
          </a:p>
          <a:p>
            <a:pPr lvl="1"/>
            <a:endParaRPr kumimoji="1" lang="en-US" altLang="zh-CN" sz="1800" dirty="0"/>
          </a:p>
          <a:p>
            <a:pPr lvl="1"/>
            <a:r>
              <a:rPr kumimoji="1" lang="zh-CN" altLang="en-US" sz="1800" dirty="0"/>
              <a:t>代表算法有：</a:t>
            </a:r>
            <a:r>
              <a:rPr kumimoji="1" lang="en-US" altLang="zh-CN" sz="1800" dirty="0"/>
              <a:t>BIRCH</a:t>
            </a:r>
            <a:r>
              <a:rPr kumimoji="1" lang="zh-CN" altLang="en-US" sz="1800" dirty="0"/>
              <a:t>算法、</a:t>
            </a:r>
            <a:r>
              <a:rPr kumimoji="1" lang="en-US" altLang="zh-CN" sz="1800" dirty="0"/>
              <a:t>CURE</a:t>
            </a:r>
            <a:r>
              <a:rPr kumimoji="1" lang="zh-CN" altLang="en-US" sz="1800" dirty="0"/>
              <a:t>算法、</a:t>
            </a:r>
            <a:r>
              <a:rPr kumimoji="1" lang="en-US" altLang="zh-CN" sz="1800" dirty="0"/>
              <a:t>CHAMELEON</a:t>
            </a:r>
            <a:r>
              <a:rPr kumimoji="1" lang="zh-CN" altLang="en-US" sz="1800" dirty="0"/>
              <a:t>算法等；</a:t>
            </a:r>
          </a:p>
          <a:p>
            <a:pPr lvl="1"/>
            <a:endParaRPr kumimoji="1" lang="zh-CN" altLang="en-US" sz="1800" dirty="0"/>
          </a:p>
        </p:txBody>
      </p:sp>
      <p:sp>
        <p:nvSpPr>
          <p:cNvPr id="4" name="矩形 3"/>
          <p:cNvSpPr/>
          <p:nvPr/>
        </p:nvSpPr>
        <p:spPr>
          <a:xfrm>
            <a:off x="7092280" y="6309320"/>
            <a:ext cx="205172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587913208"/>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密度</a:t>
            </a:r>
            <a:r>
              <a:rPr kumimoji="1" lang="zh-CN" altLang="en-US" dirty="0" smtClean="0"/>
              <a:t>算法</a:t>
            </a:r>
            <a:endParaRPr kumimoji="1" lang="zh-CN" altLang="en-US" dirty="0"/>
          </a:p>
        </p:txBody>
      </p:sp>
      <p:sp>
        <p:nvSpPr>
          <p:cNvPr id="3" name="内容占位符 2"/>
          <p:cNvSpPr>
            <a:spLocks noGrp="1"/>
          </p:cNvSpPr>
          <p:nvPr>
            <p:ph idx="1"/>
          </p:nvPr>
        </p:nvSpPr>
        <p:spPr/>
        <p:txBody>
          <a:bodyPr/>
          <a:lstStyle/>
          <a:p>
            <a:r>
              <a:rPr kumimoji="1" lang="zh-CN" altLang="en-US" dirty="0"/>
              <a:t>基于密度的方法</a:t>
            </a:r>
            <a:r>
              <a:rPr kumimoji="1" lang="en-US" altLang="zh-CN" dirty="0"/>
              <a:t>(density-based methods)</a:t>
            </a:r>
            <a:r>
              <a:rPr kumimoji="1" lang="zh-CN" altLang="en-US" dirty="0"/>
              <a:t>，基于密度的方法与其它方法的一个根本区别是：它不是基于各种各样的距离的，而是基于密度的。这样就能克服基于距离的算法只能发现“类圆形”的聚类的缺点。</a:t>
            </a:r>
          </a:p>
          <a:p>
            <a:r>
              <a:rPr kumimoji="1" lang="zh-CN" altLang="en-US" dirty="0"/>
              <a:t>这个方法的指导思想就是，只要一个区域中的点的密度大过某个阈值，就把它加到与之相近的聚类中去。</a:t>
            </a:r>
          </a:p>
          <a:p>
            <a:r>
              <a:rPr kumimoji="1" lang="zh-CN" altLang="en-US" dirty="0"/>
              <a:t>代表算法有：</a:t>
            </a:r>
            <a:r>
              <a:rPr kumimoji="1" lang="en-US" altLang="zh-CN" dirty="0"/>
              <a:t>DBSCAN</a:t>
            </a:r>
            <a:r>
              <a:rPr kumimoji="1" lang="zh-CN" altLang="en-US" dirty="0"/>
              <a:t>算法、</a:t>
            </a:r>
            <a:r>
              <a:rPr kumimoji="1" lang="en-US" altLang="zh-CN" dirty="0"/>
              <a:t>OPTICS</a:t>
            </a:r>
            <a:r>
              <a:rPr kumimoji="1" lang="zh-CN" altLang="en-US" dirty="0"/>
              <a:t>算法、</a:t>
            </a:r>
            <a:r>
              <a:rPr kumimoji="1" lang="en-US" altLang="zh-CN" dirty="0"/>
              <a:t>DENCLUE</a:t>
            </a:r>
            <a:r>
              <a:rPr kumimoji="1" lang="zh-CN" altLang="en-US" dirty="0"/>
              <a:t>算法等；</a:t>
            </a:r>
          </a:p>
          <a:p>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682766780"/>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K-</a:t>
            </a:r>
            <a:r>
              <a:rPr kumimoji="1" lang="en-US" altLang="zh-CN" dirty="0" smtClean="0"/>
              <a:t>MEANS</a:t>
            </a:r>
            <a:endParaRPr kumimoji="1" lang="zh-CN" altLang="en-US" dirty="0"/>
          </a:p>
        </p:txBody>
      </p:sp>
      <p:sp>
        <p:nvSpPr>
          <p:cNvPr id="3" name="内容占位符 2"/>
          <p:cNvSpPr>
            <a:spLocks noGrp="1"/>
          </p:cNvSpPr>
          <p:nvPr>
            <p:ph idx="1"/>
          </p:nvPr>
        </p:nvSpPr>
        <p:spPr>
          <a:xfrm>
            <a:off x="457200" y="1268413"/>
            <a:ext cx="8229600" cy="1512515"/>
          </a:xfrm>
        </p:spPr>
        <p:txBody>
          <a:bodyPr/>
          <a:lstStyle/>
          <a:p>
            <a:r>
              <a:rPr kumimoji="1" lang="en-US" altLang="zh-CN" sz="1600" dirty="0"/>
              <a:t>k-means </a:t>
            </a:r>
            <a:r>
              <a:rPr kumimoji="1" lang="zh-CN" altLang="en-US" sz="1600" dirty="0"/>
              <a:t>算法接受输入量 </a:t>
            </a:r>
            <a:r>
              <a:rPr kumimoji="1" lang="en-US" altLang="zh-CN" sz="1600" dirty="0"/>
              <a:t>k </a:t>
            </a:r>
            <a:r>
              <a:rPr kumimoji="1" lang="zh-CN" altLang="en-US" sz="1600" dirty="0"/>
              <a:t>；然后将</a:t>
            </a:r>
            <a:r>
              <a:rPr kumimoji="1" lang="en-US" altLang="zh-CN" sz="1600" dirty="0"/>
              <a:t>n</a:t>
            </a:r>
            <a:r>
              <a:rPr kumimoji="1" lang="zh-CN" altLang="en-US" sz="1600" dirty="0"/>
              <a:t>个数据对象划分为 </a:t>
            </a:r>
            <a:r>
              <a:rPr kumimoji="1" lang="en-US" altLang="zh-CN" sz="1600" dirty="0"/>
              <a:t>k</a:t>
            </a:r>
            <a:r>
              <a:rPr kumimoji="1" lang="zh-CN" altLang="en-US" sz="1600" dirty="0"/>
              <a:t>个聚类以便使得所获得的聚类满足：同一聚类中的对象相似度较高；而不同聚类中的对象相似度较小。聚类相似度是利用各聚类中对象的均值所获得一个“中心对象”（引力中心）来进行计算的</a:t>
            </a:r>
            <a:r>
              <a:rPr kumimoji="1" lang="zh-CN" altLang="en-US" sz="1600" dirty="0" smtClean="0"/>
              <a:t>。</a:t>
            </a:r>
            <a:endParaRPr kumimoji="1" lang="en-US" altLang="zh-CN" sz="1600" dirty="0"/>
          </a:p>
          <a:p>
            <a:endParaRPr kumimoji="1" lang="zh-CN" altLang="en-US" sz="1600" dirty="0"/>
          </a:p>
        </p:txBody>
      </p:sp>
      <p:pic>
        <p:nvPicPr>
          <p:cNvPr id="5" name="图片 4"/>
          <p:cNvPicPr>
            <a:picLocks noChangeAspect="1"/>
          </p:cNvPicPr>
          <p:nvPr/>
        </p:nvPicPr>
        <p:blipFill>
          <a:blip r:embed="rId2" cstate="print"/>
          <a:stretch>
            <a:fillRect/>
          </a:stretch>
        </p:blipFill>
        <p:spPr>
          <a:xfrm>
            <a:off x="1475656" y="2492896"/>
            <a:ext cx="6408712" cy="3604901"/>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55862023"/>
      </p:ext>
    </p:extLst>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K-</a:t>
            </a:r>
            <a:r>
              <a:rPr kumimoji="1" lang="en-US" altLang="zh-CN" dirty="0" smtClean="0"/>
              <a:t>MEANS</a:t>
            </a:r>
            <a:endParaRPr kumimoji="1" lang="zh-CN" altLang="en-US" dirty="0"/>
          </a:p>
        </p:txBody>
      </p:sp>
      <p:sp>
        <p:nvSpPr>
          <p:cNvPr id="3" name="内容占位符 2"/>
          <p:cNvSpPr>
            <a:spLocks noGrp="1"/>
          </p:cNvSpPr>
          <p:nvPr>
            <p:ph idx="1"/>
          </p:nvPr>
        </p:nvSpPr>
        <p:spPr>
          <a:xfrm>
            <a:off x="457200" y="1268413"/>
            <a:ext cx="8229600" cy="1512515"/>
          </a:xfrm>
        </p:spPr>
        <p:txBody>
          <a:bodyPr/>
          <a:lstStyle/>
          <a:p>
            <a:r>
              <a:rPr kumimoji="1" lang="en-US" altLang="zh-CN" sz="1200" dirty="0"/>
              <a:t>K</a:t>
            </a:r>
            <a:r>
              <a:rPr kumimoji="1" lang="zh-CN" altLang="en-US" sz="1200" dirty="0"/>
              <a:t>是我们事先给定的聚类数，</a:t>
            </a:r>
            <a:r>
              <a:rPr kumimoji="1" lang="en-US" altLang="zh-CN" sz="1200" dirty="0"/>
              <a:t>clip_image012[6]</a:t>
            </a:r>
            <a:r>
              <a:rPr kumimoji="1" lang="zh-CN" altLang="en-US" sz="1200" dirty="0"/>
              <a:t>代表样例</a:t>
            </a:r>
            <a:r>
              <a:rPr kumimoji="1" lang="en-US" altLang="zh-CN" sz="1200" dirty="0" err="1"/>
              <a:t>i</a:t>
            </a:r>
            <a:r>
              <a:rPr kumimoji="1" lang="zh-CN" altLang="en-US" sz="1200" dirty="0"/>
              <a:t>与</a:t>
            </a:r>
            <a:r>
              <a:rPr kumimoji="1" lang="en-US" altLang="zh-CN" sz="1200" dirty="0"/>
              <a:t>k</a:t>
            </a:r>
            <a:r>
              <a:rPr kumimoji="1" lang="zh-CN" altLang="en-US" sz="1200" dirty="0"/>
              <a:t>个类中距离最近的那个类，</a:t>
            </a:r>
            <a:r>
              <a:rPr kumimoji="1" lang="en-US" altLang="zh-CN" sz="1200" dirty="0"/>
              <a:t>clip_image012[7]</a:t>
            </a:r>
            <a:r>
              <a:rPr kumimoji="1" lang="zh-CN" altLang="en-US" sz="1200" dirty="0"/>
              <a:t>的值是</a:t>
            </a:r>
            <a:r>
              <a:rPr kumimoji="1" lang="en-US" altLang="zh-CN" sz="1200" dirty="0"/>
              <a:t>1</a:t>
            </a:r>
            <a:r>
              <a:rPr kumimoji="1" lang="zh-CN" altLang="en-US" sz="1200" dirty="0"/>
              <a:t>到</a:t>
            </a:r>
            <a:r>
              <a:rPr kumimoji="1" lang="en-US" altLang="zh-CN" sz="1200" dirty="0"/>
              <a:t>k</a:t>
            </a:r>
            <a:r>
              <a:rPr kumimoji="1" lang="zh-CN" altLang="en-US" sz="1200" dirty="0"/>
              <a:t>中的一个。质心</a:t>
            </a:r>
            <a:r>
              <a:rPr kumimoji="1" lang="en-US" altLang="zh-CN" sz="1200" dirty="0"/>
              <a:t>clip_image014[6]</a:t>
            </a:r>
            <a:r>
              <a:rPr kumimoji="1" lang="zh-CN" altLang="en-US" sz="1200" dirty="0"/>
              <a:t>代表我们对属于同一个类的样本中心点的猜测，拿星团模型来解释就是要将所有的星星聚成</a:t>
            </a:r>
            <a:r>
              <a:rPr kumimoji="1" lang="en-US" altLang="zh-CN" sz="1200" dirty="0"/>
              <a:t>k</a:t>
            </a:r>
            <a:r>
              <a:rPr kumimoji="1" lang="zh-CN" altLang="en-US" sz="1200" dirty="0"/>
              <a:t>个星团，首先随机选取</a:t>
            </a:r>
            <a:r>
              <a:rPr kumimoji="1" lang="en-US" altLang="zh-CN" sz="1200" dirty="0"/>
              <a:t>k</a:t>
            </a:r>
            <a:r>
              <a:rPr kumimoji="1" lang="zh-CN" altLang="en-US" sz="1200" dirty="0"/>
              <a:t>个宇宙中的点（或者</a:t>
            </a:r>
            <a:r>
              <a:rPr kumimoji="1" lang="en-US" altLang="zh-CN" sz="1200" dirty="0"/>
              <a:t>k</a:t>
            </a:r>
            <a:r>
              <a:rPr kumimoji="1" lang="zh-CN" altLang="en-US" sz="1200" dirty="0"/>
              <a:t>个星星）作为</a:t>
            </a:r>
            <a:r>
              <a:rPr kumimoji="1" lang="en-US" altLang="zh-CN" sz="1200" dirty="0"/>
              <a:t>k</a:t>
            </a:r>
            <a:r>
              <a:rPr kumimoji="1" lang="zh-CN" altLang="en-US" sz="1200" dirty="0"/>
              <a:t>个星团的质心，然后第一步对于每一个星星计算其到</a:t>
            </a:r>
            <a:r>
              <a:rPr kumimoji="1" lang="en-US" altLang="zh-CN" sz="1200" dirty="0"/>
              <a:t>k</a:t>
            </a:r>
            <a:r>
              <a:rPr kumimoji="1" lang="zh-CN" altLang="en-US" sz="1200" dirty="0"/>
              <a:t>个质心中每一个的距离，然后选取距离最近的那个星团作为</a:t>
            </a:r>
            <a:r>
              <a:rPr kumimoji="1" lang="en-US" altLang="zh-CN" sz="1200" dirty="0"/>
              <a:t>clip_image012[8]</a:t>
            </a:r>
            <a:r>
              <a:rPr kumimoji="1" lang="zh-CN" altLang="en-US" sz="1200" dirty="0"/>
              <a:t>，这样经过第一步每一个星星都有了所属的星团；第二步对于每一个星团，重新计算它的质心</a:t>
            </a:r>
            <a:r>
              <a:rPr kumimoji="1" lang="en-US" altLang="zh-CN" sz="1200" dirty="0"/>
              <a:t>clip_image014[7]</a:t>
            </a:r>
            <a:r>
              <a:rPr kumimoji="1" lang="zh-CN" altLang="en-US" sz="1200" dirty="0"/>
              <a:t>（对里面所有的星星坐标求平均）。重复迭代第一步和第二步直到质心不变或者变化很</a:t>
            </a:r>
            <a:r>
              <a:rPr kumimoji="1" lang="zh-CN" altLang="en-US" sz="1200" dirty="0" smtClean="0"/>
              <a:t>小</a:t>
            </a:r>
            <a:endParaRPr kumimoji="1" lang="zh-CN" altLang="en-US" sz="1200" dirty="0"/>
          </a:p>
        </p:txBody>
      </p:sp>
      <p:pic>
        <p:nvPicPr>
          <p:cNvPr id="4" name="图片 3"/>
          <p:cNvPicPr>
            <a:picLocks noChangeAspect="1"/>
          </p:cNvPicPr>
          <p:nvPr/>
        </p:nvPicPr>
        <p:blipFill>
          <a:blip r:embed="rId2" cstate="print"/>
          <a:stretch>
            <a:fillRect/>
          </a:stretch>
        </p:blipFill>
        <p:spPr>
          <a:xfrm>
            <a:off x="2339752" y="3212976"/>
            <a:ext cx="4782220" cy="325191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541994067"/>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K-</a:t>
            </a:r>
            <a:r>
              <a:rPr kumimoji="1" lang="en-US" altLang="zh-CN" dirty="0" smtClean="0"/>
              <a:t>MEANS</a:t>
            </a:r>
            <a:r>
              <a:rPr kumimoji="1" lang="zh-CN" altLang="en-US" dirty="0" smtClean="0"/>
              <a:t>有缺点</a:t>
            </a:r>
            <a:endParaRPr kumimoji="1" lang="zh-CN" altLang="en-US" dirty="0"/>
          </a:p>
        </p:txBody>
      </p:sp>
      <p:sp>
        <p:nvSpPr>
          <p:cNvPr id="3" name="内容占位符 2"/>
          <p:cNvSpPr>
            <a:spLocks noGrp="1"/>
          </p:cNvSpPr>
          <p:nvPr>
            <p:ph idx="1"/>
          </p:nvPr>
        </p:nvSpPr>
        <p:spPr/>
        <p:txBody>
          <a:bodyPr/>
          <a:lstStyle/>
          <a:p>
            <a:r>
              <a:rPr kumimoji="1" lang="en-US" altLang="zh-CN" sz="1600" dirty="0"/>
              <a:t>K-MEANS</a:t>
            </a:r>
            <a:r>
              <a:rPr kumimoji="1" lang="zh-CN" altLang="en-US" sz="1600" dirty="0"/>
              <a:t>有缺点</a:t>
            </a:r>
            <a:r>
              <a:rPr kumimoji="1" lang="en-US" altLang="zh-CN" sz="1600" dirty="0"/>
              <a:t>K-means</a:t>
            </a:r>
            <a:r>
              <a:rPr kumimoji="1" lang="zh-CN" altLang="en-US" sz="1600" dirty="0"/>
              <a:t>算法的优点是</a:t>
            </a:r>
            <a:r>
              <a:rPr kumimoji="1" lang="zh-CN" altLang="en-US" sz="1600" dirty="0" smtClean="0"/>
              <a:t>：</a:t>
            </a:r>
            <a:endParaRPr kumimoji="1" lang="en-US" altLang="zh-CN" sz="1600" dirty="0"/>
          </a:p>
          <a:p>
            <a:pPr lvl="1"/>
            <a:r>
              <a:rPr kumimoji="1" lang="zh-CN" altLang="en-US" sz="1200" dirty="0" smtClean="0"/>
              <a:t>算法能根据较</a:t>
            </a:r>
            <a:r>
              <a:rPr kumimoji="1" lang="zh-CN" altLang="en-US" sz="1200" dirty="0"/>
              <a:t>少的已知聚类样本的类别对树进行剪枝确定部分样本的分类</a:t>
            </a:r>
            <a:r>
              <a:rPr kumimoji="1" lang="zh-CN" altLang="en-US" sz="1200" dirty="0" smtClean="0"/>
              <a:t>；</a:t>
            </a:r>
            <a:endParaRPr kumimoji="1" lang="en-US" altLang="zh-CN" sz="1200" dirty="0"/>
          </a:p>
          <a:p>
            <a:pPr lvl="1"/>
            <a:r>
              <a:rPr kumimoji="1" lang="zh-CN" altLang="en-US" sz="1200" dirty="0" smtClean="0"/>
              <a:t>为克服少量样本聚类</a:t>
            </a:r>
            <a:r>
              <a:rPr kumimoji="1" lang="zh-CN" altLang="en-US" sz="1200" dirty="0"/>
              <a:t>的不准确性，该算法本身具有优化迭代功能，在已经求得的聚类上再次进行迭代修正剪枝确定部分样本的聚类，优化了初始监督学习样本分类不合理的地方</a:t>
            </a:r>
            <a:r>
              <a:rPr kumimoji="1" lang="zh-CN" altLang="en-US" sz="1200" dirty="0" smtClean="0"/>
              <a:t>；</a:t>
            </a:r>
            <a:endParaRPr kumimoji="1" lang="en-US" altLang="zh-CN" sz="1200" dirty="0"/>
          </a:p>
          <a:p>
            <a:pPr lvl="1"/>
            <a:r>
              <a:rPr kumimoji="1" lang="zh-CN" altLang="en-US" sz="1200" dirty="0" smtClean="0"/>
              <a:t>由于只是针对部分小样本可以降低总</a:t>
            </a:r>
            <a:r>
              <a:rPr kumimoji="1" lang="zh-CN" altLang="en-US" sz="1200" dirty="0"/>
              <a:t>的聚类时间复杂度</a:t>
            </a:r>
            <a:r>
              <a:rPr kumimoji="1" lang="zh-CN" altLang="en-US" sz="1200" dirty="0" smtClean="0"/>
              <a:t>。</a:t>
            </a:r>
            <a:endParaRPr kumimoji="1" lang="zh-CN" altLang="en-US" sz="1200" dirty="0"/>
          </a:p>
          <a:p>
            <a:r>
              <a:rPr kumimoji="1" lang="en-US" altLang="zh-CN" sz="1600" dirty="0"/>
              <a:t>K-means</a:t>
            </a:r>
            <a:r>
              <a:rPr kumimoji="1" lang="zh-CN" altLang="en-US" sz="1600" dirty="0"/>
              <a:t>算法的缺点是</a:t>
            </a:r>
            <a:r>
              <a:rPr kumimoji="1" lang="zh-CN" altLang="en-US" sz="1600" dirty="0" smtClean="0"/>
              <a:t>：</a:t>
            </a:r>
            <a:endParaRPr kumimoji="1" lang="en-US" altLang="zh-CN" sz="1600" dirty="0"/>
          </a:p>
          <a:p>
            <a:pPr lvl="1"/>
            <a:r>
              <a:rPr kumimoji="1" lang="zh-CN" altLang="en-US" sz="1200" dirty="0" smtClean="0"/>
              <a:t>在 </a:t>
            </a:r>
            <a:r>
              <a:rPr kumimoji="1" lang="en-US" altLang="zh-CN" sz="1200" dirty="0"/>
              <a:t>K-means </a:t>
            </a:r>
            <a:r>
              <a:rPr kumimoji="1" lang="zh-CN" altLang="en-US" sz="1200" dirty="0"/>
              <a:t>算法中 </a:t>
            </a:r>
            <a:r>
              <a:rPr kumimoji="1" lang="en-US" altLang="zh-CN" sz="1200" dirty="0"/>
              <a:t>K </a:t>
            </a:r>
            <a:r>
              <a:rPr kumimoji="1" lang="zh-CN" altLang="en-US" sz="1200" dirty="0"/>
              <a:t>是事先给定的，这个 </a:t>
            </a:r>
            <a:r>
              <a:rPr kumimoji="1" lang="en-US" altLang="zh-CN" sz="1200" dirty="0"/>
              <a:t>K </a:t>
            </a:r>
            <a:r>
              <a:rPr kumimoji="1" lang="zh-CN" altLang="en-US" sz="1200" dirty="0"/>
              <a:t>值的选定是非常难以估计的。很多时候，事先并不知道给定的数据集应该分成多少个类别才最合适</a:t>
            </a:r>
            <a:r>
              <a:rPr kumimoji="1" lang="zh-CN" altLang="en-US" sz="1200" dirty="0" smtClean="0"/>
              <a:t>；</a:t>
            </a:r>
            <a:endParaRPr kumimoji="1" lang="en-US" altLang="zh-CN" sz="1200" dirty="0"/>
          </a:p>
          <a:p>
            <a:pPr lvl="1"/>
            <a:r>
              <a:rPr kumimoji="1" lang="zh-CN" altLang="en-US" sz="1200" dirty="0" smtClean="0"/>
              <a:t>在 </a:t>
            </a:r>
            <a:r>
              <a:rPr kumimoji="1" lang="en-US" altLang="zh-CN" sz="1200" dirty="0"/>
              <a:t>K-means </a:t>
            </a:r>
            <a:r>
              <a:rPr kumimoji="1" lang="zh-CN" altLang="en-US" sz="1200" dirty="0"/>
              <a:t>算法中，首先需要根据初始聚类中心来确定一个初始划分，然后对初始划分进行优化。这个初始聚类中心的选择对聚类结果有较大的影响，一旦初始值选择的不好，可能无法得到有效的聚类结果</a:t>
            </a:r>
            <a:r>
              <a:rPr kumimoji="1" lang="zh-CN" altLang="en-US" sz="1200" dirty="0" smtClean="0"/>
              <a:t>；</a:t>
            </a:r>
            <a:endParaRPr kumimoji="1" lang="en-US" altLang="zh-CN" sz="1200" dirty="0"/>
          </a:p>
          <a:p>
            <a:pPr lvl="1"/>
            <a:r>
              <a:rPr kumimoji="1" lang="zh-CN" altLang="en-US" sz="1200" dirty="0" smtClean="0"/>
              <a:t>该</a:t>
            </a:r>
            <a:r>
              <a:rPr kumimoji="1" lang="zh-CN" altLang="en-US" sz="1200" dirty="0"/>
              <a:t>算法需要不断地进行样本分类调整，不断地计算调整后的新的聚类中心，因此当数据量非常大时，算法的时间开销是非常大的</a:t>
            </a:r>
            <a:r>
              <a:rPr kumimoji="1" lang="zh-CN" altLang="en-US" sz="1200" dirty="0" smtClean="0"/>
              <a:t>。</a:t>
            </a:r>
            <a:endParaRPr kumimoji="1" lang="en-US" altLang="zh-CN" sz="1200" dirty="0" smtClean="0"/>
          </a:p>
          <a:p>
            <a:r>
              <a:rPr kumimoji="1" lang="en-US" altLang="zh-CN" sz="1600" dirty="0"/>
              <a:t>K-means</a:t>
            </a:r>
            <a:r>
              <a:rPr kumimoji="1" lang="zh-CN" altLang="en-US" sz="1600" dirty="0"/>
              <a:t>算法的其他改进</a:t>
            </a:r>
            <a:r>
              <a:rPr kumimoji="1" lang="zh-CN" altLang="en-US" sz="1600" dirty="0" smtClean="0"/>
              <a:t>算法：</a:t>
            </a:r>
            <a:endParaRPr kumimoji="1" lang="en-US" altLang="zh-CN" sz="1600" dirty="0" smtClean="0"/>
          </a:p>
          <a:p>
            <a:pPr lvl="1"/>
            <a:r>
              <a:rPr kumimoji="1" lang="en-US" altLang="zh-CN" sz="1000" dirty="0"/>
              <a:t>1.     k-modes </a:t>
            </a:r>
            <a:r>
              <a:rPr kumimoji="1" lang="zh-CN" altLang="en-US" sz="1000" dirty="0"/>
              <a:t>算法：实现对离散数据的快速聚类，保留了</a:t>
            </a:r>
            <a:r>
              <a:rPr kumimoji="1" lang="en-US" altLang="zh-CN" sz="1000" dirty="0"/>
              <a:t>k-means</a:t>
            </a:r>
            <a:r>
              <a:rPr kumimoji="1" lang="zh-CN" altLang="en-US" sz="1000" dirty="0"/>
              <a:t>算法的效率同时将</a:t>
            </a:r>
            <a:r>
              <a:rPr kumimoji="1" lang="en-US" altLang="zh-CN" sz="1000" dirty="0"/>
              <a:t>k-means</a:t>
            </a:r>
            <a:r>
              <a:rPr kumimoji="1" lang="zh-CN" altLang="en-US" sz="1000" dirty="0"/>
              <a:t>的应用范围扩大到离散数据</a:t>
            </a:r>
            <a:r>
              <a:rPr kumimoji="1" lang="zh-CN" altLang="en-US" sz="1000" dirty="0" smtClean="0"/>
              <a:t>。</a:t>
            </a:r>
            <a:endParaRPr kumimoji="1" lang="zh-CN" altLang="en-US" sz="1000" dirty="0"/>
          </a:p>
          <a:p>
            <a:pPr lvl="1"/>
            <a:r>
              <a:rPr kumimoji="1" lang="en-US" altLang="zh-CN" sz="1000" dirty="0"/>
              <a:t>2.     k-Prototype</a:t>
            </a:r>
            <a:r>
              <a:rPr kumimoji="1" lang="zh-CN" altLang="en-US" sz="1000" dirty="0"/>
              <a:t>算法：可以对离散与数值属性两种混合的数据进行聚类，在</a:t>
            </a:r>
            <a:r>
              <a:rPr kumimoji="1" lang="en-US" altLang="zh-CN" sz="1000" dirty="0"/>
              <a:t>k-prototype</a:t>
            </a:r>
            <a:r>
              <a:rPr kumimoji="1" lang="zh-CN" altLang="en-US" sz="1000" dirty="0"/>
              <a:t>中定义了一个对数值与离散属性都计算的相异性度量标准</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997481873"/>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层次聚类</a:t>
            </a:r>
          </a:p>
        </p:txBody>
      </p:sp>
      <p:sp>
        <p:nvSpPr>
          <p:cNvPr id="3" name="内容占位符 2"/>
          <p:cNvSpPr>
            <a:spLocks noGrp="1"/>
          </p:cNvSpPr>
          <p:nvPr>
            <p:ph idx="1"/>
          </p:nvPr>
        </p:nvSpPr>
        <p:spPr/>
        <p:txBody>
          <a:bodyPr/>
          <a:lstStyle/>
          <a:p>
            <a:r>
              <a:rPr kumimoji="1" lang="zh-CN" altLang="en-US" sz="2000" dirty="0"/>
              <a:t>层次聚类就是通过对数据集按照某种方法进行层次分解，直到满足某种条件为止。按照分类原理的不同，可以分为凝聚和分裂两种</a:t>
            </a:r>
            <a:r>
              <a:rPr kumimoji="1" lang="zh-CN" altLang="en-US" sz="2000" dirty="0" smtClean="0"/>
              <a:t>方法</a:t>
            </a:r>
            <a:endParaRPr kumimoji="1" lang="en-US" altLang="zh-CN" sz="2000" dirty="0" smtClean="0"/>
          </a:p>
          <a:p>
            <a:r>
              <a:rPr kumimoji="1" lang="zh-CN" altLang="en-US" sz="2000" dirty="0"/>
              <a:t>自下而上聚合层次聚类方法</a:t>
            </a:r>
            <a:r>
              <a:rPr kumimoji="1" lang="en-US" altLang="zh-CN" sz="2000" dirty="0"/>
              <a:t>(</a:t>
            </a:r>
            <a:r>
              <a:rPr kumimoji="1" lang="zh-CN" altLang="en-US" sz="2000" dirty="0"/>
              <a:t>或凝聚层次聚类</a:t>
            </a:r>
            <a:r>
              <a:rPr kumimoji="1" lang="en-US" altLang="zh-CN" sz="2000" dirty="0"/>
              <a:t>)</a:t>
            </a:r>
            <a:r>
              <a:rPr kumimoji="1" lang="zh-CN" altLang="en-US" sz="2000" dirty="0"/>
              <a:t>。这种自下而上策略就是最初将每个对象</a:t>
            </a:r>
            <a:r>
              <a:rPr kumimoji="1" lang="en-US" altLang="zh-CN" sz="2000" dirty="0"/>
              <a:t>(</a:t>
            </a:r>
            <a:r>
              <a:rPr kumimoji="1" lang="zh-CN" altLang="en-US" sz="2000" dirty="0"/>
              <a:t>自身</a:t>
            </a:r>
            <a:r>
              <a:rPr kumimoji="1" lang="en-US" altLang="zh-CN" sz="2000" dirty="0"/>
              <a:t>)</a:t>
            </a:r>
            <a:r>
              <a:rPr kumimoji="1" lang="zh-CN" altLang="en-US" sz="2000" dirty="0"/>
              <a:t>作为一个簇，然后将这些簇进行聚合以构造越来越大的簇，直到所有对象均聚合为一个簇，或满足一定终止条件为止</a:t>
            </a:r>
            <a:r>
              <a:rPr kumimoji="1" lang="zh-CN" altLang="en-US" sz="2000" dirty="0" smtClean="0"/>
              <a:t>。</a:t>
            </a:r>
            <a:endParaRPr kumimoji="1" lang="zh-CN" altLang="en-US" sz="2000" dirty="0"/>
          </a:p>
          <a:p>
            <a:r>
              <a:rPr kumimoji="1" lang="zh-CN" altLang="en-US" sz="2000" dirty="0"/>
              <a:t>自顶向下分解层次聚类方法</a:t>
            </a:r>
            <a:r>
              <a:rPr kumimoji="1" lang="en-US" altLang="zh-CN" sz="2000" dirty="0"/>
              <a:t>(</a:t>
            </a:r>
            <a:r>
              <a:rPr kumimoji="1" lang="zh-CN" altLang="en-US" sz="2000" dirty="0"/>
              <a:t>或分裂层次聚类</a:t>
            </a:r>
            <a:r>
              <a:rPr kumimoji="1" lang="en-US" altLang="zh-CN" sz="2000" dirty="0"/>
              <a:t>)</a:t>
            </a:r>
            <a:r>
              <a:rPr kumimoji="1" lang="zh-CN" altLang="en-US" sz="2000" dirty="0"/>
              <a:t>。这种策略的作法与自下而上策略的作法相反。它首先将所有对象看成一个簇的内容，将其不断分解以使其变成越来越小但个数越来越多的小簇，直到所有对象均独自构成一个簇，或满足一定终止条件为止。</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954571562"/>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层次聚类</a:t>
            </a:r>
          </a:p>
        </p:txBody>
      </p:sp>
      <p:sp>
        <p:nvSpPr>
          <p:cNvPr id="3" name="内容占位符 2"/>
          <p:cNvSpPr>
            <a:spLocks noGrp="1"/>
          </p:cNvSpPr>
          <p:nvPr>
            <p:ph idx="1"/>
          </p:nvPr>
        </p:nvSpPr>
        <p:spPr/>
        <p:txBody>
          <a:bodyPr/>
          <a:lstStyle/>
          <a:p>
            <a:r>
              <a:rPr kumimoji="1" lang="zh-CN" altLang="en-US" sz="2000" dirty="0" smtClean="0"/>
              <a:t>算法步骤</a:t>
            </a:r>
            <a:r>
              <a:rPr kumimoji="1" lang="zh-CN" altLang="en-US" sz="2000" dirty="0"/>
              <a:t>－</a:t>
            </a:r>
            <a:r>
              <a:rPr kumimoji="1" lang="zh-CN" altLang="en-US" sz="2000" dirty="0" smtClean="0"/>
              <a:t>以凝聚为例</a:t>
            </a:r>
            <a:endParaRPr kumimoji="1" lang="en-US" altLang="zh-CN" sz="1600" dirty="0" smtClean="0"/>
          </a:p>
          <a:p>
            <a:pPr lvl="1"/>
            <a:r>
              <a:rPr kumimoji="1" lang="zh-CN" altLang="en-US" dirty="0"/>
              <a:t>给定需要聚类的</a:t>
            </a:r>
            <a:r>
              <a:rPr kumimoji="1" lang="en-US" altLang="zh-CN" dirty="0"/>
              <a:t>n</a:t>
            </a:r>
            <a:r>
              <a:rPr kumimoji="1" lang="zh-CN" altLang="en-US" dirty="0"/>
              <a:t>个对象，每个对象内有多个维度，并计算出</a:t>
            </a:r>
            <a:r>
              <a:rPr kumimoji="1" lang="en-US" altLang="zh-CN" dirty="0"/>
              <a:t>n*n</a:t>
            </a:r>
            <a:r>
              <a:rPr kumimoji="1" lang="zh-CN" altLang="en-US" dirty="0"/>
              <a:t>的距离矩阵，接下来就是算法的步骤</a:t>
            </a:r>
            <a:r>
              <a:rPr kumimoji="1" lang="zh-CN" altLang="en-US" dirty="0" smtClean="0"/>
              <a:t>：</a:t>
            </a:r>
            <a:endParaRPr kumimoji="1" lang="zh-CN" altLang="en-US" dirty="0"/>
          </a:p>
          <a:p>
            <a:pPr lvl="1"/>
            <a:r>
              <a:rPr kumimoji="1" lang="en-US" altLang="zh-CN" dirty="0"/>
              <a:t>a</a:t>
            </a:r>
            <a:r>
              <a:rPr kumimoji="1" lang="zh-CN" altLang="en-US" dirty="0"/>
              <a:t>、将每个对象归为单独一个类，即共有</a:t>
            </a:r>
            <a:r>
              <a:rPr kumimoji="1" lang="en-US" altLang="zh-CN" dirty="0"/>
              <a:t>n</a:t>
            </a:r>
            <a:r>
              <a:rPr kumimoji="1" lang="zh-CN" altLang="en-US" dirty="0"/>
              <a:t>个类，每个类中包含一个类，类与类之间的距离就是类中对象的距离</a:t>
            </a:r>
            <a:r>
              <a:rPr kumimoji="1" lang="zh-CN" altLang="en-US" dirty="0" smtClean="0"/>
              <a:t>；</a:t>
            </a:r>
            <a:endParaRPr kumimoji="1" lang="zh-CN" altLang="en-US" dirty="0"/>
          </a:p>
          <a:p>
            <a:pPr lvl="1"/>
            <a:r>
              <a:rPr kumimoji="1" lang="en-US" altLang="zh-CN" dirty="0"/>
              <a:t>b</a:t>
            </a:r>
            <a:r>
              <a:rPr kumimoji="1" lang="zh-CN" altLang="en-US" dirty="0"/>
              <a:t>、找出最相似的两个类，即距离最短的两个类，并将两个类归为一个类，于是类</a:t>
            </a:r>
            <a:r>
              <a:rPr kumimoji="1" lang="zh-CN" altLang="en-US" dirty="0" smtClean="0"/>
              <a:t>的总数减少了一个</a:t>
            </a:r>
            <a:endParaRPr kumimoji="1" lang="zh-CN" altLang="en-US" dirty="0"/>
          </a:p>
          <a:p>
            <a:pPr lvl="1"/>
            <a:r>
              <a:rPr kumimoji="1" lang="en-US" altLang="zh-CN" dirty="0"/>
              <a:t>c</a:t>
            </a:r>
            <a:r>
              <a:rPr kumimoji="1" lang="zh-CN" altLang="en-US" dirty="0"/>
              <a:t>、重新计算新类与所有旧类之间的距离</a:t>
            </a:r>
            <a:r>
              <a:rPr kumimoji="1" lang="zh-CN" altLang="en-US" dirty="0" smtClean="0"/>
              <a:t>；</a:t>
            </a:r>
            <a:endParaRPr kumimoji="1" lang="zh-CN" altLang="en-US" dirty="0"/>
          </a:p>
          <a:p>
            <a:pPr lvl="1"/>
            <a:r>
              <a:rPr kumimoji="1" lang="en-US" altLang="zh-CN" dirty="0"/>
              <a:t>d</a:t>
            </a:r>
            <a:r>
              <a:rPr kumimoji="1" lang="zh-CN" altLang="en-US" dirty="0"/>
              <a:t>、重复</a:t>
            </a:r>
            <a:r>
              <a:rPr kumimoji="1" lang="en-US" altLang="zh-CN" dirty="0"/>
              <a:t>b</a:t>
            </a:r>
            <a:r>
              <a:rPr kumimoji="1" lang="zh-CN" altLang="en-US" dirty="0"/>
              <a:t>和</a:t>
            </a:r>
            <a:r>
              <a:rPr kumimoji="1" lang="en-US" altLang="zh-CN" dirty="0"/>
              <a:t>c</a:t>
            </a:r>
            <a:r>
              <a:rPr kumimoji="1" lang="zh-CN" altLang="en-US" dirty="0"/>
              <a:t>，直到达到聚类结束。</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523862915"/>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层次聚类</a:t>
            </a:r>
          </a:p>
        </p:txBody>
      </p:sp>
      <p:sp>
        <p:nvSpPr>
          <p:cNvPr id="3" name="内容占位符 2"/>
          <p:cNvSpPr>
            <a:spLocks noGrp="1"/>
          </p:cNvSpPr>
          <p:nvPr>
            <p:ph idx="1"/>
          </p:nvPr>
        </p:nvSpPr>
        <p:spPr/>
        <p:txBody>
          <a:bodyPr/>
          <a:lstStyle/>
          <a:p>
            <a:r>
              <a:rPr kumimoji="1" lang="zh-CN" altLang="en-US" sz="2000" dirty="0" smtClean="0"/>
              <a:t>距离计算</a:t>
            </a:r>
            <a:endParaRPr kumimoji="1" lang="en-US" altLang="zh-CN" sz="2000" dirty="0" smtClean="0"/>
          </a:p>
          <a:p>
            <a:pPr lvl="1"/>
            <a:r>
              <a:rPr kumimoji="1" lang="zh-CN" altLang="en-US" dirty="0"/>
              <a:t>计算两个对象之间的距离，可以用欧氏距离或曼哈顿距离等。如果是计算相似度，可以采用余弦</a:t>
            </a:r>
            <a:r>
              <a:rPr kumimoji="1" lang="zh-CN" altLang="en-US" dirty="0" smtClean="0"/>
              <a:t>相似度</a:t>
            </a:r>
            <a:endParaRPr kumimoji="1" lang="en-US" altLang="zh-CN" dirty="0"/>
          </a:p>
          <a:p>
            <a:pPr lvl="1"/>
            <a:r>
              <a:rPr kumimoji="1" lang="zh-CN" altLang="en-US" dirty="0"/>
              <a:t>计算两个类之间的距离，有以下几种方法</a:t>
            </a:r>
            <a:r>
              <a:rPr kumimoji="1" lang="zh-CN" altLang="en-US" dirty="0" smtClean="0"/>
              <a:t>：</a:t>
            </a:r>
            <a:endParaRPr kumimoji="1" lang="zh-CN" altLang="en-US" dirty="0"/>
          </a:p>
          <a:p>
            <a:pPr lvl="1"/>
            <a:r>
              <a:rPr kumimoji="1" lang="en-US" altLang="zh-CN" sz="1200" dirty="0"/>
              <a:t>1</a:t>
            </a:r>
            <a:r>
              <a:rPr kumimoji="1" lang="zh-CN" altLang="en-US" sz="1200" dirty="0"/>
              <a:t>、</a:t>
            </a:r>
            <a:r>
              <a:rPr kumimoji="1" lang="en-US" altLang="zh-CN" sz="1200" dirty="0"/>
              <a:t>SL</a:t>
            </a:r>
            <a:r>
              <a:rPr kumimoji="1" lang="zh-CN" altLang="en-US" sz="1200" dirty="0"/>
              <a:t>方法（</a:t>
            </a:r>
            <a:r>
              <a:rPr kumimoji="1" lang="en-US" altLang="zh-CN" sz="1200" dirty="0"/>
              <a:t>single-linkage</a:t>
            </a:r>
            <a:r>
              <a:rPr kumimoji="1" lang="zh-CN" altLang="en-US" sz="1200" dirty="0"/>
              <a:t>），又称最近邻方法，定义类间距离为两类之间数据</a:t>
            </a:r>
            <a:r>
              <a:rPr kumimoji="1" lang="zh-CN" altLang="en-US" sz="1200" dirty="0" smtClean="0"/>
              <a:t>的最小距离</a:t>
            </a:r>
            <a:r>
              <a:rPr kumimoji="1" lang="zh-CN" altLang="en-US" sz="1200" dirty="0"/>
              <a:t>。容易造成一种叫做 </a:t>
            </a:r>
            <a:r>
              <a:rPr kumimoji="1" lang="en-US" altLang="zh-CN" sz="1200" dirty="0"/>
              <a:t>Chaining </a:t>
            </a:r>
            <a:r>
              <a:rPr kumimoji="1" lang="zh-CN" altLang="en-US" sz="1200" dirty="0"/>
              <a:t>的效果，两个类从“大局”上离得比较远，但是    由于其中个别的点距离比较近就被合并了，并且这样合并之后 </a:t>
            </a:r>
            <a:r>
              <a:rPr kumimoji="1" lang="en-US" altLang="zh-CN" sz="1200" dirty="0"/>
              <a:t>Chaining </a:t>
            </a:r>
            <a:r>
              <a:rPr kumimoji="1" lang="zh-CN" altLang="en-US" sz="1200" dirty="0"/>
              <a:t>效应会进一    步扩大，最后会得到比较松散的类</a:t>
            </a:r>
            <a:r>
              <a:rPr kumimoji="1" lang="zh-CN" altLang="en-US" sz="1200" dirty="0" smtClean="0"/>
              <a:t>。</a:t>
            </a:r>
            <a:endParaRPr kumimoji="1" lang="zh-CN" altLang="en-US" sz="1200" dirty="0"/>
          </a:p>
          <a:p>
            <a:pPr lvl="1"/>
            <a:r>
              <a:rPr kumimoji="1" lang="en-US" altLang="zh-CN" sz="1200" dirty="0"/>
              <a:t>2</a:t>
            </a:r>
            <a:r>
              <a:rPr kumimoji="1" lang="zh-CN" altLang="en-US" sz="1200" dirty="0"/>
              <a:t>、</a:t>
            </a:r>
            <a:r>
              <a:rPr kumimoji="1" lang="en-US" altLang="zh-CN" sz="1200" dirty="0"/>
              <a:t>CL</a:t>
            </a:r>
            <a:r>
              <a:rPr kumimoji="1" lang="zh-CN" altLang="en-US" sz="1200" dirty="0"/>
              <a:t>方法（</a:t>
            </a:r>
            <a:r>
              <a:rPr kumimoji="1" lang="en-US" altLang="zh-CN" sz="1200" dirty="0"/>
              <a:t>complete-linkage</a:t>
            </a:r>
            <a:r>
              <a:rPr kumimoji="1" lang="zh-CN" altLang="en-US" sz="1200" dirty="0"/>
              <a:t>），又称最远邻方法，定义类间距离为两类之间数据的</a:t>
            </a:r>
            <a:r>
              <a:rPr kumimoji="1" lang="zh-CN" altLang="en-US" sz="1200" dirty="0" smtClean="0"/>
              <a:t>最大距离</a:t>
            </a:r>
            <a:r>
              <a:rPr kumimoji="1" lang="zh-CN" altLang="en-US" sz="1200" dirty="0"/>
              <a:t>。这种方法则与</a:t>
            </a:r>
            <a:r>
              <a:rPr kumimoji="1" lang="en-US" altLang="zh-CN" sz="1200" dirty="0"/>
              <a:t>SL</a:t>
            </a:r>
            <a:r>
              <a:rPr kumimoji="1" lang="zh-CN" altLang="en-US" sz="1200" dirty="0"/>
              <a:t>方法想法，明明两个类距离很近，却由于个别数据离得很        远而导致合并不了。这两种都是比较极端的，没有考虑到类内数据的整体特点</a:t>
            </a:r>
            <a:r>
              <a:rPr kumimoji="1" lang="zh-CN" altLang="en-US" sz="1200" dirty="0" smtClean="0"/>
              <a:t>。</a:t>
            </a:r>
            <a:endParaRPr kumimoji="1" lang="zh-CN" altLang="en-US" sz="1200" dirty="0"/>
          </a:p>
          <a:p>
            <a:pPr lvl="1"/>
            <a:r>
              <a:rPr kumimoji="1" lang="en-US" altLang="zh-CN" sz="1200" dirty="0"/>
              <a:t>3</a:t>
            </a:r>
            <a:r>
              <a:rPr kumimoji="1" lang="zh-CN" altLang="en-US" sz="1200" dirty="0"/>
              <a:t>、</a:t>
            </a:r>
            <a:r>
              <a:rPr kumimoji="1" lang="en-US" altLang="zh-CN" sz="1200" dirty="0"/>
              <a:t>AL</a:t>
            </a:r>
            <a:r>
              <a:rPr kumimoji="1" lang="zh-CN" altLang="en-US" sz="1200" dirty="0"/>
              <a:t>方法（</a:t>
            </a:r>
            <a:r>
              <a:rPr kumimoji="1" lang="en-US" altLang="zh-CN" sz="1200" dirty="0"/>
              <a:t>average -linkage</a:t>
            </a:r>
            <a:r>
              <a:rPr kumimoji="1" lang="zh-CN" altLang="en-US" sz="1200" dirty="0"/>
              <a:t>），定义类间距离为类间数据两两距离的平均值。</a:t>
            </a:r>
            <a:r>
              <a:rPr kumimoji="1" lang="zh-CN" altLang="en-US" sz="1200" dirty="0" smtClean="0"/>
              <a:t>这种方法介于上两种之间</a:t>
            </a:r>
            <a:r>
              <a:rPr kumimoji="1" lang="zh-CN" altLang="en-US" sz="1200" dirty="0"/>
              <a:t>，考虑到类的整体结构</a:t>
            </a:r>
            <a:r>
              <a:rPr kumimoji="1" lang="zh-CN" altLang="en-US" sz="1200" dirty="0" smtClean="0"/>
              <a:t>。</a:t>
            </a:r>
            <a:endParaRPr kumimoji="1" lang="zh-CN" altLang="en-US" sz="1200" dirty="0"/>
          </a:p>
          <a:p>
            <a:pPr lvl="1"/>
            <a:r>
              <a:rPr kumimoji="1" lang="en-US" altLang="zh-CN" sz="1200" dirty="0"/>
              <a:t>4</a:t>
            </a:r>
            <a:r>
              <a:rPr kumimoji="1" lang="zh-CN" altLang="en-US" sz="1200" dirty="0"/>
              <a:t>、质心连锁</a:t>
            </a:r>
            <a:r>
              <a:rPr kumimoji="1" lang="en-US" altLang="zh-CN" sz="1200" dirty="0"/>
              <a:t>(centroid linkage)</a:t>
            </a:r>
            <a:r>
              <a:rPr kumimoji="1" lang="zh-CN" altLang="en-US" sz="1200" dirty="0"/>
              <a:t>，定义类间距离为类间质心的距离，质心为类中</a:t>
            </a:r>
            <a:r>
              <a:rPr kumimoji="1" lang="zh-CN" altLang="en-US" sz="1200" dirty="0" smtClean="0"/>
              <a:t>所有成员的原始数据</a:t>
            </a:r>
            <a:r>
              <a:rPr kumimoji="1" lang="zh-CN" altLang="en-US" sz="1200" dirty="0"/>
              <a:t>的均值</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976973176"/>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层次聚类</a:t>
            </a:r>
          </a:p>
        </p:txBody>
      </p:sp>
      <p:sp>
        <p:nvSpPr>
          <p:cNvPr id="3" name="内容占位符 2"/>
          <p:cNvSpPr>
            <a:spLocks noGrp="1"/>
          </p:cNvSpPr>
          <p:nvPr>
            <p:ph idx="1"/>
          </p:nvPr>
        </p:nvSpPr>
        <p:spPr>
          <a:xfrm>
            <a:off x="457200" y="1268413"/>
            <a:ext cx="8229600" cy="2088579"/>
          </a:xfrm>
        </p:spPr>
        <p:txBody>
          <a:bodyPr/>
          <a:lstStyle/>
          <a:p>
            <a:r>
              <a:rPr kumimoji="1" lang="zh-CN" altLang="en-US" sz="1800" dirty="0"/>
              <a:t>传统的凝聚层次聚类算法有</a:t>
            </a:r>
            <a:r>
              <a:rPr kumimoji="1" lang="en-US" altLang="zh-CN" sz="1800" dirty="0"/>
              <a:t>AGENES</a:t>
            </a:r>
            <a:r>
              <a:rPr kumimoji="1" lang="zh-CN" altLang="en-US" sz="1800" dirty="0"/>
              <a:t>，初始时，</a:t>
            </a:r>
            <a:r>
              <a:rPr kumimoji="1" lang="en-US" altLang="zh-CN" sz="1800" dirty="0"/>
              <a:t>AGENES</a:t>
            </a:r>
            <a:r>
              <a:rPr kumimoji="1" lang="zh-CN" altLang="en-US" sz="1800" dirty="0"/>
              <a:t>将每个样本点自为一簇，然后这些簇根据某种准则逐渐合并，例如，如果簇</a:t>
            </a:r>
            <a:r>
              <a:rPr kumimoji="1" lang="en-US" altLang="zh-CN" sz="1800" dirty="0"/>
              <a:t>C1</a:t>
            </a:r>
            <a:r>
              <a:rPr kumimoji="1" lang="zh-CN" altLang="en-US" sz="1800" dirty="0"/>
              <a:t>中的一个样本点和簇</a:t>
            </a:r>
            <a:r>
              <a:rPr kumimoji="1" lang="en-US" altLang="zh-CN" sz="1800" dirty="0"/>
              <a:t>C2</a:t>
            </a:r>
            <a:r>
              <a:rPr kumimoji="1" lang="zh-CN" altLang="en-US" sz="1800" dirty="0"/>
              <a:t>中的一个样本点之间的距离是所有不同类簇的样本点间欧几里得距离最近的，则认为簇</a:t>
            </a:r>
            <a:r>
              <a:rPr kumimoji="1" lang="en-US" altLang="zh-CN" sz="1800" dirty="0"/>
              <a:t>C1</a:t>
            </a:r>
            <a:r>
              <a:rPr kumimoji="1" lang="zh-CN" altLang="en-US" sz="1800" dirty="0"/>
              <a:t>和簇</a:t>
            </a:r>
            <a:r>
              <a:rPr kumimoji="1" lang="en-US" altLang="zh-CN" sz="1800" dirty="0"/>
              <a:t>C2</a:t>
            </a:r>
            <a:r>
              <a:rPr kumimoji="1" lang="zh-CN" altLang="en-US" sz="1800" dirty="0"/>
              <a:t>是相似可合并的</a:t>
            </a:r>
          </a:p>
        </p:txBody>
      </p:sp>
      <p:pic>
        <p:nvPicPr>
          <p:cNvPr id="4" name="图片 3"/>
          <p:cNvPicPr>
            <a:picLocks noChangeAspect="1"/>
          </p:cNvPicPr>
          <p:nvPr/>
        </p:nvPicPr>
        <p:blipFill>
          <a:blip r:embed="rId2" cstate="print"/>
          <a:stretch>
            <a:fillRect/>
          </a:stretch>
        </p:blipFill>
        <p:spPr>
          <a:xfrm>
            <a:off x="755576" y="3068960"/>
            <a:ext cx="3995812" cy="3105498"/>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8184750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sz="3600" b="1">
                <a:latin typeface="Arial" charset="0"/>
                <a:ea typeface="宋体" charset="0"/>
              </a:rPr>
              <a:t>面向对象编程</a:t>
            </a:r>
          </a:p>
        </p:txBody>
      </p:sp>
      <p:sp>
        <p:nvSpPr>
          <p:cNvPr id="67587" name="Rectangle 3"/>
          <p:cNvSpPr>
            <a:spLocks noGrp="1" noChangeArrowheads="1"/>
          </p:cNvSpPr>
          <p:nvPr>
            <p:ph idx="1"/>
          </p:nvPr>
        </p:nvSpPr>
        <p:spPr>
          <a:xfrm>
            <a:off x="395536" y="1196752"/>
            <a:ext cx="8229600" cy="4525963"/>
          </a:xfrm>
        </p:spPr>
        <p:txBody>
          <a:bodyPr/>
          <a:lstStyle/>
          <a:p>
            <a:pPr eaLnBrk="1" hangingPunct="1"/>
            <a:r>
              <a:rPr lang="zh-CN" altLang="en-US" sz="2800" b="1" dirty="0">
                <a:latin typeface="Arial" charset="0"/>
                <a:ea typeface="宋体" charset="0"/>
              </a:rPr>
              <a:t>类：一种数据结构，封装了属性和方法</a:t>
            </a:r>
          </a:p>
          <a:p>
            <a:pPr eaLnBrk="1" hangingPunct="1"/>
            <a:r>
              <a:rPr lang="zh-CN" altLang="en-US" sz="2800" b="1" dirty="0">
                <a:latin typeface="Arial" charset="0"/>
                <a:ea typeface="宋体" charset="0"/>
              </a:rPr>
              <a:t>类的定义</a:t>
            </a:r>
          </a:p>
          <a:p>
            <a:pPr lvl="1" eaLnBrk="1" hangingPunct="1"/>
            <a:r>
              <a:rPr lang="en-US" altLang="zh-CN" sz="2400" dirty="0">
                <a:latin typeface="Arial" charset="0"/>
                <a:ea typeface="宋体" charset="0"/>
              </a:rPr>
              <a:t>class </a:t>
            </a:r>
            <a:r>
              <a:rPr lang="en-US" altLang="zh-CN" sz="2400" dirty="0" err="1">
                <a:latin typeface="Arial" charset="0"/>
                <a:ea typeface="宋体" charset="0"/>
              </a:rPr>
              <a:t>ClassName</a:t>
            </a:r>
            <a:r>
              <a:rPr lang="en-US" altLang="zh-CN" sz="2400" dirty="0">
                <a:latin typeface="Arial" charset="0"/>
                <a:ea typeface="宋体" charset="0"/>
              </a:rPr>
              <a:t>(object):</a:t>
            </a:r>
          </a:p>
          <a:p>
            <a:pPr lvl="1" eaLnBrk="1" hangingPunct="1">
              <a:buFontTx/>
              <a:buNone/>
            </a:pPr>
            <a:r>
              <a:rPr lang="en-US" altLang="zh-CN" sz="2400" dirty="0">
                <a:latin typeface="Arial" charset="0"/>
                <a:ea typeface="宋体" charset="0"/>
              </a:rPr>
              <a:t>          'class documentation string' #</a:t>
            </a:r>
            <a:r>
              <a:rPr lang="zh-CN" altLang="en-US" sz="2400" dirty="0">
                <a:latin typeface="Arial" charset="0"/>
                <a:ea typeface="宋体" charset="0"/>
              </a:rPr>
              <a:t>文档字符串</a:t>
            </a:r>
          </a:p>
          <a:p>
            <a:pPr lvl="1" eaLnBrk="1" hangingPunct="1">
              <a:buFontTx/>
              <a:buNone/>
            </a:pPr>
            <a:r>
              <a:rPr lang="zh-CN" altLang="en-US" sz="2400" dirty="0">
                <a:latin typeface="Arial" charset="0"/>
                <a:ea typeface="宋体" charset="0"/>
              </a:rPr>
              <a:t>           </a:t>
            </a:r>
            <a:r>
              <a:rPr lang="en-US" altLang="zh-CN" sz="2400" dirty="0" err="1">
                <a:latin typeface="Arial" charset="0"/>
                <a:ea typeface="宋体" charset="0"/>
              </a:rPr>
              <a:t>class_suite</a:t>
            </a:r>
            <a:r>
              <a:rPr lang="en-US" altLang="zh-CN" sz="2400" dirty="0">
                <a:latin typeface="Arial" charset="0"/>
                <a:ea typeface="宋体" charset="0"/>
              </a:rPr>
              <a:t>                           #</a:t>
            </a:r>
            <a:r>
              <a:rPr lang="zh-CN" altLang="en-US" sz="2400" dirty="0">
                <a:latin typeface="Arial" charset="0"/>
                <a:ea typeface="宋体" charset="0"/>
              </a:rPr>
              <a:t>类体</a:t>
            </a:r>
            <a:endParaRPr lang="zh-CN" altLang="en-US" sz="2400" b="1" dirty="0">
              <a:latin typeface="Arial" charset="0"/>
              <a:ea typeface="宋体" charset="0"/>
            </a:endParaRPr>
          </a:p>
          <a:p>
            <a:pPr eaLnBrk="1" hangingPunct="1"/>
            <a:r>
              <a:rPr lang="en-US" altLang="zh-CN" sz="2800" b="1" dirty="0">
                <a:latin typeface="Arial" charset="0"/>
                <a:ea typeface="宋体" charset="0"/>
              </a:rPr>
              <a:t>__</a:t>
            </a:r>
            <a:r>
              <a:rPr lang="en-US" altLang="zh-CN" sz="2800" b="1" dirty="0" err="1">
                <a:latin typeface="Arial" charset="0"/>
                <a:ea typeface="宋体" charset="0"/>
              </a:rPr>
              <a:t>init</a:t>
            </a:r>
            <a:r>
              <a:rPr lang="en-US" altLang="zh-CN" sz="2800" b="1" dirty="0">
                <a:latin typeface="Arial" charset="0"/>
                <a:ea typeface="宋体" charset="0"/>
              </a:rPr>
              <a:t>__</a:t>
            </a:r>
            <a:r>
              <a:rPr lang="zh-CN" altLang="en-US" sz="2800" b="1" dirty="0">
                <a:latin typeface="Arial" charset="0"/>
                <a:ea typeface="宋体" charset="0"/>
              </a:rPr>
              <a:t>函数：类的构造器</a:t>
            </a:r>
          </a:p>
          <a:p>
            <a:pPr eaLnBrk="1" hangingPunct="1"/>
            <a:r>
              <a:rPr lang="zh-CN" altLang="en-US" sz="2800" b="1" dirty="0">
                <a:latin typeface="Arial" charset="0"/>
                <a:ea typeface="宋体" charset="0"/>
              </a:rPr>
              <a:t>实例化</a:t>
            </a:r>
          </a:p>
          <a:p>
            <a:pPr lvl="1" eaLnBrk="1" hangingPunct="1"/>
            <a:r>
              <a:rPr lang="zh-CN" altLang="en-US" sz="2400" b="1" dirty="0">
                <a:latin typeface="Arial" charset="0"/>
                <a:ea typeface="宋体" charset="0"/>
              </a:rPr>
              <a:t>第一步：创建实例对象</a:t>
            </a:r>
          </a:p>
          <a:p>
            <a:pPr lvl="1" eaLnBrk="1" hangingPunct="1"/>
            <a:r>
              <a:rPr lang="zh-CN" altLang="en-US" sz="2400" b="1" dirty="0">
                <a:latin typeface="Arial" charset="0"/>
                <a:ea typeface="宋体" charset="0"/>
              </a:rPr>
              <a:t>第二步：检查是否实现了</a:t>
            </a:r>
            <a:r>
              <a:rPr lang="en-US" altLang="zh-CN" sz="2400" b="1" dirty="0">
                <a:latin typeface="Arial" charset="0"/>
                <a:ea typeface="宋体" charset="0"/>
              </a:rPr>
              <a:t>__</a:t>
            </a:r>
            <a:r>
              <a:rPr lang="en-US" altLang="zh-CN" sz="2400" b="1" dirty="0" err="1">
                <a:latin typeface="Arial" charset="0"/>
                <a:ea typeface="宋体" charset="0"/>
              </a:rPr>
              <a:t>init</a:t>
            </a:r>
            <a:r>
              <a:rPr lang="en-US" altLang="zh-CN" sz="2400" b="1" dirty="0">
                <a:latin typeface="Arial" charset="0"/>
                <a:ea typeface="宋体" charset="0"/>
              </a:rPr>
              <a:t>__</a:t>
            </a:r>
            <a:r>
              <a:rPr lang="zh-CN" altLang="en-US" sz="2400" b="1" dirty="0">
                <a:latin typeface="Arial" charset="0"/>
                <a:ea typeface="宋体" charset="0"/>
              </a:rPr>
              <a:t>方法</a:t>
            </a:r>
          </a:p>
          <a:p>
            <a:pPr eaLnBrk="1" hangingPunct="1"/>
            <a:endParaRPr lang="zh-CN" altLang="en-US" sz="2800" b="1" dirty="0">
              <a:latin typeface="Arial" charset="0"/>
              <a:ea typeface="宋体" charset="0"/>
            </a:endParaRPr>
          </a:p>
          <a:p>
            <a:pPr eaLnBrk="1" hangingPunct="1"/>
            <a:endParaRPr lang="zh-CN" altLang="en-US" sz="2800" b="1" dirty="0">
              <a:latin typeface="Arial" charset="0"/>
              <a:ea typeface="宋体" charset="0"/>
            </a:endParaRPr>
          </a:p>
          <a:p>
            <a:pPr eaLnBrk="1" hangingPunct="1"/>
            <a:endParaRPr lang="zh-CN" altLang="en-US" sz="2800" b="1" dirty="0">
              <a:latin typeface="Arial" charset="0"/>
              <a:ea typeface="宋体" charset="0"/>
            </a:endParaRPr>
          </a:p>
          <a:p>
            <a:pPr lvl="1" eaLnBrk="1" hangingPunct="1">
              <a:buFontTx/>
              <a:buNone/>
            </a:pPr>
            <a:endParaRPr lang="en-US" altLang="zh-CN" sz="2400" dirty="0">
              <a:latin typeface="Arial" charset="0"/>
              <a:ea typeface="宋体" charset="0"/>
            </a:endParaRPr>
          </a:p>
        </p:txBody>
      </p:sp>
      <p:sp>
        <p:nvSpPr>
          <p:cNvPr id="4" name="矩形 3"/>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891839171"/>
      </p:ext>
    </p:extLst>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回归分析</a:t>
            </a:r>
          </a:p>
        </p:txBody>
      </p:sp>
      <p:sp>
        <p:nvSpPr>
          <p:cNvPr id="3" name="内容占位符 2"/>
          <p:cNvSpPr>
            <a:spLocks noGrp="1"/>
          </p:cNvSpPr>
          <p:nvPr>
            <p:ph idx="1"/>
          </p:nvPr>
        </p:nvSpPr>
        <p:spPr/>
        <p:txBody>
          <a:bodyPr/>
          <a:lstStyle/>
          <a:p>
            <a:r>
              <a:rPr kumimoji="1" lang="zh-CN" altLang="en-US" sz="2000" dirty="0"/>
              <a:t>回归分析（</a:t>
            </a:r>
            <a:r>
              <a:rPr kumimoji="1" lang="en-US" altLang="zh-CN" sz="2000" dirty="0"/>
              <a:t>regression analysis)</a:t>
            </a:r>
            <a:r>
              <a:rPr kumimoji="1" lang="zh-CN" altLang="en-US" sz="2000" dirty="0"/>
              <a:t>是确定两种或两种以上变量间相互依赖的定量关系的一种统计分析方法。</a:t>
            </a:r>
          </a:p>
          <a:p>
            <a:r>
              <a:rPr kumimoji="1" lang="zh-CN" altLang="en-US" sz="2000" dirty="0"/>
              <a:t>在线性回归中，按照因变量的多少，可分为简单回归分析和多重回归分析；按照自变量和因变量之间的关系类型，可分为线性回归分析和非线性回归</a:t>
            </a:r>
            <a:r>
              <a:rPr kumimoji="1" lang="zh-CN" altLang="en-US" sz="2000" dirty="0" smtClean="0"/>
              <a:t>分析</a:t>
            </a:r>
            <a:endParaRPr kumimoji="1" lang="en-US" altLang="zh-CN" sz="2000" dirty="0" smtClean="0"/>
          </a:p>
          <a:p>
            <a:r>
              <a:rPr kumimoji="1" lang="zh-CN" altLang="en-US" sz="2000" dirty="0"/>
              <a:t>如果在回归分析中，只包括一个自变量和一个因变量，且二者的关系可用一条直线近似表示，这种回归分析称为一元线性回归分析。如果回归分析中包括两个或两个以上的自变量，且自变量之间存在线性相关，则称为多重线性回归分析</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564355605"/>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回归分析</a:t>
            </a:r>
          </a:p>
        </p:txBody>
      </p:sp>
      <p:pic>
        <p:nvPicPr>
          <p:cNvPr id="4" name="图片 3"/>
          <p:cNvPicPr>
            <a:picLocks noChangeAspect="1"/>
          </p:cNvPicPr>
          <p:nvPr/>
        </p:nvPicPr>
        <p:blipFill>
          <a:blip r:embed="rId2" cstate="print"/>
          <a:stretch>
            <a:fillRect/>
          </a:stretch>
        </p:blipFill>
        <p:spPr>
          <a:xfrm>
            <a:off x="611560" y="1412776"/>
            <a:ext cx="7620000" cy="29337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527700466"/>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回归分析</a:t>
            </a:r>
          </a:p>
        </p:txBody>
      </p:sp>
      <p:sp>
        <p:nvSpPr>
          <p:cNvPr id="3" name="内容占位符 2"/>
          <p:cNvSpPr>
            <a:spLocks noGrp="1"/>
          </p:cNvSpPr>
          <p:nvPr>
            <p:ph idx="1"/>
          </p:nvPr>
        </p:nvSpPr>
        <p:spPr/>
        <p:txBody>
          <a:bodyPr/>
          <a:lstStyle/>
          <a:p>
            <a:r>
              <a:rPr kumimoji="1" lang="zh-CN" altLang="en-US" sz="2000" dirty="0"/>
              <a:t>回归分析的</a:t>
            </a:r>
            <a:r>
              <a:rPr kumimoji="1" lang="zh-CN" altLang="en-US" sz="2000" dirty="0" smtClean="0"/>
              <a:t>主要内容为</a:t>
            </a:r>
            <a:endParaRPr kumimoji="1" lang="en-US" altLang="zh-CN" sz="2000" dirty="0" smtClean="0"/>
          </a:p>
          <a:p>
            <a:pPr lvl="1"/>
            <a:r>
              <a:rPr kumimoji="1" lang="en-US" altLang="zh-CN" sz="1600" dirty="0"/>
              <a:t>①</a:t>
            </a:r>
            <a:r>
              <a:rPr kumimoji="1" lang="zh-CN" altLang="en-US" sz="1600" dirty="0"/>
              <a:t>从一组数据出发，确定某些变量之间的定量关系式，即建立数学模型并估计其中的未知参数。估计参数的常用方法是最小二乘法。</a:t>
            </a:r>
          </a:p>
          <a:p>
            <a:pPr lvl="1"/>
            <a:r>
              <a:rPr kumimoji="1" lang="en-US" altLang="zh-CN" sz="1600" dirty="0"/>
              <a:t>②</a:t>
            </a:r>
            <a:r>
              <a:rPr kumimoji="1" lang="zh-CN" altLang="en-US" sz="1600" dirty="0"/>
              <a:t>对这些关系式的可信程度进行检验。</a:t>
            </a:r>
          </a:p>
          <a:p>
            <a:pPr lvl="1"/>
            <a:r>
              <a:rPr kumimoji="1" lang="en-US" altLang="zh-CN" sz="1600" dirty="0"/>
              <a:t>③</a:t>
            </a:r>
            <a:r>
              <a:rPr kumimoji="1" lang="zh-CN" altLang="en-US" sz="1600" dirty="0"/>
              <a:t>在许多自变量共同影响着一个因变量的关系中，判断哪个（或哪些）自变量的影响是显著的，哪些自变量的影响是不显著的，将影响显著的自变量入模型中，而剔除影响不显著的变量，通常用逐步回归、向前回归和向后回归等方法。</a:t>
            </a:r>
          </a:p>
          <a:p>
            <a:pPr lvl="1"/>
            <a:r>
              <a:rPr kumimoji="1" lang="en-US" altLang="zh-CN" sz="1600" dirty="0"/>
              <a:t>④</a:t>
            </a:r>
            <a:r>
              <a:rPr kumimoji="1" lang="zh-CN" altLang="en-US" sz="1600" dirty="0"/>
              <a:t>利用所求的关系式对某一生产过程进行预测或控制。回归分析的应用是非常广泛的，统计软件包使各种回归方法计算十分</a:t>
            </a:r>
            <a:r>
              <a:rPr kumimoji="1" lang="zh-CN" altLang="en-US" sz="1600" dirty="0" smtClean="0"/>
              <a:t>方便</a:t>
            </a:r>
            <a:endParaRPr kumimoji="1" lang="en-US" altLang="zh-CN" sz="1600" dirty="0" smtClean="0"/>
          </a:p>
          <a:p>
            <a:r>
              <a:rPr kumimoji="1" lang="zh-CN" altLang="en-US" sz="1800" dirty="0"/>
              <a:t>在回归分析中，把变量分为两类。一类是因变量，它们通常是实际问题中所关心的一类指标，通常用</a:t>
            </a:r>
            <a:r>
              <a:rPr kumimoji="1" lang="en-US" altLang="zh-CN" sz="1800" dirty="0"/>
              <a:t>Y</a:t>
            </a:r>
            <a:r>
              <a:rPr kumimoji="1" lang="zh-CN" altLang="en-US" sz="1800" dirty="0"/>
              <a:t>表示；而影响因变量取值的的另一类变量称为自变量，用</a:t>
            </a:r>
            <a:r>
              <a:rPr kumimoji="1" lang="en-US" altLang="zh-CN" sz="1800" dirty="0"/>
              <a:t>X</a:t>
            </a:r>
            <a:r>
              <a:rPr kumimoji="1" lang="zh-CN" altLang="en-US" sz="1800" dirty="0"/>
              <a:t>来表示</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499007830"/>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回归分析</a:t>
            </a:r>
          </a:p>
        </p:txBody>
      </p:sp>
      <p:sp>
        <p:nvSpPr>
          <p:cNvPr id="3" name="内容占位符 2"/>
          <p:cNvSpPr>
            <a:spLocks noGrp="1"/>
          </p:cNvSpPr>
          <p:nvPr>
            <p:ph idx="1"/>
          </p:nvPr>
        </p:nvSpPr>
        <p:spPr/>
        <p:txBody>
          <a:bodyPr/>
          <a:lstStyle/>
          <a:p>
            <a:r>
              <a:rPr kumimoji="1" lang="zh-CN" altLang="en-US" sz="2000" dirty="0"/>
              <a:t>回归分析研究的主要问题是：</a:t>
            </a:r>
          </a:p>
          <a:p>
            <a:pPr marL="0" indent="0">
              <a:buNone/>
            </a:pPr>
            <a:r>
              <a:rPr kumimoji="1" lang="zh-CN" altLang="en-US" sz="2000" dirty="0"/>
              <a:t>（</a:t>
            </a:r>
            <a:r>
              <a:rPr kumimoji="1" lang="en-US" altLang="zh-CN" sz="2000" dirty="0"/>
              <a:t>1</a:t>
            </a:r>
            <a:r>
              <a:rPr kumimoji="1" lang="zh-CN" altLang="en-US" sz="2000" dirty="0"/>
              <a:t>）确定</a:t>
            </a:r>
            <a:r>
              <a:rPr kumimoji="1" lang="en-US" altLang="zh-CN" sz="2000" dirty="0"/>
              <a:t>Y</a:t>
            </a:r>
            <a:r>
              <a:rPr kumimoji="1" lang="zh-CN" altLang="en-US" sz="2000" dirty="0"/>
              <a:t>与</a:t>
            </a:r>
            <a:r>
              <a:rPr kumimoji="1" lang="en-US" altLang="zh-CN" sz="2000" dirty="0"/>
              <a:t>X</a:t>
            </a:r>
            <a:r>
              <a:rPr kumimoji="1" lang="zh-CN" altLang="en-US" sz="2000" dirty="0"/>
              <a:t>间的定量关系表达式，这种表达式称为回归方程；</a:t>
            </a:r>
          </a:p>
          <a:p>
            <a:pPr marL="0" indent="0">
              <a:buNone/>
            </a:pPr>
            <a:r>
              <a:rPr kumimoji="1" lang="zh-CN" altLang="en-US" sz="2000" dirty="0"/>
              <a:t>（</a:t>
            </a:r>
            <a:r>
              <a:rPr kumimoji="1" lang="en-US" altLang="zh-CN" sz="2000" dirty="0"/>
              <a:t>2</a:t>
            </a:r>
            <a:r>
              <a:rPr kumimoji="1" lang="zh-CN" altLang="en-US" sz="2000" dirty="0"/>
              <a:t>）对求得的回归方程的可信度进行检验；</a:t>
            </a:r>
          </a:p>
          <a:p>
            <a:pPr marL="0" indent="0">
              <a:buNone/>
            </a:pPr>
            <a:r>
              <a:rPr kumimoji="1" lang="zh-CN" altLang="en-US" sz="2000" dirty="0"/>
              <a:t>（</a:t>
            </a:r>
            <a:r>
              <a:rPr kumimoji="1" lang="en-US" altLang="zh-CN" sz="2000" dirty="0"/>
              <a:t>3</a:t>
            </a:r>
            <a:r>
              <a:rPr kumimoji="1" lang="zh-CN" altLang="en-US" sz="2000" dirty="0"/>
              <a:t>）判断自变量</a:t>
            </a:r>
            <a:r>
              <a:rPr kumimoji="1" lang="en-US" altLang="zh-CN" sz="2000" dirty="0"/>
              <a:t>X</a:t>
            </a:r>
            <a:r>
              <a:rPr kumimoji="1" lang="zh-CN" altLang="en-US" sz="2000" dirty="0"/>
              <a:t>对因变量</a:t>
            </a:r>
            <a:r>
              <a:rPr kumimoji="1" lang="en-US" altLang="zh-CN" sz="2000" dirty="0"/>
              <a:t>Y</a:t>
            </a:r>
            <a:r>
              <a:rPr kumimoji="1" lang="zh-CN" altLang="en-US" sz="2000" dirty="0"/>
              <a:t>有无影响；</a:t>
            </a:r>
          </a:p>
          <a:p>
            <a:pPr marL="0" indent="0">
              <a:buNone/>
            </a:pPr>
            <a:r>
              <a:rPr kumimoji="1" lang="zh-CN" altLang="en-US" sz="2000" dirty="0"/>
              <a:t>（</a:t>
            </a:r>
            <a:r>
              <a:rPr kumimoji="1" lang="en-US" altLang="zh-CN" sz="2000" dirty="0"/>
              <a:t>4</a:t>
            </a:r>
            <a:r>
              <a:rPr kumimoji="1" lang="zh-CN" altLang="en-US" sz="2000" dirty="0"/>
              <a:t>）利用所求得的回归方程进行预测和控制</a:t>
            </a:r>
            <a:r>
              <a:rPr kumimoji="1" lang="zh-CN" altLang="en-US" sz="2000" dirty="0" smtClean="0"/>
              <a:t>。</a:t>
            </a:r>
            <a:endParaRPr kumimoji="1" lang="en-US" altLang="zh-CN" sz="2000" dirty="0"/>
          </a:p>
          <a:p>
            <a:r>
              <a:rPr kumimoji="1" lang="zh-CN" altLang="en-US" sz="2000" dirty="0" smtClean="0"/>
              <a:t>回归分析步骤</a:t>
            </a:r>
            <a:endParaRPr kumimoji="1" lang="en-US" altLang="zh-CN" sz="2000" dirty="0" smtClean="0"/>
          </a:p>
          <a:p>
            <a:pPr lvl="1"/>
            <a:r>
              <a:rPr kumimoji="1" lang="zh-CN" altLang="en-US" sz="1600" dirty="0"/>
              <a:t>确定变量</a:t>
            </a:r>
          </a:p>
          <a:p>
            <a:pPr lvl="1"/>
            <a:r>
              <a:rPr kumimoji="1" lang="zh-CN" altLang="en-US" sz="1600" dirty="0"/>
              <a:t>建立预测模型</a:t>
            </a:r>
          </a:p>
          <a:p>
            <a:pPr lvl="1"/>
            <a:r>
              <a:rPr kumimoji="1" lang="zh-CN" altLang="en-US" sz="1600" dirty="0"/>
              <a:t>进行相关分析</a:t>
            </a:r>
          </a:p>
          <a:p>
            <a:pPr lvl="1"/>
            <a:r>
              <a:rPr kumimoji="1" lang="zh-CN" altLang="en-US" sz="1600" dirty="0"/>
              <a:t>计算预测误差</a:t>
            </a:r>
          </a:p>
          <a:p>
            <a:pPr lvl="1"/>
            <a:r>
              <a:rPr kumimoji="1" lang="zh-CN" altLang="en-US" sz="1600" dirty="0"/>
              <a:t>确定预测值</a:t>
            </a:r>
          </a:p>
          <a:p>
            <a:pPr lvl="1"/>
            <a:endParaRPr kumimoji="1" lang="en-US" altLang="zh-CN" sz="1600" dirty="0" smtClean="0"/>
          </a:p>
          <a:p>
            <a:pPr lvl="1"/>
            <a:endParaRPr kumimoji="1" lang="en-US" altLang="zh-CN" sz="1600" dirty="0" smtClean="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635358054"/>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TW" dirty="0"/>
              <a:t>Linear Regression</a:t>
            </a:r>
            <a:r>
              <a:rPr kumimoji="1" lang="zh-TW" altLang="en-US" dirty="0"/>
              <a:t>线性回归</a:t>
            </a:r>
            <a:endParaRPr kumimoji="1" lang="zh-CN" altLang="en-US" dirty="0"/>
          </a:p>
        </p:txBody>
      </p:sp>
      <p:sp>
        <p:nvSpPr>
          <p:cNvPr id="3" name="内容占位符 2"/>
          <p:cNvSpPr>
            <a:spLocks noGrp="1"/>
          </p:cNvSpPr>
          <p:nvPr>
            <p:ph idx="1"/>
          </p:nvPr>
        </p:nvSpPr>
        <p:spPr>
          <a:xfrm>
            <a:off x="457200" y="1268413"/>
            <a:ext cx="8229600" cy="3240707"/>
          </a:xfrm>
        </p:spPr>
        <p:txBody>
          <a:bodyPr/>
          <a:lstStyle/>
          <a:p>
            <a:r>
              <a:rPr kumimoji="1" lang="en-US" altLang="zh-CN" sz="1800" dirty="0"/>
              <a:t>1. </a:t>
            </a:r>
            <a:r>
              <a:rPr kumimoji="1" lang="zh-CN" altLang="en-US" sz="1800" dirty="0"/>
              <a:t>因变量是连续的，自变量可以是连续的也可以是离散的，回归线的性质是线性的</a:t>
            </a:r>
          </a:p>
          <a:p>
            <a:r>
              <a:rPr kumimoji="1" lang="zh-CN" altLang="en-US" sz="1800" dirty="0"/>
              <a:t>线性回归使用最佳的拟合直线（也就是回归线）在因变量（</a:t>
            </a:r>
            <a:r>
              <a:rPr kumimoji="1" lang="en-US" altLang="zh-CN" sz="1800" dirty="0"/>
              <a:t>Y</a:t>
            </a:r>
            <a:r>
              <a:rPr kumimoji="1" lang="zh-CN" altLang="en-US" sz="1800" dirty="0"/>
              <a:t>）和一个或多个自变量（</a:t>
            </a:r>
            <a:r>
              <a:rPr kumimoji="1" lang="en-US" altLang="zh-CN" sz="1800" dirty="0"/>
              <a:t>X</a:t>
            </a:r>
            <a:r>
              <a:rPr kumimoji="1" lang="zh-CN" altLang="en-US" sz="1800" dirty="0"/>
              <a:t>）之间建立一种关系</a:t>
            </a:r>
          </a:p>
          <a:p>
            <a:r>
              <a:rPr kumimoji="1" lang="zh-CN" altLang="en-US" sz="1800" dirty="0"/>
              <a:t>用一个方程式来表示它，即</a:t>
            </a:r>
            <a:r>
              <a:rPr kumimoji="1" lang="en-US" altLang="zh-CN" sz="1800" dirty="0"/>
              <a:t>Y=</a:t>
            </a:r>
            <a:r>
              <a:rPr kumimoji="1" lang="en-US" altLang="zh-CN" sz="1800" dirty="0" err="1"/>
              <a:t>a+b</a:t>
            </a:r>
            <a:r>
              <a:rPr kumimoji="1" lang="en-US" altLang="zh-CN" sz="1800" dirty="0"/>
              <a:t>*X + e</a:t>
            </a:r>
            <a:r>
              <a:rPr kumimoji="1" lang="zh-CN" altLang="en-US" sz="1800" dirty="0"/>
              <a:t>，其中</a:t>
            </a:r>
            <a:r>
              <a:rPr kumimoji="1" lang="en-US" altLang="zh-CN" sz="1800" dirty="0"/>
              <a:t>a</a:t>
            </a:r>
            <a:r>
              <a:rPr kumimoji="1" lang="zh-CN" altLang="en-US" sz="1800" dirty="0"/>
              <a:t>表示截距，</a:t>
            </a:r>
            <a:r>
              <a:rPr kumimoji="1" lang="en-US" altLang="zh-CN" sz="1800" dirty="0"/>
              <a:t>b</a:t>
            </a:r>
            <a:r>
              <a:rPr kumimoji="1" lang="zh-CN" altLang="en-US" sz="1800" dirty="0"/>
              <a:t>表示直线的斜率，</a:t>
            </a:r>
            <a:r>
              <a:rPr kumimoji="1" lang="en-US" altLang="zh-CN" sz="1800" dirty="0"/>
              <a:t>e</a:t>
            </a:r>
            <a:r>
              <a:rPr kumimoji="1" lang="zh-CN" altLang="en-US" sz="1800" dirty="0"/>
              <a:t>是误差项。这个方程可以根据给定的预测变量（</a:t>
            </a:r>
            <a:r>
              <a:rPr kumimoji="1" lang="en-US" altLang="zh-CN" sz="1800" dirty="0"/>
              <a:t>s</a:t>
            </a:r>
            <a:r>
              <a:rPr kumimoji="1" lang="zh-CN" altLang="en-US" sz="1800" dirty="0"/>
              <a:t>）来预测目标变量的值。</a:t>
            </a:r>
          </a:p>
        </p:txBody>
      </p:sp>
      <p:pic>
        <p:nvPicPr>
          <p:cNvPr id="4" name="图片 3"/>
          <p:cNvPicPr>
            <a:picLocks noChangeAspect="1"/>
          </p:cNvPicPr>
          <p:nvPr/>
        </p:nvPicPr>
        <p:blipFill>
          <a:blip r:embed="rId2" cstate="print"/>
          <a:stretch>
            <a:fillRect/>
          </a:stretch>
        </p:blipFill>
        <p:spPr>
          <a:xfrm>
            <a:off x="3275856" y="2876082"/>
            <a:ext cx="5774632" cy="3433237"/>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403738597"/>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TW" dirty="0"/>
              <a:t>Linear Regression</a:t>
            </a:r>
            <a:r>
              <a:rPr kumimoji="1" lang="zh-TW" altLang="en-US" dirty="0"/>
              <a:t>线性回归</a:t>
            </a:r>
            <a:endParaRPr kumimoji="1" lang="zh-CN" altLang="en-US" dirty="0"/>
          </a:p>
        </p:txBody>
      </p:sp>
      <p:sp>
        <p:nvSpPr>
          <p:cNvPr id="3" name="内容占位符 2"/>
          <p:cNvSpPr>
            <a:spLocks noGrp="1"/>
          </p:cNvSpPr>
          <p:nvPr>
            <p:ph idx="1"/>
          </p:nvPr>
        </p:nvSpPr>
        <p:spPr>
          <a:xfrm>
            <a:off x="457200" y="1268413"/>
            <a:ext cx="8229600" cy="5112915"/>
          </a:xfrm>
        </p:spPr>
        <p:txBody>
          <a:bodyPr/>
          <a:lstStyle/>
          <a:p>
            <a:r>
              <a:rPr kumimoji="1" lang="zh-CN" altLang="en-US" sz="2000" dirty="0"/>
              <a:t>一元线性回归和多元线性回归的区别在于，多元线性回归有（</a:t>
            </a:r>
            <a:r>
              <a:rPr kumimoji="1" lang="en-US" altLang="zh-CN" sz="2000" dirty="0"/>
              <a:t>&gt;1</a:t>
            </a:r>
            <a:r>
              <a:rPr kumimoji="1" lang="zh-CN" altLang="en-US" sz="2000" dirty="0"/>
              <a:t>）个自变量，而一元线性回归通常只有</a:t>
            </a:r>
            <a:r>
              <a:rPr kumimoji="1" lang="en-US" altLang="zh-CN" sz="2000" dirty="0"/>
              <a:t>1</a:t>
            </a:r>
            <a:r>
              <a:rPr kumimoji="1" lang="zh-CN" altLang="en-US" sz="2000" dirty="0"/>
              <a:t>个自变量。现在的问题是“我们如何得到一个最佳的拟合线呢</a:t>
            </a:r>
            <a:r>
              <a:rPr kumimoji="1" lang="zh-CN" altLang="en-US" sz="2000" dirty="0" smtClean="0"/>
              <a:t>？</a:t>
            </a:r>
            <a:endParaRPr kumimoji="1" lang="en-US" altLang="zh-CN" sz="2000" dirty="0" smtClean="0"/>
          </a:p>
          <a:p>
            <a:r>
              <a:rPr kumimoji="1" lang="zh-CN" altLang="en-US" sz="2000" dirty="0"/>
              <a:t>如何获得最佳拟合线（</a:t>
            </a:r>
            <a:r>
              <a:rPr kumimoji="1" lang="en-US" altLang="zh-CN" sz="2000" dirty="0"/>
              <a:t>a</a:t>
            </a:r>
            <a:r>
              <a:rPr kumimoji="1" lang="zh-CN" altLang="en-US" sz="2000" dirty="0"/>
              <a:t>和</a:t>
            </a:r>
            <a:r>
              <a:rPr kumimoji="1" lang="en-US" altLang="zh-CN" sz="2000" dirty="0"/>
              <a:t>b</a:t>
            </a:r>
            <a:r>
              <a:rPr kumimoji="1" lang="zh-CN" altLang="en-US" sz="2000" dirty="0"/>
              <a:t>的值</a:t>
            </a:r>
            <a:r>
              <a:rPr kumimoji="1" lang="zh-CN" altLang="en-US" sz="2000" dirty="0" smtClean="0"/>
              <a:t>）</a:t>
            </a:r>
            <a:endParaRPr kumimoji="1" lang="en-US" altLang="zh-CN" sz="2000" dirty="0" smtClean="0"/>
          </a:p>
          <a:p>
            <a:pPr lvl="1"/>
            <a:r>
              <a:rPr kumimoji="1" lang="zh-CN" altLang="en-US" sz="1600" dirty="0"/>
              <a:t>这个问题可以使用最小二乘法轻松地完成。最小二乘法也是用于拟合回归线最常用的方法。对于观测数据，它通过最小化每个数据点到线的垂直偏差平方和来计算最佳拟合线。因为在相加时，偏差先平方，所以正值和负值没有抵消</a:t>
            </a:r>
          </a:p>
        </p:txBody>
      </p:sp>
      <p:pic>
        <p:nvPicPr>
          <p:cNvPr id="5" name="图片 4"/>
          <p:cNvPicPr>
            <a:picLocks noChangeAspect="1"/>
          </p:cNvPicPr>
          <p:nvPr/>
        </p:nvPicPr>
        <p:blipFill>
          <a:blip r:embed="rId2" cstate="print"/>
          <a:stretch>
            <a:fillRect/>
          </a:stretch>
        </p:blipFill>
        <p:spPr>
          <a:xfrm>
            <a:off x="3419872" y="4577107"/>
            <a:ext cx="2099960" cy="2251968"/>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610664124"/>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TW" dirty="0"/>
              <a:t>Linear Regression</a:t>
            </a:r>
            <a:r>
              <a:rPr kumimoji="1" lang="zh-TW" altLang="en-US" dirty="0"/>
              <a:t>线性回归</a:t>
            </a:r>
            <a:endParaRPr kumimoji="1" lang="zh-CN" altLang="en-US" dirty="0"/>
          </a:p>
        </p:txBody>
      </p:sp>
      <p:sp>
        <p:nvSpPr>
          <p:cNvPr id="3" name="内容占位符 2"/>
          <p:cNvSpPr>
            <a:spLocks noGrp="1"/>
          </p:cNvSpPr>
          <p:nvPr>
            <p:ph idx="1"/>
          </p:nvPr>
        </p:nvSpPr>
        <p:spPr>
          <a:xfrm>
            <a:off x="457200" y="1268413"/>
            <a:ext cx="8229600" cy="5112915"/>
          </a:xfrm>
        </p:spPr>
        <p:txBody>
          <a:bodyPr/>
          <a:lstStyle/>
          <a:p>
            <a:r>
              <a:rPr kumimoji="1" lang="zh-CN" altLang="en-US" sz="2000" dirty="0"/>
              <a:t>要点：</a:t>
            </a:r>
          </a:p>
          <a:p>
            <a:endParaRPr kumimoji="1" lang="zh-CN" altLang="en-US" sz="2000" dirty="0"/>
          </a:p>
          <a:p>
            <a:r>
              <a:rPr kumimoji="1" lang="zh-CN" altLang="en-US" sz="2000" dirty="0"/>
              <a:t>自变量与因变量之间必须有线性关系</a:t>
            </a:r>
          </a:p>
          <a:p>
            <a:r>
              <a:rPr kumimoji="1" lang="zh-CN" altLang="en-US" sz="2000" dirty="0"/>
              <a:t>多元回归存在多重共线性，自相关性和异方差性。</a:t>
            </a:r>
          </a:p>
          <a:p>
            <a:r>
              <a:rPr kumimoji="1" lang="zh-CN" altLang="en-US" sz="2000" dirty="0"/>
              <a:t>线性回归对异常值非常敏感。它会严重影响回归线，最终影响预测值。</a:t>
            </a:r>
          </a:p>
          <a:p>
            <a:r>
              <a:rPr kumimoji="1" lang="zh-CN" altLang="en-US" sz="2000" dirty="0"/>
              <a:t>多重共线性会增加系数估计值的方差，使得在模型轻微变化下，估计非常敏感。结果就是系数估计值不稳定</a:t>
            </a:r>
          </a:p>
          <a:p>
            <a:r>
              <a:rPr kumimoji="1" lang="zh-CN" altLang="en-US" sz="2000" dirty="0"/>
              <a:t>在多个自变量的情况下，我们可以使用向前选择法，向后剔除法和逐步筛选法来选择最重要的自变量。</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164149952"/>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TW" dirty="0"/>
              <a:t>Logistic Regression</a:t>
            </a:r>
            <a:r>
              <a:rPr kumimoji="1" lang="zh-TW" altLang="en-US" dirty="0"/>
              <a:t>逻辑回归</a:t>
            </a:r>
            <a:endParaRPr kumimoji="1" lang="zh-CN" altLang="en-US" dirty="0"/>
          </a:p>
        </p:txBody>
      </p:sp>
      <p:sp>
        <p:nvSpPr>
          <p:cNvPr id="3" name="内容占位符 2"/>
          <p:cNvSpPr>
            <a:spLocks noGrp="1"/>
          </p:cNvSpPr>
          <p:nvPr>
            <p:ph idx="1"/>
          </p:nvPr>
        </p:nvSpPr>
        <p:spPr>
          <a:xfrm>
            <a:off x="457200" y="1268413"/>
            <a:ext cx="8229600" cy="3168699"/>
          </a:xfrm>
        </p:spPr>
        <p:txBody>
          <a:bodyPr/>
          <a:lstStyle/>
          <a:p>
            <a:r>
              <a:rPr kumimoji="1" lang="zh-CN" altLang="en-US" sz="1400" dirty="0"/>
              <a:t>逻辑回归是用来计算“事件</a:t>
            </a:r>
            <a:r>
              <a:rPr kumimoji="1" lang="en-US" altLang="zh-CN" sz="1400" dirty="0"/>
              <a:t>=Success”</a:t>
            </a:r>
            <a:r>
              <a:rPr kumimoji="1" lang="zh-CN" altLang="en-US" sz="1400" dirty="0"/>
              <a:t>和“事件</a:t>
            </a:r>
            <a:r>
              <a:rPr kumimoji="1" lang="en-US" altLang="zh-CN" sz="1400" dirty="0"/>
              <a:t>=Failure”</a:t>
            </a:r>
            <a:r>
              <a:rPr kumimoji="1" lang="zh-CN" altLang="en-US" sz="1400" dirty="0"/>
              <a:t>的概率。当因变量的类型属于二元（</a:t>
            </a:r>
            <a:r>
              <a:rPr kumimoji="1" lang="en-US" altLang="zh-CN" sz="1400" dirty="0"/>
              <a:t>1 / 0</a:t>
            </a:r>
            <a:r>
              <a:rPr kumimoji="1" lang="zh-CN" altLang="en-US" sz="1400" dirty="0"/>
              <a:t>，真</a:t>
            </a:r>
            <a:r>
              <a:rPr kumimoji="1" lang="en-US" altLang="zh-CN" sz="1400" dirty="0"/>
              <a:t>/</a:t>
            </a:r>
            <a:r>
              <a:rPr kumimoji="1" lang="zh-CN" altLang="en-US" sz="1400" dirty="0"/>
              <a:t>假，是</a:t>
            </a:r>
            <a:r>
              <a:rPr kumimoji="1" lang="en-US" altLang="zh-CN" sz="1400" dirty="0"/>
              <a:t>/</a:t>
            </a:r>
            <a:r>
              <a:rPr kumimoji="1" lang="zh-CN" altLang="en-US" sz="1400" dirty="0"/>
              <a:t>否）变量时，我们就应该使用逻辑回归。这里，</a:t>
            </a:r>
            <a:r>
              <a:rPr kumimoji="1" lang="en-US" altLang="zh-CN" sz="1400" dirty="0"/>
              <a:t>Y</a:t>
            </a:r>
            <a:r>
              <a:rPr kumimoji="1" lang="zh-CN" altLang="en-US" sz="1400" dirty="0"/>
              <a:t>的值从</a:t>
            </a:r>
            <a:r>
              <a:rPr kumimoji="1" lang="en-US" altLang="zh-CN" sz="1400" dirty="0"/>
              <a:t>0</a:t>
            </a:r>
            <a:r>
              <a:rPr kumimoji="1" lang="zh-CN" altLang="en-US" sz="1400" dirty="0"/>
              <a:t>到</a:t>
            </a:r>
            <a:r>
              <a:rPr kumimoji="1" lang="en-US" altLang="zh-CN" sz="1400" dirty="0"/>
              <a:t>1</a:t>
            </a:r>
            <a:r>
              <a:rPr kumimoji="1" lang="zh-CN" altLang="en-US" sz="1400" dirty="0"/>
              <a:t>，它可以用下方程</a:t>
            </a:r>
            <a:r>
              <a:rPr kumimoji="1" lang="zh-CN" altLang="en-US" sz="1400" dirty="0" smtClean="0"/>
              <a:t>表示</a:t>
            </a:r>
            <a:endParaRPr kumimoji="1" lang="en-US" altLang="zh-CN" sz="1400" dirty="0" smtClean="0"/>
          </a:p>
          <a:p>
            <a:r>
              <a:rPr kumimoji="1" lang="zh-CN" altLang="en-US" sz="1400" dirty="0"/>
              <a:t>上述式子中，</a:t>
            </a:r>
            <a:r>
              <a:rPr kumimoji="1" lang="en-US" altLang="zh-CN" sz="1400" dirty="0"/>
              <a:t>p</a:t>
            </a:r>
            <a:r>
              <a:rPr kumimoji="1" lang="zh-CN" altLang="en-US" sz="1400" dirty="0"/>
              <a:t>表述具有某个特征的概率。你应该会问这样一个问题：“我们为什么要在公式中使用对数</a:t>
            </a:r>
            <a:r>
              <a:rPr kumimoji="1" lang="en-US" altLang="zh-CN" sz="1400" dirty="0"/>
              <a:t>log</a:t>
            </a:r>
            <a:r>
              <a:rPr kumimoji="1" lang="zh-CN" altLang="en-US" sz="1400" dirty="0"/>
              <a:t>呢？”</a:t>
            </a:r>
            <a:r>
              <a:rPr kumimoji="1" lang="zh-CN" altLang="en-US" sz="1400" dirty="0" smtClean="0"/>
              <a:t>。</a:t>
            </a:r>
            <a:endParaRPr kumimoji="1" lang="zh-CN" altLang="en-US" sz="1400" dirty="0"/>
          </a:p>
          <a:p>
            <a:r>
              <a:rPr kumimoji="1" lang="zh-CN" altLang="en-US" sz="1400" dirty="0"/>
              <a:t>因为在这里我们使用的是的二项分布（因变量），我们需要选择一个对于这个分布最佳的连结函数。它就是</a:t>
            </a:r>
            <a:r>
              <a:rPr kumimoji="1" lang="en-US" altLang="zh-CN" sz="1400" dirty="0" err="1"/>
              <a:t>Logit</a:t>
            </a:r>
            <a:r>
              <a:rPr kumimoji="1" lang="zh-CN" altLang="en-US" sz="1400" dirty="0"/>
              <a:t>函数。在上述方程中，通过观测样本的极大似然估计值来选择参数，而不是最小化平方和误差（如在普通回归使用的）</a:t>
            </a:r>
            <a:endParaRPr kumimoji="1" lang="en-US" altLang="zh-CN" sz="1400" dirty="0" smtClean="0"/>
          </a:p>
          <a:p>
            <a:endParaRPr kumimoji="1" lang="zh-CN" altLang="en-US" sz="1400" dirty="0"/>
          </a:p>
        </p:txBody>
      </p:sp>
      <p:pic>
        <p:nvPicPr>
          <p:cNvPr id="4" name="图片 3"/>
          <p:cNvPicPr>
            <a:picLocks noChangeAspect="1"/>
          </p:cNvPicPr>
          <p:nvPr/>
        </p:nvPicPr>
        <p:blipFill>
          <a:blip r:embed="rId2" cstate="print"/>
          <a:stretch>
            <a:fillRect/>
          </a:stretch>
        </p:blipFill>
        <p:spPr>
          <a:xfrm>
            <a:off x="2987824" y="3789040"/>
            <a:ext cx="3306192" cy="2518413"/>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612792715"/>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TW" dirty="0"/>
              <a:t>Logistic Regression</a:t>
            </a:r>
            <a:r>
              <a:rPr kumimoji="1" lang="zh-TW" altLang="en-US" dirty="0"/>
              <a:t>逻辑回归</a:t>
            </a:r>
            <a:endParaRPr kumimoji="1" lang="zh-CN" altLang="en-US" dirty="0"/>
          </a:p>
        </p:txBody>
      </p:sp>
      <p:sp>
        <p:nvSpPr>
          <p:cNvPr id="3" name="内容占位符 2"/>
          <p:cNvSpPr>
            <a:spLocks noGrp="1"/>
          </p:cNvSpPr>
          <p:nvPr>
            <p:ph idx="1"/>
          </p:nvPr>
        </p:nvSpPr>
        <p:spPr/>
        <p:txBody>
          <a:bodyPr/>
          <a:lstStyle/>
          <a:p>
            <a:r>
              <a:rPr kumimoji="1" lang="zh-CN" altLang="en-US" sz="1600" dirty="0"/>
              <a:t>要点</a:t>
            </a:r>
            <a:r>
              <a:rPr kumimoji="1" lang="zh-CN" altLang="en-US" sz="1600" dirty="0" smtClean="0"/>
              <a:t>：</a:t>
            </a:r>
            <a:endParaRPr kumimoji="1" lang="zh-CN" altLang="en-US" sz="1600" dirty="0"/>
          </a:p>
          <a:p>
            <a:r>
              <a:rPr kumimoji="1" lang="zh-CN" altLang="en-US" sz="1600" dirty="0"/>
              <a:t>它广泛的用于分类问题。</a:t>
            </a:r>
          </a:p>
          <a:p>
            <a:r>
              <a:rPr kumimoji="1" lang="zh-CN" altLang="en-US" sz="1600" dirty="0"/>
              <a:t>逻辑回归不要求自变量和因变量是线性关系。它可以处理各种类型的关系，因为它对预测的相对风险指数</a:t>
            </a:r>
            <a:r>
              <a:rPr kumimoji="1" lang="en-US" altLang="zh-CN" sz="1600" dirty="0"/>
              <a:t>OR</a:t>
            </a:r>
            <a:r>
              <a:rPr kumimoji="1" lang="zh-CN" altLang="en-US" sz="1600" dirty="0"/>
              <a:t>使用了一个非线性的</a:t>
            </a:r>
            <a:r>
              <a:rPr kumimoji="1" lang="en-US" altLang="zh-CN" sz="1600" dirty="0"/>
              <a:t>log</a:t>
            </a:r>
            <a:r>
              <a:rPr kumimoji="1" lang="zh-CN" altLang="en-US" sz="1600" dirty="0"/>
              <a:t>转换。</a:t>
            </a:r>
          </a:p>
          <a:p>
            <a:r>
              <a:rPr kumimoji="1" lang="zh-CN" altLang="en-US" sz="1600" dirty="0"/>
              <a:t>为了避免过拟合和欠拟合，我们应该包括所有重要的变量。有一个很好的方法来确保这种情况，就是使用逐步筛选方法来估计逻辑回归。</a:t>
            </a:r>
          </a:p>
          <a:p>
            <a:r>
              <a:rPr kumimoji="1" lang="zh-CN" altLang="en-US" sz="1600" dirty="0"/>
              <a:t>它需要大的样本量，因为在样本数量较少的情况下，极大似然估计的效果比普通的最小二乘法差。</a:t>
            </a:r>
          </a:p>
          <a:p>
            <a:r>
              <a:rPr kumimoji="1" lang="zh-CN" altLang="en-US" sz="1600" dirty="0"/>
              <a:t>自变量不应该相互关联的，即不具有多重共线性。然而，在分析和建模中，我们可以选择包含分类变量相互作用的影响。</a:t>
            </a:r>
          </a:p>
          <a:p>
            <a:r>
              <a:rPr kumimoji="1" lang="zh-CN" altLang="en-US" sz="1600" dirty="0"/>
              <a:t>如果因变量的值是定序变量，则称它为序逻辑回归。</a:t>
            </a:r>
          </a:p>
          <a:p>
            <a:r>
              <a:rPr kumimoji="1" lang="zh-CN" altLang="en-US" sz="1600" dirty="0"/>
              <a:t>如果因变量是多类的话，则称它为多元逻辑回归。</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542069498"/>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TW" dirty="0"/>
              <a:t>Polynomial Regression</a:t>
            </a:r>
            <a:r>
              <a:rPr kumimoji="1" lang="zh-TW" altLang="en-US" dirty="0" smtClean="0"/>
              <a:t>多项式回归</a:t>
            </a:r>
            <a:endParaRPr kumimoji="1" lang="zh-CN" altLang="en-US" dirty="0"/>
          </a:p>
        </p:txBody>
      </p:sp>
      <p:sp>
        <p:nvSpPr>
          <p:cNvPr id="3" name="内容占位符 2"/>
          <p:cNvSpPr>
            <a:spLocks noGrp="1"/>
          </p:cNvSpPr>
          <p:nvPr>
            <p:ph idx="1"/>
          </p:nvPr>
        </p:nvSpPr>
        <p:spPr/>
        <p:txBody>
          <a:bodyPr/>
          <a:lstStyle/>
          <a:p>
            <a:r>
              <a:rPr kumimoji="1" lang="zh-CN" altLang="en-US" sz="2000" dirty="0"/>
              <a:t>对于一个回归方程，如果自变量的指数大于</a:t>
            </a:r>
            <a:r>
              <a:rPr kumimoji="1" lang="en-US" altLang="zh-CN" sz="2000" dirty="0"/>
              <a:t>1</a:t>
            </a:r>
            <a:r>
              <a:rPr kumimoji="1" lang="zh-CN" altLang="en-US" sz="2000" dirty="0"/>
              <a:t>，那么它就是多项式回归方程。如下方程所示：</a:t>
            </a:r>
          </a:p>
          <a:p>
            <a:pPr lvl="1"/>
            <a:r>
              <a:rPr kumimoji="1" lang="en-US" altLang="zh-CN" sz="1800" dirty="0"/>
              <a:t>y=</a:t>
            </a:r>
            <a:r>
              <a:rPr kumimoji="1" lang="en-US" altLang="zh-CN" sz="1800" dirty="0" err="1"/>
              <a:t>a+b</a:t>
            </a:r>
            <a:r>
              <a:rPr kumimoji="1" lang="en-US" altLang="zh-CN" sz="1800" dirty="0"/>
              <a:t>*x^</a:t>
            </a:r>
            <a:r>
              <a:rPr kumimoji="1" lang="en-US" altLang="zh-CN" sz="1800" dirty="0" smtClean="0"/>
              <a:t>2</a:t>
            </a:r>
          </a:p>
          <a:p>
            <a:r>
              <a:rPr kumimoji="1" lang="zh-CN" altLang="en-US" sz="2000" dirty="0"/>
              <a:t>在这种回归技术中，最佳拟合线不是直线。而是一个用于拟合数据点的曲线</a:t>
            </a:r>
            <a:endParaRPr kumimoji="1" lang="en-US" altLang="zh-CN" sz="2000" dirty="0"/>
          </a:p>
          <a:p>
            <a:endParaRPr kumimoji="1" lang="zh-CN" altLang="en-US" sz="2000" dirty="0"/>
          </a:p>
        </p:txBody>
      </p:sp>
      <p:pic>
        <p:nvPicPr>
          <p:cNvPr id="4" name="图片 3"/>
          <p:cNvPicPr>
            <a:picLocks noChangeAspect="1"/>
          </p:cNvPicPr>
          <p:nvPr/>
        </p:nvPicPr>
        <p:blipFill>
          <a:blip r:embed="rId2" cstate="print"/>
          <a:stretch>
            <a:fillRect/>
          </a:stretch>
        </p:blipFill>
        <p:spPr>
          <a:xfrm>
            <a:off x="3707904" y="3717032"/>
            <a:ext cx="4323023" cy="2618927"/>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49755829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z="3600" b="1">
                <a:latin typeface="Arial" charset="0"/>
                <a:ea typeface="宋体" charset="0"/>
              </a:rPr>
              <a:t>面向对象编程</a:t>
            </a:r>
          </a:p>
        </p:txBody>
      </p:sp>
      <p:sp>
        <p:nvSpPr>
          <p:cNvPr id="68611" name="Rectangle 3"/>
          <p:cNvSpPr>
            <a:spLocks noGrp="1" noChangeArrowheads="1"/>
          </p:cNvSpPr>
          <p:nvPr>
            <p:ph idx="1"/>
          </p:nvPr>
        </p:nvSpPr>
        <p:spPr>
          <a:xfrm>
            <a:off x="539552" y="1340768"/>
            <a:ext cx="8229600" cy="5105400"/>
          </a:xfrm>
        </p:spPr>
        <p:txBody>
          <a:bodyPr/>
          <a:lstStyle/>
          <a:p>
            <a:pPr eaLnBrk="1" hangingPunct="1"/>
            <a:r>
              <a:rPr lang="en-US" altLang="zh-CN" b="1" dirty="0">
                <a:latin typeface="Arial" charset="0"/>
                <a:ea typeface="宋体" charset="0"/>
              </a:rPr>
              <a:t>self</a:t>
            </a:r>
            <a:r>
              <a:rPr lang="zh-CN" altLang="en-US" b="1" dirty="0">
                <a:latin typeface="Arial" charset="0"/>
                <a:ea typeface="宋体" charset="0"/>
              </a:rPr>
              <a:t>：相当于</a:t>
            </a:r>
            <a:r>
              <a:rPr lang="en-US" altLang="zh-CN" b="1" dirty="0">
                <a:latin typeface="Arial" charset="0"/>
                <a:ea typeface="宋体" charset="0"/>
              </a:rPr>
              <a:t>this</a:t>
            </a:r>
            <a:r>
              <a:rPr lang="zh-CN" altLang="en-US" b="1" dirty="0">
                <a:latin typeface="Arial" charset="0"/>
                <a:ea typeface="宋体" charset="0"/>
              </a:rPr>
              <a:t>指针</a:t>
            </a:r>
          </a:p>
          <a:p>
            <a:pPr eaLnBrk="1" hangingPunct="1"/>
            <a:r>
              <a:rPr lang="zh-CN" altLang="en-US" b="1" dirty="0">
                <a:latin typeface="Arial" charset="0"/>
                <a:ea typeface="宋体" charset="0"/>
              </a:rPr>
              <a:t>绑定</a:t>
            </a:r>
          </a:p>
          <a:p>
            <a:pPr lvl="1" eaLnBrk="1" hangingPunct="1"/>
            <a:r>
              <a:rPr lang="zh-CN" altLang="en-US" b="1" dirty="0">
                <a:latin typeface="Arial" charset="0"/>
                <a:ea typeface="宋体" charset="0"/>
              </a:rPr>
              <a:t>方法仅仅是类内部定义的函数</a:t>
            </a:r>
          </a:p>
          <a:p>
            <a:pPr lvl="1" eaLnBrk="1" hangingPunct="1"/>
            <a:r>
              <a:rPr lang="zh-CN" altLang="en-US" b="1" dirty="0">
                <a:latin typeface="Arial" charset="0"/>
                <a:ea typeface="宋体" charset="0"/>
              </a:rPr>
              <a:t>方法只有在其所属类拥有实例时，才能被调用</a:t>
            </a:r>
          </a:p>
          <a:p>
            <a:pPr eaLnBrk="1" hangingPunct="1"/>
            <a:r>
              <a:rPr lang="zh-CN" altLang="en-US" b="1" dirty="0">
                <a:latin typeface="Arial" charset="0"/>
                <a:ea typeface="宋体" charset="0"/>
              </a:rPr>
              <a:t>类的属性与实例的属性</a:t>
            </a:r>
          </a:p>
          <a:p>
            <a:pPr lvl="1" eaLnBrk="1" hangingPunct="1"/>
            <a:r>
              <a:rPr lang="zh-CN" altLang="en-US" b="1" dirty="0">
                <a:latin typeface="Arial" charset="0"/>
                <a:ea typeface="宋体" charset="0"/>
              </a:rPr>
              <a:t>类的属性：仅与被定义的类绑定</a:t>
            </a:r>
            <a:r>
              <a:rPr lang="en-US" altLang="zh-CN" b="1" dirty="0">
                <a:latin typeface="Arial" charset="0"/>
                <a:ea typeface="宋体" charset="0"/>
              </a:rPr>
              <a:t>(</a:t>
            </a:r>
            <a:r>
              <a:rPr lang="zh-CN" altLang="en-US" b="1" dirty="0">
                <a:latin typeface="Arial" charset="0"/>
                <a:ea typeface="宋体" charset="0"/>
              </a:rPr>
              <a:t>包括数据属性和方法属性</a:t>
            </a:r>
            <a:r>
              <a:rPr lang="en-US" altLang="zh-CN" b="1" dirty="0">
                <a:latin typeface="Arial" charset="0"/>
                <a:ea typeface="宋体" charset="0"/>
              </a:rPr>
              <a:t>)</a:t>
            </a:r>
          </a:p>
          <a:p>
            <a:pPr lvl="1" eaLnBrk="1" hangingPunct="1"/>
            <a:r>
              <a:rPr lang="zh-CN" altLang="en-US" b="1" dirty="0">
                <a:latin typeface="Arial" charset="0"/>
                <a:ea typeface="宋体" charset="0"/>
              </a:rPr>
              <a:t>实例属性：独立于其他的类或实例，仅拥有数据属性</a:t>
            </a:r>
          </a:p>
        </p:txBody>
      </p:sp>
      <p:sp>
        <p:nvSpPr>
          <p:cNvPr id="4" name="矩形 3"/>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313305063"/>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TW" dirty="0"/>
              <a:t>Polynomial Regression</a:t>
            </a:r>
            <a:r>
              <a:rPr kumimoji="1" lang="zh-TW" altLang="en-US" dirty="0" smtClean="0"/>
              <a:t>多项式回归</a:t>
            </a:r>
            <a:endParaRPr kumimoji="1" lang="zh-CN" altLang="en-US" dirty="0"/>
          </a:p>
        </p:txBody>
      </p:sp>
      <p:sp>
        <p:nvSpPr>
          <p:cNvPr id="3" name="内容占位符 2"/>
          <p:cNvSpPr>
            <a:spLocks noGrp="1"/>
          </p:cNvSpPr>
          <p:nvPr>
            <p:ph idx="1"/>
          </p:nvPr>
        </p:nvSpPr>
        <p:spPr/>
        <p:txBody>
          <a:bodyPr/>
          <a:lstStyle/>
          <a:p>
            <a:r>
              <a:rPr kumimoji="1" lang="zh-CN" altLang="en-US" sz="2000" dirty="0"/>
              <a:t>虽然会有一个诱导可以拟合一个高次多项式并得到较低的错误，但这可能会导致过拟合。你需要经常画出关系图来查看拟合情况，并且专注于保证拟合合理，既没有过拟合又没有欠拟合。下面是一个图例，可以帮助理解：</a:t>
            </a:r>
            <a:r>
              <a:rPr kumimoji="1" lang="zh-CN" altLang="en-US" sz="2000" dirty="0" smtClean="0"/>
              <a:t>。</a:t>
            </a:r>
            <a:endParaRPr kumimoji="1" lang="en-US" altLang="zh-CN" sz="2000" dirty="0" smtClean="0"/>
          </a:p>
          <a:p>
            <a:r>
              <a:rPr kumimoji="1" lang="zh-CN" altLang="en-US" sz="2000" dirty="0"/>
              <a:t>明显地向两端寻找曲线点，看看这些形状和趋势是否有意义。更高次的多项式最后可能产生怪异的推断结果。</a:t>
            </a:r>
          </a:p>
          <a:p>
            <a:endParaRPr kumimoji="1" lang="zh-CN" altLang="en-US" sz="2000" dirty="0"/>
          </a:p>
          <a:p>
            <a:endParaRPr kumimoji="1" lang="zh-CN" altLang="en-US" sz="2000" dirty="0"/>
          </a:p>
          <a:p>
            <a:endParaRPr kumimoji="1" lang="zh-CN" altLang="en-US" sz="2000" dirty="0"/>
          </a:p>
        </p:txBody>
      </p:sp>
      <p:pic>
        <p:nvPicPr>
          <p:cNvPr id="5" name="图片 4"/>
          <p:cNvPicPr>
            <a:picLocks noChangeAspect="1"/>
          </p:cNvPicPr>
          <p:nvPr/>
        </p:nvPicPr>
        <p:blipFill>
          <a:blip r:embed="rId2" cstate="print"/>
          <a:stretch>
            <a:fillRect/>
          </a:stretch>
        </p:blipFill>
        <p:spPr>
          <a:xfrm>
            <a:off x="1403648" y="4581128"/>
            <a:ext cx="6840760" cy="1725597"/>
          </a:xfrm>
          <a:prstGeom prst="rect">
            <a:avLst/>
          </a:prstGeom>
        </p:spPr>
      </p:pic>
      <p:sp>
        <p:nvSpPr>
          <p:cNvPr id="6" name="矩形 5"/>
          <p:cNvSpPr/>
          <p:nvPr/>
        </p:nvSpPr>
        <p:spPr>
          <a:xfrm>
            <a:off x="7092280" y="635394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279968800"/>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TW" dirty="0"/>
              <a:t>Stepwise Regression</a:t>
            </a:r>
            <a:r>
              <a:rPr kumimoji="1" lang="zh-TW" altLang="en-US" dirty="0"/>
              <a:t>逐步回归</a:t>
            </a:r>
            <a:endParaRPr kumimoji="1" lang="zh-CN" altLang="en-US" dirty="0"/>
          </a:p>
        </p:txBody>
      </p:sp>
      <p:sp>
        <p:nvSpPr>
          <p:cNvPr id="3" name="内容占位符 2"/>
          <p:cNvSpPr>
            <a:spLocks noGrp="1"/>
          </p:cNvSpPr>
          <p:nvPr>
            <p:ph idx="1"/>
          </p:nvPr>
        </p:nvSpPr>
        <p:spPr/>
        <p:txBody>
          <a:bodyPr/>
          <a:lstStyle/>
          <a:p>
            <a:r>
              <a:rPr kumimoji="1" lang="zh-CN" altLang="en-US" sz="1600" dirty="0"/>
              <a:t>在处理多个自变量时，我们可以使用这种形式的回归。在这种技术中，自变量的选择是在一个自动的过程中完成的，其中包括非人为操作</a:t>
            </a:r>
            <a:r>
              <a:rPr kumimoji="1" lang="zh-CN" altLang="en-US" sz="1600" dirty="0" smtClean="0"/>
              <a:t>。</a:t>
            </a:r>
            <a:endParaRPr kumimoji="1" lang="zh-CN" altLang="en-US" sz="1600" dirty="0"/>
          </a:p>
          <a:p>
            <a:r>
              <a:rPr kumimoji="1" lang="zh-CN" altLang="en-US" sz="1600" dirty="0"/>
              <a:t>这一壮举是通过观察统计的值，如</a:t>
            </a:r>
            <a:r>
              <a:rPr kumimoji="1" lang="en-US" altLang="zh-CN" sz="1600" dirty="0"/>
              <a:t>R-square</a:t>
            </a:r>
            <a:r>
              <a:rPr kumimoji="1" lang="zh-CN" altLang="en-US" sz="1600" dirty="0"/>
              <a:t>，</a:t>
            </a:r>
            <a:r>
              <a:rPr kumimoji="1" lang="en-US" altLang="zh-CN" sz="1600" dirty="0"/>
              <a:t>t-stats</a:t>
            </a:r>
            <a:r>
              <a:rPr kumimoji="1" lang="zh-CN" altLang="en-US" sz="1600" dirty="0"/>
              <a:t>和</a:t>
            </a:r>
            <a:r>
              <a:rPr kumimoji="1" lang="en-US" altLang="zh-CN" sz="1600" dirty="0"/>
              <a:t>AIC</a:t>
            </a:r>
            <a:r>
              <a:rPr kumimoji="1" lang="zh-CN" altLang="en-US" sz="1600" dirty="0"/>
              <a:t>指标，来识别重要的变量。逐步回归通过同时添加</a:t>
            </a:r>
            <a:r>
              <a:rPr kumimoji="1" lang="en-US" altLang="zh-CN" sz="1600" dirty="0"/>
              <a:t>/</a:t>
            </a:r>
            <a:r>
              <a:rPr kumimoji="1" lang="zh-CN" altLang="en-US" sz="1600" dirty="0"/>
              <a:t>删除基于指定标准的协变量来拟合模型。下面列出了一些最常用的逐步回归方法</a:t>
            </a:r>
            <a:r>
              <a:rPr kumimoji="1" lang="zh-CN" altLang="en-US" sz="1600" dirty="0" smtClean="0"/>
              <a:t>：</a:t>
            </a:r>
            <a:endParaRPr kumimoji="1" lang="zh-CN" altLang="en-US" sz="1600" dirty="0"/>
          </a:p>
          <a:p>
            <a:r>
              <a:rPr kumimoji="1" lang="zh-CN" altLang="en-US" sz="1600" dirty="0"/>
              <a:t>标准逐步回归法做两件事情。即增加和删除每个步骤所需的预测。</a:t>
            </a:r>
          </a:p>
          <a:p>
            <a:r>
              <a:rPr kumimoji="1" lang="zh-CN" altLang="en-US" sz="1600" dirty="0"/>
              <a:t>向前选择法从模型中最显著的预测开始，然后为每一步添加变量。</a:t>
            </a:r>
          </a:p>
          <a:p>
            <a:r>
              <a:rPr kumimoji="1" lang="zh-CN" altLang="en-US" sz="1600" dirty="0"/>
              <a:t>向后剔除法与模型的所有预测同时开始，然后在每一步消除最小显着性的变量。</a:t>
            </a:r>
          </a:p>
          <a:p>
            <a:r>
              <a:rPr kumimoji="1" lang="zh-CN" altLang="en-US" sz="1600" dirty="0"/>
              <a:t>这种建模技术的目的是使用最少的预测变量数来最大化预测能力。这也是处理高维数据集的方法之一</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788524300"/>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回归分析优缺点</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sz="2000" dirty="0"/>
              <a:t>优点：</a:t>
            </a:r>
          </a:p>
          <a:p>
            <a:pPr marL="0" indent="0">
              <a:buNone/>
            </a:pPr>
            <a:r>
              <a:rPr kumimoji="1" lang="zh-CN" altLang="en-US" sz="2000" dirty="0"/>
              <a:t>　　</a:t>
            </a:r>
            <a:r>
              <a:rPr kumimoji="1" lang="en-US" altLang="zh-CN" sz="2000" dirty="0"/>
              <a:t>1</a:t>
            </a:r>
            <a:r>
              <a:rPr kumimoji="1" lang="zh-CN" altLang="en-US" sz="2000" dirty="0"/>
              <a:t>、回归分析法在分析多因素模型时，更加简单和方便；</a:t>
            </a:r>
          </a:p>
          <a:p>
            <a:pPr marL="0" indent="0">
              <a:buNone/>
            </a:pPr>
            <a:r>
              <a:rPr kumimoji="1" lang="zh-CN" altLang="en-US" sz="2000" dirty="0"/>
              <a:t>　　</a:t>
            </a:r>
            <a:r>
              <a:rPr kumimoji="1" lang="en-US" altLang="zh-CN" sz="2000" dirty="0"/>
              <a:t>2</a:t>
            </a:r>
            <a:r>
              <a:rPr kumimoji="1" lang="zh-CN" altLang="en-US" sz="2000" dirty="0"/>
              <a:t>、运用回归模型，只要采用的模型和数据相同，通过标准的统计方法可以计算出唯一的结果，但在图和表的形式中，数据之间关系的解释往往因人而异，不同分析者画出的拟合曲线很可能也是不一样的；</a:t>
            </a:r>
          </a:p>
          <a:p>
            <a:pPr marL="0" indent="0">
              <a:buNone/>
            </a:pPr>
            <a:r>
              <a:rPr kumimoji="1" lang="zh-CN" altLang="en-US" sz="2000" dirty="0"/>
              <a:t>　　</a:t>
            </a:r>
            <a:r>
              <a:rPr kumimoji="1" lang="en-US" altLang="zh-CN" sz="2000" dirty="0"/>
              <a:t>3</a:t>
            </a:r>
            <a:r>
              <a:rPr kumimoji="1" lang="zh-CN" altLang="en-US" sz="2000" dirty="0"/>
              <a:t>、回归分析可以准确地计量各个因素之间的相关程度与回归拟合程度的高低，提高预测方程式的效果；在回归分析法时，由于实际一个变量仅受单个因素的影响的情况极少，要注意模式的适合范围，所以一元回归分析法适用确实存在一个对因变量影响作用明显高于其他因素的变量是使用。多元回归分析法比较适用于实际经济问题，受多因素综合影响时使用。</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74718765"/>
      </p:ext>
    </p:extLst>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回归分析优缺点</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sz="2000" dirty="0" smtClean="0"/>
              <a:t>缺点：</a:t>
            </a:r>
            <a:r>
              <a:rPr kumimoji="1" lang="zh-CN" altLang="en-US" sz="2000" dirty="0"/>
              <a:t>　</a:t>
            </a:r>
            <a:endParaRPr kumimoji="1" lang="en-US" altLang="zh-CN" sz="2000" dirty="0" smtClean="0"/>
          </a:p>
          <a:p>
            <a:pPr marL="0" indent="0">
              <a:buNone/>
            </a:pPr>
            <a:endParaRPr kumimoji="1" lang="en-US" altLang="zh-CN" sz="2000" dirty="0"/>
          </a:p>
          <a:p>
            <a:pPr marL="0" indent="0">
              <a:buNone/>
            </a:pPr>
            <a:r>
              <a:rPr kumimoji="1" lang="zh-CN" altLang="en-US" sz="2000" dirty="0" smtClean="0"/>
              <a:t>有时候在回归</a:t>
            </a:r>
            <a:r>
              <a:rPr kumimoji="1" lang="zh-CN" altLang="en-US" sz="2000" dirty="0"/>
              <a:t>分析中，选用何种因子和该因子采用何种表达 式只是一种推测，这影响了用电因子的多样性和某些因子的不可测性，使得回归分析在某些 情况下受到限制。</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249584914"/>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如何正确选择回归</a:t>
            </a:r>
            <a:r>
              <a:rPr kumimoji="1" lang="zh-CN" altLang="en-US" dirty="0" smtClean="0"/>
              <a:t>模型</a:t>
            </a:r>
            <a:endParaRPr kumimoji="1" lang="zh-CN" altLang="en-US" dirty="0"/>
          </a:p>
        </p:txBody>
      </p:sp>
      <p:sp>
        <p:nvSpPr>
          <p:cNvPr id="3" name="内容占位符 2"/>
          <p:cNvSpPr>
            <a:spLocks noGrp="1"/>
          </p:cNvSpPr>
          <p:nvPr>
            <p:ph idx="1"/>
          </p:nvPr>
        </p:nvSpPr>
        <p:spPr/>
        <p:txBody>
          <a:bodyPr/>
          <a:lstStyle/>
          <a:p>
            <a:r>
              <a:rPr kumimoji="1" lang="zh-CN" altLang="en-US" sz="1200" dirty="0"/>
              <a:t>在多类回归模型中，基于自变量和因变量的类型，数据的维数以及数据的其它基本特征的情况下，选择最合适的技术非常重要。以下是你要选择正确的回归模型的关键因素：</a:t>
            </a:r>
          </a:p>
          <a:p>
            <a:endParaRPr kumimoji="1" lang="zh-CN" altLang="en-US" sz="1200" dirty="0"/>
          </a:p>
          <a:p>
            <a:r>
              <a:rPr kumimoji="1" lang="zh-CN" altLang="en-US" sz="1200" dirty="0"/>
              <a:t>数据探索是构建预测模型的必然组成部分。在选择合适的模型时，比如识别变量的关系和影响时，它应该首选的一步。</a:t>
            </a:r>
          </a:p>
          <a:p>
            <a:r>
              <a:rPr kumimoji="1" lang="zh-CN" altLang="en-US" sz="1200" dirty="0"/>
              <a:t>比较适合于不同模型的优点，我们可以分析不同的指标参数，如统计意义的参数，</a:t>
            </a:r>
            <a:r>
              <a:rPr kumimoji="1" lang="en-US" altLang="zh-CN" sz="1200" dirty="0"/>
              <a:t>R-square</a:t>
            </a:r>
            <a:r>
              <a:rPr kumimoji="1" lang="zh-CN" altLang="en-US" sz="1200" dirty="0"/>
              <a:t>，</a:t>
            </a:r>
            <a:r>
              <a:rPr kumimoji="1" lang="en-US" altLang="zh-CN" sz="1200" dirty="0"/>
              <a:t>Adjusted R-square</a:t>
            </a:r>
            <a:r>
              <a:rPr kumimoji="1" lang="zh-CN" altLang="en-US" sz="1200" dirty="0"/>
              <a:t>，</a:t>
            </a:r>
            <a:r>
              <a:rPr kumimoji="1" lang="en-US" altLang="zh-CN" sz="1200" dirty="0"/>
              <a:t>AIC</a:t>
            </a:r>
            <a:r>
              <a:rPr kumimoji="1" lang="zh-CN" altLang="en-US" sz="1200" dirty="0"/>
              <a:t>，</a:t>
            </a:r>
            <a:r>
              <a:rPr kumimoji="1" lang="en-US" altLang="zh-CN" sz="1200" dirty="0"/>
              <a:t>BIC</a:t>
            </a:r>
            <a:r>
              <a:rPr kumimoji="1" lang="zh-CN" altLang="en-US" sz="1200" dirty="0"/>
              <a:t>以及误差项，另一个是</a:t>
            </a:r>
            <a:r>
              <a:rPr kumimoji="1" lang="en-US" altLang="zh-CN" sz="1200" dirty="0"/>
              <a:t>Mallows' </a:t>
            </a:r>
            <a:r>
              <a:rPr kumimoji="1" lang="en-US" altLang="zh-CN" sz="1200" dirty="0" err="1"/>
              <a:t>Cp</a:t>
            </a:r>
            <a:r>
              <a:rPr kumimoji="1" lang="zh-CN" altLang="en-US" sz="1200" dirty="0"/>
              <a:t>准则。这个主要是通过将模型与所有可能的子模型进行对比（或谨慎选择他们），检查在你的模型中可能出现的偏差。</a:t>
            </a:r>
          </a:p>
          <a:p>
            <a:r>
              <a:rPr kumimoji="1" lang="zh-CN" altLang="en-US" sz="1200" dirty="0"/>
              <a:t>交叉验证是评估预测模型最好额方法。在这里，将你的数据集分成两份（一份做训练和一份做验证）。使用观测值和预测值之间的一个简单均方差来衡量你的预测精度。</a:t>
            </a:r>
          </a:p>
          <a:p>
            <a:r>
              <a:rPr kumimoji="1" lang="zh-CN" altLang="en-US" sz="1200" dirty="0"/>
              <a:t>如果你的数据集是多个混合变量，那么你就不应该选择自动模型选择方法，因为你应该不想在同一时间把所有变量放在同一个模型中。</a:t>
            </a:r>
          </a:p>
          <a:p>
            <a:r>
              <a:rPr kumimoji="1" lang="zh-CN" altLang="en-US" sz="1200" dirty="0"/>
              <a:t>它也将取决于你的目的。可能会出现这样的情况，一个不太强大的模型与具有高度统计学意义的模型相比，更易于实现。</a:t>
            </a:r>
          </a:p>
          <a:p>
            <a:r>
              <a:rPr kumimoji="1" lang="zh-CN" altLang="en-US" sz="1200" dirty="0"/>
              <a:t>回归正则化方法（</a:t>
            </a:r>
            <a:r>
              <a:rPr kumimoji="1" lang="en-US" altLang="zh-CN" sz="1200" dirty="0"/>
              <a:t>Lasso</a:t>
            </a:r>
            <a:r>
              <a:rPr kumimoji="1" lang="zh-CN" altLang="en-US" sz="1200" dirty="0"/>
              <a:t>，</a:t>
            </a:r>
            <a:r>
              <a:rPr kumimoji="1" lang="en-US" altLang="zh-CN" sz="1200" dirty="0"/>
              <a:t>Ridge</a:t>
            </a:r>
            <a:r>
              <a:rPr kumimoji="1" lang="zh-CN" altLang="en-US" sz="1200" dirty="0"/>
              <a:t>和</a:t>
            </a:r>
            <a:r>
              <a:rPr kumimoji="1" lang="en-US" altLang="zh-CN" sz="1200" dirty="0" err="1"/>
              <a:t>ElasticNet</a:t>
            </a:r>
            <a:r>
              <a:rPr kumimoji="1" lang="zh-CN" altLang="en-US" sz="1200" dirty="0"/>
              <a:t>）在高维和数据集变量之间多重共线性情况下运行良好。</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206928907"/>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回归模型检验</a:t>
            </a:r>
            <a:endParaRPr kumimoji="1" lang="zh-CN" altLang="en-US" dirty="0"/>
          </a:p>
        </p:txBody>
      </p:sp>
      <p:pic>
        <p:nvPicPr>
          <p:cNvPr id="4" name="图片 3"/>
          <p:cNvPicPr>
            <a:picLocks noChangeAspect="1"/>
          </p:cNvPicPr>
          <p:nvPr/>
        </p:nvPicPr>
        <p:blipFill>
          <a:blip r:embed="rId2" cstate="print"/>
          <a:stretch>
            <a:fillRect/>
          </a:stretch>
        </p:blipFill>
        <p:spPr>
          <a:xfrm>
            <a:off x="35496" y="1196752"/>
            <a:ext cx="9055100" cy="43561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455790612"/>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回归模型检验</a:t>
            </a:r>
          </a:p>
        </p:txBody>
      </p:sp>
      <p:pic>
        <p:nvPicPr>
          <p:cNvPr id="4" name="图片 3"/>
          <p:cNvPicPr>
            <a:picLocks noChangeAspect="1"/>
          </p:cNvPicPr>
          <p:nvPr/>
        </p:nvPicPr>
        <p:blipFill>
          <a:blip r:embed="rId2" cstate="print"/>
          <a:stretch>
            <a:fillRect/>
          </a:stretch>
        </p:blipFill>
        <p:spPr>
          <a:xfrm>
            <a:off x="0" y="1447800"/>
            <a:ext cx="9144000" cy="395048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821616298"/>
      </p:ext>
    </p:extLst>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回归模型检验</a:t>
            </a:r>
            <a:endParaRPr kumimoji="1" lang="zh-CN" altLang="en-US" dirty="0"/>
          </a:p>
        </p:txBody>
      </p:sp>
      <p:sp>
        <p:nvSpPr>
          <p:cNvPr id="3" name="内容占位符 2"/>
          <p:cNvSpPr>
            <a:spLocks noGrp="1"/>
          </p:cNvSpPr>
          <p:nvPr>
            <p:ph idx="1"/>
          </p:nvPr>
        </p:nvSpPr>
        <p:spPr/>
        <p:txBody>
          <a:bodyPr/>
          <a:lstStyle/>
          <a:p>
            <a:r>
              <a:rPr kumimoji="1" lang="zh-CN" altLang="en-US" dirty="0"/>
              <a:t>模型的拟合度是用</a:t>
            </a:r>
            <a:r>
              <a:rPr kumimoji="1" lang="en-US" altLang="zh-CN" dirty="0"/>
              <a:t>R</a:t>
            </a:r>
            <a:r>
              <a:rPr kumimoji="1" lang="zh-CN" altLang="en-US" dirty="0"/>
              <a:t>和</a:t>
            </a:r>
            <a:r>
              <a:rPr kumimoji="1" lang="en-US" altLang="zh-CN" dirty="0"/>
              <a:t>R</a:t>
            </a:r>
            <a:r>
              <a:rPr kumimoji="1" lang="zh-CN" altLang="en-US" dirty="0"/>
              <a:t>方来表示的，一般大于</a:t>
            </a:r>
            <a:r>
              <a:rPr kumimoji="1" lang="en-US" altLang="zh-CN" dirty="0"/>
              <a:t>0.4</a:t>
            </a:r>
            <a:r>
              <a:rPr kumimoji="1" lang="zh-CN" altLang="en-US" dirty="0"/>
              <a:t>就可以了；自变量的显著性是根据各个自变量系数后面的</a:t>
            </a:r>
            <a:r>
              <a:rPr kumimoji="1" lang="en-US" altLang="zh-CN" dirty="0"/>
              <a:t>Sig</a:t>
            </a:r>
            <a:r>
              <a:rPr kumimoji="1" lang="zh-CN" altLang="en-US" dirty="0"/>
              <a:t>值判断的，如果小于</a:t>
            </a:r>
            <a:r>
              <a:rPr kumimoji="1" lang="en-US" altLang="zh-CN" dirty="0"/>
              <a:t>0.05</a:t>
            </a:r>
            <a:r>
              <a:rPr kumimoji="1" lang="zh-CN" altLang="en-US" dirty="0"/>
              <a:t>可以说在</a:t>
            </a:r>
            <a:r>
              <a:rPr kumimoji="1" lang="en-US" altLang="zh-CN" dirty="0"/>
              <a:t>95%</a:t>
            </a:r>
            <a:r>
              <a:rPr kumimoji="1" lang="zh-CN" altLang="en-US" dirty="0"/>
              <a:t>的显著性水平下显著，小于</a:t>
            </a:r>
            <a:r>
              <a:rPr kumimoji="1" lang="en-US" altLang="zh-CN" dirty="0"/>
              <a:t>0.01</a:t>
            </a:r>
            <a:r>
              <a:rPr kumimoji="1" lang="zh-CN" altLang="en-US" dirty="0"/>
              <a:t>就可以说在</a:t>
            </a:r>
            <a:r>
              <a:rPr kumimoji="1" lang="en-US" altLang="zh-CN" dirty="0"/>
              <a:t>99%</a:t>
            </a:r>
            <a:r>
              <a:rPr kumimoji="1" lang="zh-CN" altLang="en-US" dirty="0"/>
              <a:t>的显著性水平下显著了。如果没有给出系数表，是看不到显著性</a:t>
            </a:r>
            <a:r>
              <a:rPr kumimoji="1" lang="zh-CN" altLang="en-US" dirty="0" smtClean="0"/>
              <a:t>如何的</a:t>
            </a:r>
            <a:endParaRPr kumimoji="1" lang="en-US" altLang="zh-CN" dirty="0" smtClean="0"/>
          </a:p>
          <a:p>
            <a:r>
              <a:rPr kumimoji="1" lang="en-US" altLang="zh-CN" dirty="0" smtClean="0"/>
              <a:t>F</a:t>
            </a:r>
            <a:r>
              <a:rPr kumimoji="1" lang="zh-CN" altLang="en-US" dirty="0"/>
              <a:t>：回归方程的线性关系显著</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401044121"/>
      </p:ext>
    </p:extLst>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err="1" smtClean="0"/>
              <a:t>3.Python</a:t>
            </a:r>
            <a:r>
              <a:rPr kumimoji="1" lang="zh-CN" altLang="en-US" dirty="0" smtClean="0"/>
              <a:t>数据实战</a:t>
            </a:r>
            <a:endParaRPr kumimoji="1" lang="zh-CN" altLang="en-US" dirty="0"/>
          </a:p>
        </p:txBody>
      </p:sp>
    </p:spTree>
    <p:extLst>
      <p:ext uri="{BB962C8B-B14F-4D97-AF65-F5344CB8AC3E}">
        <p14:creationId xmlns:p14="http://schemas.microsoft.com/office/powerpoint/2010/main" val="3543716606"/>
      </p:ext>
    </p:extLst>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p:txBody>
          <a:bodyPr/>
          <a:lstStyle/>
          <a:p>
            <a:r>
              <a:rPr kumimoji="1" lang="zh-CN" altLang="en-US" sz="2800" dirty="0" smtClean="0"/>
              <a:t>案例目标：</a:t>
            </a:r>
            <a:endParaRPr kumimoji="1" lang="en-US" altLang="zh-CN" sz="2800" dirty="0" smtClean="0"/>
          </a:p>
          <a:p>
            <a:pPr lvl="1"/>
            <a:r>
              <a:rPr kumimoji="1" lang="zh-CN" altLang="en-US" sz="2400" dirty="0" smtClean="0"/>
              <a:t>借助航空公司客户数据，对客户进行分类</a:t>
            </a:r>
            <a:endParaRPr kumimoji="1" lang="en-US" altLang="zh-CN" sz="2400" dirty="0" smtClean="0"/>
          </a:p>
          <a:p>
            <a:pPr lvl="1"/>
            <a:r>
              <a:rPr kumimoji="1" lang="zh-CN" altLang="en-US" sz="2400" dirty="0" smtClean="0"/>
              <a:t>对不同客户类别进行特征分析，比较不同类客户的客户价值</a:t>
            </a:r>
            <a:endParaRPr kumimoji="1" lang="en-US" altLang="zh-CN" sz="2400" dirty="0" smtClean="0"/>
          </a:p>
          <a:p>
            <a:pPr lvl="1"/>
            <a:r>
              <a:rPr kumimoji="1" lang="zh-CN" altLang="en-US" sz="2400" dirty="0" smtClean="0"/>
              <a:t>对不同的价值的客户类别提供个性化服务，制定相应的营销策略</a:t>
            </a:r>
            <a:endParaRPr kumimoji="1" lang="zh-CN" altLang="en-US" sz="2400" dirty="0"/>
          </a:p>
        </p:txBody>
      </p:sp>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72322187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zh-CN" altLang="en-US" sz="4000" b="1" dirty="0">
                <a:latin typeface="Arial" charset="0"/>
                <a:ea typeface="宋体" charset="0"/>
              </a:rPr>
              <a:t>面向对象编程</a:t>
            </a:r>
          </a:p>
        </p:txBody>
      </p:sp>
      <p:sp>
        <p:nvSpPr>
          <p:cNvPr id="69635" name="Rectangle 3"/>
          <p:cNvSpPr>
            <a:spLocks noGrp="1" noChangeArrowheads="1"/>
          </p:cNvSpPr>
          <p:nvPr>
            <p:ph idx="1"/>
          </p:nvPr>
        </p:nvSpPr>
        <p:spPr>
          <a:xfrm>
            <a:off x="395536" y="1828800"/>
            <a:ext cx="8229600" cy="5029200"/>
          </a:xfrm>
        </p:spPr>
        <p:txBody>
          <a:bodyPr>
            <a:normAutofit/>
          </a:bodyPr>
          <a:lstStyle/>
          <a:p>
            <a:pPr eaLnBrk="1" hangingPunct="1"/>
            <a:r>
              <a:rPr lang="zh-CN" altLang="en-US" sz="2000" b="1" dirty="0">
                <a:latin typeface="Arial" charset="0"/>
                <a:ea typeface="宋体" charset="0"/>
              </a:rPr>
              <a:t>成员的访问类型</a:t>
            </a:r>
          </a:p>
          <a:p>
            <a:pPr lvl="1" eaLnBrk="1" hangingPunct="1"/>
            <a:r>
              <a:rPr lang="zh-CN" altLang="en-US" sz="1800" b="1" dirty="0">
                <a:latin typeface="Arial" charset="0"/>
                <a:ea typeface="宋体" charset="0"/>
              </a:rPr>
              <a:t>公有，私有？</a:t>
            </a:r>
          </a:p>
          <a:p>
            <a:pPr lvl="1" eaLnBrk="1" hangingPunct="1"/>
            <a:r>
              <a:rPr lang="en-US" altLang="zh-CN" sz="1800" b="1" dirty="0">
                <a:latin typeface="Arial" charset="0"/>
                <a:ea typeface="宋体" charset="0"/>
              </a:rPr>
              <a:t>_XXX </a:t>
            </a:r>
            <a:r>
              <a:rPr lang="zh-CN" altLang="en-US" sz="1800" b="1" dirty="0">
                <a:latin typeface="Arial" charset="0"/>
                <a:ea typeface="宋体" charset="0"/>
              </a:rPr>
              <a:t>不允许</a:t>
            </a:r>
            <a:r>
              <a:rPr lang="en-US" altLang="zh-CN" sz="1800" b="1" dirty="0">
                <a:latin typeface="Arial" charset="0"/>
                <a:ea typeface="宋体" charset="0"/>
              </a:rPr>
              <a:t>from </a:t>
            </a:r>
            <a:r>
              <a:rPr lang="en-US" altLang="zh-CN" sz="1800" b="1" dirty="0" err="1">
                <a:latin typeface="Arial" charset="0"/>
                <a:ea typeface="宋体" charset="0"/>
              </a:rPr>
              <a:t>myModule</a:t>
            </a:r>
            <a:r>
              <a:rPr lang="en-US" altLang="zh-CN" sz="1800" b="1" dirty="0">
                <a:latin typeface="Arial" charset="0"/>
                <a:ea typeface="宋体" charset="0"/>
              </a:rPr>
              <a:t> import *</a:t>
            </a:r>
            <a:r>
              <a:rPr lang="zh-CN" altLang="en-US" sz="1800" b="1" dirty="0">
                <a:latin typeface="Arial" charset="0"/>
                <a:ea typeface="宋体" charset="0"/>
              </a:rPr>
              <a:t>导入</a:t>
            </a:r>
          </a:p>
          <a:p>
            <a:pPr lvl="1" eaLnBrk="1" hangingPunct="1"/>
            <a:r>
              <a:rPr lang="en-US" altLang="zh-CN" sz="1800" b="1" dirty="0">
                <a:latin typeface="Arial" charset="0"/>
                <a:ea typeface="宋体" charset="0"/>
              </a:rPr>
              <a:t>__XXX </a:t>
            </a:r>
            <a:r>
              <a:rPr lang="zh-CN" altLang="en-US" sz="1800" b="1" dirty="0">
                <a:latin typeface="Arial" charset="0"/>
                <a:ea typeface="宋体" charset="0"/>
              </a:rPr>
              <a:t>类的私有成员</a:t>
            </a:r>
          </a:p>
          <a:p>
            <a:pPr lvl="1" eaLnBrk="1" hangingPunct="1"/>
            <a:r>
              <a:rPr lang="en-US" altLang="zh-CN" sz="1800" b="1" dirty="0">
                <a:latin typeface="Arial" charset="0"/>
                <a:ea typeface="宋体" charset="0"/>
              </a:rPr>
              <a:t>__XXX__ </a:t>
            </a:r>
            <a:r>
              <a:rPr lang="zh-CN" altLang="en-US" sz="1800" b="1" dirty="0">
                <a:latin typeface="Arial" charset="0"/>
                <a:ea typeface="宋体" charset="0"/>
              </a:rPr>
              <a:t>系统定义的名字</a:t>
            </a:r>
          </a:p>
          <a:p>
            <a:pPr eaLnBrk="1" hangingPunct="1"/>
            <a:r>
              <a:rPr lang="zh-CN" altLang="en-US" sz="2000" b="1" dirty="0">
                <a:latin typeface="Arial" charset="0"/>
                <a:ea typeface="宋体" charset="0"/>
              </a:rPr>
              <a:t>继承</a:t>
            </a:r>
          </a:p>
          <a:p>
            <a:pPr lvl="1" eaLnBrk="1" hangingPunct="1"/>
            <a:r>
              <a:rPr lang="zh-CN" altLang="en-US" sz="1800" b="1" dirty="0">
                <a:latin typeface="Arial" charset="0"/>
                <a:ea typeface="宋体" charset="0"/>
              </a:rPr>
              <a:t>实现代码的重用</a:t>
            </a:r>
          </a:p>
          <a:p>
            <a:pPr lvl="1" eaLnBrk="1" hangingPunct="1"/>
            <a:r>
              <a:rPr lang="en-US" altLang="zh-CN" sz="1800" b="1" dirty="0">
                <a:latin typeface="Arial" charset="0"/>
                <a:ea typeface="宋体" charset="0"/>
              </a:rPr>
              <a:t>__</a:t>
            </a:r>
            <a:r>
              <a:rPr lang="en-US" altLang="zh-CN" sz="1800" b="1" dirty="0" err="1">
                <a:latin typeface="Arial" charset="0"/>
                <a:ea typeface="宋体" charset="0"/>
              </a:rPr>
              <a:t>init</a:t>
            </a:r>
            <a:r>
              <a:rPr lang="en-US" altLang="zh-CN" sz="1800" b="1" dirty="0">
                <a:latin typeface="Arial" charset="0"/>
                <a:ea typeface="宋体" charset="0"/>
              </a:rPr>
              <a:t>__</a:t>
            </a:r>
            <a:r>
              <a:rPr lang="zh-CN" altLang="en-US" sz="1800" b="1" dirty="0">
                <a:latin typeface="Arial" charset="0"/>
                <a:ea typeface="宋体" charset="0"/>
              </a:rPr>
              <a:t>方法中调用基类的该方法，并传递</a:t>
            </a:r>
            <a:r>
              <a:rPr lang="en-US" altLang="zh-CN" sz="1800" b="1" dirty="0">
                <a:latin typeface="Arial" charset="0"/>
                <a:ea typeface="宋体" charset="0"/>
              </a:rPr>
              <a:t>self</a:t>
            </a:r>
            <a:r>
              <a:rPr lang="zh-CN" altLang="en-US" sz="1800" b="1" dirty="0">
                <a:latin typeface="Arial" charset="0"/>
                <a:ea typeface="宋体" charset="0"/>
              </a:rPr>
              <a:t>参数</a:t>
            </a:r>
          </a:p>
          <a:p>
            <a:pPr lvl="1" eaLnBrk="1" hangingPunct="1"/>
            <a:r>
              <a:rPr lang="zh-CN" altLang="en-US" sz="1800" b="1" dirty="0">
                <a:latin typeface="Arial" charset="0"/>
                <a:ea typeface="宋体" charset="0"/>
              </a:rPr>
              <a:t>子类会覆盖父类同名的函数</a:t>
            </a:r>
          </a:p>
          <a:p>
            <a:pPr eaLnBrk="1" hangingPunct="1"/>
            <a:r>
              <a:rPr lang="zh-CN" altLang="en-US" sz="2000" b="1" dirty="0">
                <a:latin typeface="Arial" charset="0"/>
                <a:ea typeface="宋体" charset="0"/>
              </a:rPr>
              <a:t>多重继承</a:t>
            </a:r>
          </a:p>
        </p:txBody>
      </p:sp>
      <p:sp>
        <p:nvSpPr>
          <p:cNvPr id="4" name="矩形 3"/>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858115134"/>
      </p:ext>
    </p:extLst>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航空公司客户价值分析</a:t>
            </a:r>
          </a:p>
        </p:txBody>
      </p:sp>
      <p:sp>
        <p:nvSpPr>
          <p:cNvPr id="3" name="内容占位符 2"/>
          <p:cNvSpPr>
            <a:spLocks noGrp="1"/>
          </p:cNvSpPr>
          <p:nvPr>
            <p:ph idx="1"/>
          </p:nvPr>
        </p:nvSpPr>
        <p:spPr>
          <a:xfrm>
            <a:off x="457200" y="1268413"/>
            <a:ext cx="8229600" cy="936451"/>
          </a:xfrm>
        </p:spPr>
        <p:txBody>
          <a:bodyPr/>
          <a:lstStyle/>
          <a:p>
            <a:r>
              <a:rPr kumimoji="1" lang="zh-CN" altLang="en-US" dirty="0" smtClean="0"/>
              <a:t>数据结构</a:t>
            </a:r>
            <a:endParaRPr kumimoji="1" lang="zh-CN" altLang="en-US" dirty="0"/>
          </a:p>
        </p:txBody>
      </p:sp>
      <p:pic>
        <p:nvPicPr>
          <p:cNvPr id="4" name="图片 3"/>
          <p:cNvPicPr>
            <a:picLocks noChangeAspect="1"/>
          </p:cNvPicPr>
          <p:nvPr/>
        </p:nvPicPr>
        <p:blipFill>
          <a:blip r:embed="rId2" cstate="print"/>
          <a:stretch>
            <a:fillRect/>
          </a:stretch>
        </p:blipFill>
        <p:spPr>
          <a:xfrm>
            <a:off x="15357" y="1916832"/>
            <a:ext cx="9144000" cy="3396929"/>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689188977"/>
      </p:ext>
    </p:extLst>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a:xfrm>
            <a:off x="457200" y="1268413"/>
            <a:ext cx="8229600" cy="792435"/>
          </a:xfrm>
        </p:spPr>
        <p:txBody>
          <a:bodyPr/>
          <a:lstStyle/>
          <a:p>
            <a:r>
              <a:rPr kumimoji="1" lang="zh-CN" altLang="en-US" sz="2400" dirty="0" smtClean="0"/>
              <a:t>业务分析及数据预处理</a:t>
            </a:r>
            <a:endParaRPr kumimoji="1" lang="zh-CN" altLang="en-US" sz="2400" dirty="0"/>
          </a:p>
        </p:txBody>
      </p:sp>
      <p:pic>
        <p:nvPicPr>
          <p:cNvPr id="2" name="图片 1"/>
          <p:cNvPicPr>
            <a:picLocks noChangeAspect="1"/>
          </p:cNvPicPr>
          <p:nvPr/>
        </p:nvPicPr>
        <p:blipFill>
          <a:blip r:embed="rId2" cstate="print"/>
          <a:stretch>
            <a:fillRect/>
          </a:stretch>
        </p:blipFill>
        <p:spPr>
          <a:xfrm>
            <a:off x="683568" y="2204864"/>
            <a:ext cx="7740352" cy="2698221"/>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18745747"/>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a:xfrm>
            <a:off x="457200" y="1268413"/>
            <a:ext cx="8229600" cy="792435"/>
          </a:xfrm>
        </p:spPr>
        <p:txBody>
          <a:bodyPr/>
          <a:lstStyle/>
          <a:p>
            <a:r>
              <a:rPr kumimoji="1" lang="zh-CN" altLang="en-US" sz="2400" dirty="0" smtClean="0"/>
              <a:t>业务分析及数据预处理</a:t>
            </a:r>
            <a:endParaRPr kumimoji="1" lang="zh-CN" altLang="en-US" sz="2400" dirty="0"/>
          </a:p>
        </p:txBody>
      </p:sp>
      <p:pic>
        <p:nvPicPr>
          <p:cNvPr id="5" name="图片 4"/>
          <p:cNvPicPr>
            <a:picLocks noChangeAspect="1"/>
          </p:cNvPicPr>
          <p:nvPr/>
        </p:nvPicPr>
        <p:blipFill>
          <a:blip r:embed="rId2" cstate="print"/>
          <a:stretch>
            <a:fillRect/>
          </a:stretch>
        </p:blipFill>
        <p:spPr>
          <a:xfrm>
            <a:off x="755576" y="2348880"/>
            <a:ext cx="7912313" cy="3700615"/>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978637416"/>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a:xfrm>
            <a:off x="457200" y="1268413"/>
            <a:ext cx="8229600" cy="792435"/>
          </a:xfrm>
        </p:spPr>
        <p:txBody>
          <a:bodyPr/>
          <a:lstStyle/>
          <a:p>
            <a:r>
              <a:rPr kumimoji="1" lang="zh-CN" altLang="en-US" sz="2400" dirty="0" smtClean="0"/>
              <a:t>数据探索</a:t>
            </a:r>
            <a:endParaRPr kumimoji="1" lang="zh-CN" altLang="en-US" sz="2400" dirty="0"/>
          </a:p>
        </p:txBody>
      </p:sp>
      <p:pic>
        <p:nvPicPr>
          <p:cNvPr id="2" name="图片 1"/>
          <p:cNvPicPr>
            <a:picLocks noChangeAspect="1"/>
          </p:cNvPicPr>
          <p:nvPr/>
        </p:nvPicPr>
        <p:blipFill>
          <a:blip r:embed="rId2" cstate="print"/>
          <a:stretch>
            <a:fillRect/>
          </a:stretch>
        </p:blipFill>
        <p:spPr>
          <a:xfrm>
            <a:off x="1043608" y="2420888"/>
            <a:ext cx="7452320" cy="3375462"/>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76854557"/>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a:xfrm>
            <a:off x="457200" y="1268413"/>
            <a:ext cx="8229600" cy="792435"/>
          </a:xfrm>
        </p:spPr>
        <p:txBody>
          <a:bodyPr/>
          <a:lstStyle/>
          <a:p>
            <a:r>
              <a:rPr kumimoji="1" lang="zh-CN" altLang="en-US" sz="2400" dirty="0" smtClean="0"/>
              <a:t>数据探索</a:t>
            </a:r>
            <a:endParaRPr kumimoji="1" lang="zh-CN" altLang="en-US" sz="2400" dirty="0"/>
          </a:p>
        </p:txBody>
      </p:sp>
      <p:pic>
        <p:nvPicPr>
          <p:cNvPr id="5" name="图片 4"/>
          <p:cNvPicPr>
            <a:picLocks noChangeAspect="1"/>
          </p:cNvPicPr>
          <p:nvPr/>
        </p:nvPicPr>
        <p:blipFill>
          <a:blip r:embed="rId2" cstate="print"/>
          <a:stretch>
            <a:fillRect/>
          </a:stretch>
        </p:blipFill>
        <p:spPr>
          <a:xfrm>
            <a:off x="1259632" y="2276872"/>
            <a:ext cx="6804248" cy="3150115"/>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700674373"/>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a:xfrm>
            <a:off x="457200" y="1268413"/>
            <a:ext cx="8229600" cy="792435"/>
          </a:xfrm>
        </p:spPr>
        <p:txBody>
          <a:bodyPr/>
          <a:lstStyle/>
          <a:p>
            <a:r>
              <a:rPr kumimoji="1" lang="zh-CN" altLang="en-US" sz="2400" dirty="0" smtClean="0"/>
              <a:t>数据探索</a:t>
            </a:r>
            <a:endParaRPr kumimoji="1" lang="zh-CN" altLang="en-US" sz="2400" dirty="0"/>
          </a:p>
        </p:txBody>
      </p:sp>
      <p:pic>
        <p:nvPicPr>
          <p:cNvPr id="2" name="图片 1"/>
          <p:cNvPicPr>
            <a:picLocks noChangeAspect="1"/>
          </p:cNvPicPr>
          <p:nvPr/>
        </p:nvPicPr>
        <p:blipFill>
          <a:blip r:embed="rId2" cstate="print"/>
          <a:stretch>
            <a:fillRect/>
          </a:stretch>
        </p:blipFill>
        <p:spPr>
          <a:xfrm>
            <a:off x="1115616" y="2420888"/>
            <a:ext cx="7380312" cy="3333895"/>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231334416"/>
      </p:ext>
    </p:extLst>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a:xfrm>
            <a:off x="457200" y="1268413"/>
            <a:ext cx="8229600" cy="792435"/>
          </a:xfrm>
        </p:spPr>
        <p:txBody>
          <a:bodyPr/>
          <a:lstStyle/>
          <a:p>
            <a:r>
              <a:rPr kumimoji="1" lang="zh-CN" altLang="en-US" sz="2400" dirty="0" smtClean="0"/>
              <a:t>数据探索</a:t>
            </a:r>
            <a:endParaRPr kumimoji="1" lang="zh-CN" altLang="en-US" sz="2400" dirty="0"/>
          </a:p>
        </p:txBody>
      </p:sp>
      <p:pic>
        <p:nvPicPr>
          <p:cNvPr id="5" name="图片 4"/>
          <p:cNvPicPr>
            <a:picLocks noChangeAspect="1"/>
          </p:cNvPicPr>
          <p:nvPr/>
        </p:nvPicPr>
        <p:blipFill>
          <a:blip r:embed="rId2" cstate="print"/>
          <a:stretch>
            <a:fillRect/>
          </a:stretch>
        </p:blipFill>
        <p:spPr>
          <a:xfrm>
            <a:off x="899592" y="2348880"/>
            <a:ext cx="7517459" cy="3373636"/>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279297627"/>
      </p:ext>
    </p:extLst>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a:xfrm>
            <a:off x="457200" y="1268413"/>
            <a:ext cx="8229600" cy="792435"/>
          </a:xfrm>
        </p:spPr>
        <p:txBody>
          <a:bodyPr/>
          <a:lstStyle/>
          <a:p>
            <a:r>
              <a:rPr kumimoji="1" lang="zh-CN" altLang="en-US" sz="2400" dirty="0" smtClean="0"/>
              <a:t>数据探索</a:t>
            </a:r>
            <a:endParaRPr kumimoji="1" lang="zh-CN" altLang="en-US" sz="2400" dirty="0"/>
          </a:p>
        </p:txBody>
      </p:sp>
      <p:pic>
        <p:nvPicPr>
          <p:cNvPr id="2" name="图片 1"/>
          <p:cNvPicPr>
            <a:picLocks noChangeAspect="1"/>
          </p:cNvPicPr>
          <p:nvPr/>
        </p:nvPicPr>
        <p:blipFill>
          <a:blip r:embed="rId2" cstate="print"/>
          <a:stretch>
            <a:fillRect/>
          </a:stretch>
        </p:blipFill>
        <p:spPr>
          <a:xfrm>
            <a:off x="683568" y="2348880"/>
            <a:ext cx="7524328" cy="3491626"/>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607145045"/>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a:xfrm>
            <a:off x="457200" y="1268413"/>
            <a:ext cx="8229600" cy="792435"/>
          </a:xfrm>
        </p:spPr>
        <p:txBody>
          <a:bodyPr/>
          <a:lstStyle/>
          <a:p>
            <a:r>
              <a:rPr kumimoji="1" lang="zh-CN" altLang="en-US" sz="2400" dirty="0" smtClean="0"/>
              <a:t>数据探索</a:t>
            </a:r>
            <a:endParaRPr kumimoji="1" lang="zh-CN" altLang="en-US" sz="2400" dirty="0"/>
          </a:p>
        </p:txBody>
      </p:sp>
      <p:pic>
        <p:nvPicPr>
          <p:cNvPr id="5" name="图片 4"/>
          <p:cNvPicPr>
            <a:picLocks noChangeAspect="1"/>
          </p:cNvPicPr>
          <p:nvPr/>
        </p:nvPicPr>
        <p:blipFill>
          <a:blip r:embed="rId2" cstate="print"/>
          <a:stretch>
            <a:fillRect/>
          </a:stretch>
        </p:blipFill>
        <p:spPr>
          <a:xfrm>
            <a:off x="395536" y="2204864"/>
            <a:ext cx="8558668" cy="315868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553544489"/>
      </p:ext>
    </p:extLst>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a:xfrm>
            <a:off x="457200" y="1268413"/>
            <a:ext cx="8229600" cy="792435"/>
          </a:xfrm>
        </p:spPr>
        <p:txBody>
          <a:bodyPr/>
          <a:lstStyle/>
          <a:p>
            <a:r>
              <a:rPr kumimoji="1" lang="zh-CN" altLang="en-US" sz="2400" dirty="0" smtClean="0"/>
              <a:t>数据探索</a:t>
            </a:r>
            <a:endParaRPr kumimoji="1" lang="zh-CN" altLang="en-US" sz="2400" dirty="0"/>
          </a:p>
        </p:txBody>
      </p:sp>
      <p:pic>
        <p:nvPicPr>
          <p:cNvPr id="2" name="图片 1"/>
          <p:cNvPicPr>
            <a:picLocks noChangeAspect="1"/>
          </p:cNvPicPr>
          <p:nvPr/>
        </p:nvPicPr>
        <p:blipFill>
          <a:blip r:embed="rId2" cstate="print"/>
          <a:stretch>
            <a:fillRect/>
          </a:stretch>
        </p:blipFill>
        <p:spPr>
          <a:xfrm>
            <a:off x="539552" y="2132856"/>
            <a:ext cx="8388424" cy="2853689"/>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83522629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zh-CN" altLang="en-US" sz="3600" b="1">
                <a:latin typeface="Arial" charset="0"/>
                <a:ea typeface="宋体" charset="0"/>
              </a:rPr>
              <a:t>典型的</a:t>
            </a:r>
            <a:r>
              <a:rPr lang="en-US" altLang="zh-CN" sz="3600" b="1">
                <a:latin typeface="Arial" charset="0"/>
                <a:ea typeface="宋体" charset="0"/>
              </a:rPr>
              <a:t>python</a:t>
            </a:r>
            <a:r>
              <a:rPr lang="zh-CN" altLang="en-US" sz="3600" b="1">
                <a:latin typeface="Arial" charset="0"/>
                <a:ea typeface="宋体" charset="0"/>
              </a:rPr>
              <a:t>文件结构</a:t>
            </a:r>
          </a:p>
        </p:txBody>
      </p:sp>
      <p:graphicFrame>
        <p:nvGraphicFramePr>
          <p:cNvPr id="70659" name="Object 6"/>
          <p:cNvGraphicFramePr>
            <a:graphicFrameLocks noGrp="1" noChangeAspect="1"/>
          </p:cNvGraphicFramePr>
          <p:nvPr>
            <p:ph idx="1"/>
            <p:extLst>
              <p:ext uri="{D42A27DB-BD31-4B8C-83A1-F6EECF244321}">
                <p14:modId xmlns:p14="http://schemas.microsoft.com/office/powerpoint/2010/main" val="182377060"/>
              </p:ext>
            </p:extLst>
          </p:nvPr>
        </p:nvGraphicFramePr>
        <p:xfrm>
          <a:off x="2544763" y="1484313"/>
          <a:ext cx="3657600" cy="4564062"/>
        </p:xfrm>
        <a:graphic>
          <a:graphicData uri="http://schemas.openxmlformats.org/presentationml/2006/ole">
            <mc:AlternateContent xmlns:mc="http://schemas.openxmlformats.org/markup-compatibility/2006">
              <mc:Choice xmlns:v="urn:schemas-microsoft-com:vml" Requires="v">
                <p:oleObj spid="_x0000_s1935" name="Visio" r:id="rId3" imgW="4357830" imgH="5437537" progId="">
                  <p:embed/>
                </p:oleObj>
              </mc:Choice>
              <mc:Fallback>
                <p:oleObj name="Visio" r:id="rId3" imgW="4357830" imgH="5437537" progId="">
                  <p:embed/>
                  <p:pic>
                    <p:nvPicPr>
                      <p:cNvPr id="0" name="Picture 89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763" y="1484313"/>
                        <a:ext cx="3657600" cy="456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428016088"/>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a:xfrm>
            <a:off x="457200" y="1268413"/>
            <a:ext cx="8229600" cy="792435"/>
          </a:xfrm>
        </p:spPr>
        <p:txBody>
          <a:bodyPr/>
          <a:lstStyle/>
          <a:p>
            <a:r>
              <a:rPr kumimoji="1" lang="zh-CN" altLang="en-US" sz="2400" dirty="0" smtClean="0"/>
              <a:t>数据探索</a:t>
            </a:r>
            <a:endParaRPr kumimoji="1" lang="zh-CN" altLang="en-US" sz="2400" dirty="0"/>
          </a:p>
        </p:txBody>
      </p:sp>
      <p:pic>
        <p:nvPicPr>
          <p:cNvPr id="5" name="图片 4"/>
          <p:cNvPicPr>
            <a:picLocks noChangeAspect="1"/>
          </p:cNvPicPr>
          <p:nvPr/>
        </p:nvPicPr>
        <p:blipFill>
          <a:blip r:embed="rId2" cstate="print"/>
          <a:stretch>
            <a:fillRect/>
          </a:stretch>
        </p:blipFill>
        <p:spPr>
          <a:xfrm>
            <a:off x="899592" y="2276872"/>
            <a:ext cx="7812360" cy="3375475"/>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944403065"/>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航空公司客户价值分析</a:t>
            </a:r>
            <a:endParaRPr kumimoji="1" lang="zh-CN" altLang="en-US" dirty="0"/>
          </a:p>
        </p:txBody>
      </p:sp>
      <p:sp>
        <p:nvSpPr>
          <p:cNvPr id="4" name="内容占位符 3"/>
          <p:cNvSpPr>
            <a:spLocks noGrp="1"/>
          </p:cNvSpPr>
          <p:nvPr>
            <p:ph idx="1"/>
          </p:nvPr>
        </p:nvSpPr>
        <p:spPr>
          <a:xfrm>
            <a:off x="457200" y="1268413"/>
            <a:ext cx="8229600" cy="792435"/>
          </a:xfrm>
        </p:spPr>
        <p:txBody>
          <a:bodyPr/>
          <a:lstStyle/>
          <a:p>
            <a:r>
              <a:rPr kumimoji="1" lang="zh-CN" altLang="en-US" sz="2400" dirty="0" smtClean="0"/>
              <a:t>数据探索</a:t>
            </a:r>
            <a:endParaRPr kumimoji="1" lang="zh-CN" altLang="en-US" sz="2400" dirty="0"/>
          </a:p>
        </p:txBody>
      </p:sp>
      <p:pic>
        <p:nvPicPr>
          <p:cNvPr id="2" name="图片 1"/>
          <p:cNvPicPr>
            <a:picLocks noChangeAspect="1"/>
          </p:cNvPicPr>
          <p:nvPr/>
        </p:nvPicPr>
        <p:blipFill>
          <a:blip r:embed="rId2" cstate="print"/>
          <a:stretch>
            <a:fillRect/>
          </a:stretch>
        </p:blipFill>
        <p:spPr>
          <a:xfrm>
            <a:off x="0" y="2019300"/>
            <a:ext cx="9144000" cy="279712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526606032"/>
      </p:ext>
    </p:extLst>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kumimoji="1" lang="zh-CN" altLang="en-US" sz="2800" dirty="0" smtClean="0"/>
              <a:t>电子上午网站用户行为分析及服务推荐</a:t>
            </a:r>
            <a:endParaRPr kumimoji="1" lang="zh-CN" altLang="en-US" sz="2800" dirty="0"/>
          </a:p>
        </p:txBody>
      </p:sp>
      <p:sp>
        <p:nvSpPr>
          <p:cNvPr id="3" name="内容占位符 2"/>
          <p:cNvSpPr>
            <a:spLocks noGrp="1"/>
          </p:cNvSpPr>
          <p:nvPr>
            <p:ph idx="1"/>
          </p:nvPr>
        </p:nvSpPr>
        <p:spPr>
          <a:xfrm>
            <a:off x="457200" y="1268413"/>
            <a:ext cx="8229600" cy="2448619"/>
          </a:xfrm>
        </p:spPr>
        <p:txBody>
          <a:bodyPr/>
          <a:lstStyle/>
          <a:p>
            <a:r>
              <a:rPr kumimoji="1" lang="zh-CN" altLang="en-US" dirty="0"/>
              <a:t>案例</a:t>
            </a:r>
            <a:r>
              <a:rPr kumimoji="1" lang="zh-CN" altLang="en-US" dirty="0" smtClean="0"/>
              <a:t>目标</a:t>
            </a:r>
            <a:endParaRPr kumimoji="1" lang="en-US" altLang="zh-CN" dirty="0" smtClean="0"/>
          </a:p>
          <a:p>
            <a:pPr lvl="1"/>
            <a:r>
              <a:rPr kumimoji="1" lang="zh-CN" altLang="en-US" dirty="0" smtClean="0"/>
              <a:t>通过搭建推荐系统实现</a:t>
            </a:r>
            <a:endParaRPr kumimoji="1" lang="en-US" altLang="zh-CN" dirty="0" smtClean="0"/>
          </a:p>
          <a:p>
            <a:pPr lvl="2"/>
            <a:r>
              <a:rPr kumimoji="1" lang="zh-CN" altLang="en-US" dirty="0" smtClean="0"/>
              <a:t>帮助用户发现其感兴趣的物品</a:t>
            </a:r>
            <a:endParaRPr kumimoji="1" lang="en-US" altLang="zh-CN" dirty="0" smtClean="0"/>
          </a:p>
          <a:p>
            <a:pPr lvl="2"/>
            <a:r>
              <a:rPr kumimoji="1" lang="zh-CN" altLang="en-US" dirty="0" smtClean="0"/>
              <a:t>提高用户对电子商务网站的忠诚度</a:t>
            </a:r>
            <a:endParaRPr kumimoji="1" lang="en-US" altLang="zh-CN" dirty="0" smtClean="0"/>
          </a:p>
          <a:p>
            <a:pPr lvl="1"/>
            <a:r>
              <a:rPr kumimoji="1" lang="zh-CN" altLang="en-US" dirty="0" smtClean="0"/>
              <a:t>案例主要是北京某家法律网站</a:t>
            </a:r>
            <a:endParaRPr kumimoji="1" lang="zh-CN" altLang="en-US" dirty="0"/>
          </a:p>
        </p:txBody>
      </p:sp>
      <p:pic>
        <p:nvPicPr>
          <p:cNvPr id="4" name="图片 3"/>
          <p:cNvPicPr>
            <a:picLocks noChangeAspect="1"/>
          </p:cNvPicPr>
          <p:nvPr/>
        </p:nvPicPr>
        <p:blipFill>
          <a:blip r:embed="rId2" cstate="print"/>
          <a:stretch>
            <a:fillRect/>
          </a:stretch>
        </p:blipFill>
        <p:spPr>
          <a:xfrm>
            <a:off x="1187624" y="3861048"/>
            <a:ext cx="5638800" cy="2540000"/>
          </a:xfrm>
          <a:prstGeom prst="rect">
            <a:avLst/>
          </a:prstGeom>
        </p:spPr>
      </p:pic>
      <p:sp>
        <p:nvSpPr>
          <p:cNvPr id="5" name="矩形 4"/>
          <p:cNvSpPr/>
          <p:nvPr/>
        </p:nvSpPr>
        <p:spPr>
          <a:xfrm>
            <a:off x="6948264" y="6165304"/>
            <a:ext cx="219573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717934273"/>
      </p:ext>
    </p:extLst>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kumimoji="1" lang="zh-CN" altLang="en-US" sz="2800" dirty="0" smtClean="0"/>
              <a:t>电子上午网站用户行为分析及服务推荐</a:t>
            </a:r>
            <a:endParaRPr kumimoji="1" lang="zh-CN" altLang="en-US" sz="2800" dirty="0"/>
          </a:p>
        </p:txBody>
      </p:sp>
      <p:sp>
        <p:nvSpPr>
          <p:cNvPr id="3" name="内容占位符 2"/>
          <p:cNvSpPr>
            <a:spLocks noGrp="1"/>
          </p:cNvSpPr>
          <p:nvPr>
            <p:ph idx="1"/>
          </p:nvPr>
        </p:nvSpPr>
        <p:spPr>
          <a:xfrm>
            <a:off x="457200" y="1268413"/>
            <a:ext cx="8229600" cy="2448619"/>
          </a:xfrm>
        </p:spPr>
        <p:txBody>
          <a:bodyPr/>
          <a:lstStyle/>
          <a:p>
            <a:r>
              <a:rPr kumimoji="1" lang="zh-CN" altLang="en-US" dirty="0" smtClean="0"/>
              <a:t>数据结构理解</a:t>
            </a:r>
            <a:endParaRPr kumimoji="1" lang="zh-CN" altLang="en-US" dirty="0"/>
          </a:p>
        </p:txBody>
      </p:sp>
      <p:pic>
        <p:nvPicPr>
          <p:cNvPr id="5" name="图片 4"/>
          <p:cNvPicPr>
            <a:picLocks noChangeAspect="1"/>
          </p:cNvPicPr>
          <p:nvPr/>
        </p:nvPicPr>
        <p:blipFill>
          <a:blip r:embed="rId2" cstate="print"/>
          <a:stretch>
            <a:fillRect/>
          </a:stretch>
        </p:blipFill>
        <p:spPr>
          <a:xfrm>
            <a:off x="467544" y="2060848"/>
            <a:ext cx="8060060" cy="3720028"/>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701712962"/>
      </p:ext>
    </p:extLst>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kumimoji="1" lang="zh-CN" altLang="en-US" sz="2800" dirty="0" smtClean="0"/>
              <a:t>电子上午网站用户行为分析及服务推荐</a:t>
            </a:r>
            <a:endParaRPr kumimoji="1" lang="zh-CN" altLang="en-US" sz="2800" dirty="0"/>
          </a:p>
        </p:txBody>
      </p:sp>
      <p:sp>
        <p:nvSpPr>
          <p:cNvPr id="3" name="内容占位符 2"/>
          <p:cNvSpPr>
            <a:spLocks noGrp="1"/>
          </p:cNvSpPr>
          <p:nvPr>
            <p:ph idx="1"/>
          </p:nvPr>
        </p:nvSpPr>
        <p:spPr>
          <a:xfrm>
            <a:off x="457200" y="1268413"/>
            <a:ext cx="8229600" cy="2448619"/>
          </a:xfrm>
        </p:spPr>
        <p:txBody>
          <a:bodyPr/>
          <a:lstStyle/>
          <a:p>
            <a:r>
              <a:rPr kumimoji="1" lang="zh-CN" altLang="en-US" dirty="0" smtClean="0"/>
              <a:t>分析方法及过程</a:t>
            </a:r>
            <a:endParaRPr kumimoji="1" lang="zh-CN" altLang="en-US" dirty="0"/>
          </a:p>
        </p:txBody>
      </p:sp>
      <p:pic>
        <p:nvPicPr>
          <p:cNvPr id="4" name="图片 3"/>
          <p:cNvPicPr>
            <a:picLocks noChangeAspect="1"/>
          </p:cNvPicPr>
          <p:nvPr/>
        </p:nvPicPr>
        <p:blipFill>
          <a:blip r:embed="rId2" cstate="print"/>
          <a:stretch>
            <a:fillRect/>
          </a:stretch>
        </p:blipFill>
        <p:spPr>
          <a:xfrm>
            <a:off x="1691680" y="2420888"/>
            <a:ext cx="5207000" cy="29464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207596841"/>
      </p:ext>
    </p:extLst>
  </p:cSld>
  <p:clrMapOvr>
    <a:masterClrMapping/>
  </p:clrMapOvr>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kumimoji="1" lang="zh-CN" altLang="en-US" sz="2800" dirty="0" smtClean="0"/>
              <a:t>电子上午网站用户行为分析及服务推荐</a:t>
            </a:r>
            <a:endParaRPr kumimoji="1" lang="zh-CN" altLang="en-US" sz="2800" dirty="0"/>
          </a:p>
        </p:txBody>
      </p:sp>
      <p:sp>
        <p:nvSpPr>
          <p:cNvPr id="3" name="内容占位符 2"/>
          <p:cNvSpPr>
            <a:spLocks noGrp="1"/>
          </p:cNvSpPr>
          <p:nvPr>
            <p:ph idx="1"/>
          </p:nvPr>
        </p:nvSpPr>
        <p:spPr>
          <a:xfrm>
            <a:off x="457200" y="1268413"/>
            <a:ext cx="8229600" cy="4320827"/>
          </a:xfrm>
        </p:spPr>
        <p:txBody>
          <a:bodyPr/>
          <a:lstStyle/>
          <a:p>
            <a:r>
              <a:rPr kumimoji="1" lang="zh-CN" altLang="en-US" dirty="0" smtClean="0"/>
              <a:t>分析方法及过程</a:t>
            </a:r>
            <a:endParaRPr kumimoji="1" lang="en-US" altLang="zh-CN" dirty="0" smtClean="0"/>
          </a:p>
          <a:p>
            <a:pPr lvl="1"/>
            <a:r>
              <a:rPr kumimoji="1" lang="zh-CN" altLang="en-US" dirty="0" smtClean="0"/>
              <a:t>以用户浏览网页的类型进行分类，然后对每个类型中的内容进行推荐</a:t>
            </a:r>
            <a:endParaRPr kumimoji="1" lang="en-US" altLang="zh-CN" dirty="0" smtClean="0"/>
          </a:p>
          <a:p>
            <a:pPr lvl="1"/>
            <a:r>
              <a:rPr kumimoji="1" lang="zh-CN" altLang="en-US" dirty="0" smtClean="0"/>
              <a:t>从系统中获取用户访问网站的原始纪录</a:t>
            </a:r>
            <a:endParaRPr kumimoji="1" lang="en-US" altLang="zh-CN" dirty="0" smtClean="0"/>
          </a:p>
          <a:p>
            <a:pPr lvl="1"/>
            <a:r>
              <a:rPr kumimoji="1" lang="zh-CN" altLang="en-US" dirty="0" smtClean="0"/>
              <a:t>对数据进行多维分析，包括用户访问内容，流失用户分析及用户分类等分析</a:t>
            </a:r>
            <a:endParaRPr kumimoji="1" lang="en-US" altLang="zh-CN" dirty="0" smtClean="0"/>
          </a:p>
          <a:p>
            <a:pPr lvl="1"/>
            <a:r>
              <a:rPr kumimoji="1" lang="zh-CN" altLang="en-US" dirty="0" smtClean="0"/>
              <a:t>对数据进行预处理、包含数据去重、数据变换和数据分类等处理</a:t>
            </a:r>
            <a:endParaRPr kumimoji="1" lang="en-US" altLang="zh-CN" dirty="0" smtClean="0"/>
          </a:p>
          <a:p>
            <a:pPr lvl="1"/>
            <a:r>
              <a:rPr kumimoji="1" lang="zh-CN" altLang="en-US" dirty="0" smtClean="0"/>
              <a:t>以用户访问</a:t>
            </a:r>
            <a:r>
              <a:rPr kumimoji="1" lang="en-US" altLang="zh-CN" dirty="0" smtClean="0"/>
              <a:t>html</a:t>
            </a:r>
            <a:r>
              <a:rPr kumimoji="1" lang="zh-CN" altLang="en-US" dirty="0" smtClean="0"/>
              <a:t>后缀的网页为关键条件，对数据进行处理</a:t>
            </a:r>
            <a:endParaRPr kumimoji="1" lang="en-US" altLang="zh-CN" dirty="0" smtClean="0"/>
          </a:p>
          <a:p>
            <a:pPr lvl="1"/>
            <a:r>
              <a:rPr kumimoji="1" lang="zh-CN" altLang="en-US" dirty="0" smtClean="0"/>
              <a:t>对比多种推荐算法进行推荐，通过模型评价，得到比较好的智能推荐模型。</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650630078"/>
      </p:ext>
    </p:extLst>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1080467"/>
          </a:xfrm>
        </p:spPr>
        <p:txBody>
          <a:bodyPr/>
          <a:lstStyle/>
          <a:p>
            <a:pPr marL="0" indent="0">
              <a:buNone/>
            </a:pPr>
            <a:r>
              <a:rPr kumimoji="1" lang="zh-CN" altLang="en-US" dirty="0" smtClean="0"/>
              <a:t>数据抽取</a:t>
            </a:r>
            <a:endParaRPr kumimoji="1" lang="en-US" altLang="zh-CN" dirty="0" smtClean="0"/>
          </a:p>
          <a:p>
            <a:r>
              <a:rPr kumimoji="1" lang="zh-CN" altLang="en-US" dirty="0" smtClean="0"/>
              <a:t>选取</a:t>
            </a:r>
            <a:r>
              <a:rPr kumimoji="1" lang="en-US" altLang="zh-CN" dirty="0" smtClean="0"/>
              <a:t>3</a:t>
            </a:r>
            <a:r>
              <a:rPr kumimoji="1" lang="zh-CN" altLang="en-US" dirty="0" smtClean="0"/>
              <a:t>个月内</a:t>
            </a:r>
            <a:r>
              <a:rPr kumimoji="1" lang="en-US" altLang="zh-CN" dirty="0" smtClean="0"/>
              <a:t>(2015-02-01~~2015-04-29)</a:t>
            </a:r>
            <a:r>
              <a:rPr kumimoji="1" lang="zh-CN" altLang="en-US" dirty="0" smtClean="0"/>
              <a:t>用户的访问数据</a:t>
            </a:r>
            <a:endParaRPr kumimoji="1" lang="zh-CN" altLang="en-US" dirty="0"/>
          </a:p>
        </p:txBody>
      </p:sp>
      <p:pic>
        <p:nvPicPr>
          <p:cNvPr id="4" name="图片 3"/>
          <p:cNvPicPr>
            <a:picLocks noChangeAspect="1"/>
          </p:cNvPicPr>
          <p:nvPr/>
        </p:nvPicPr>
        <p:blipFill>
          <a:blip r:embed="rId2" cstate="print"/>
          <a:stretch>
            <a:fillRect/>
          </a:stretch>
        </p:blipFill>
        <p:spPr>
          <a:xfrm>
            <a:off x="971600" y="3140968"/>
            <a:ext cx="7607300" cy="2997200"/>
          </a:xfrm>
          <a:prstGeom prst="rect">
            <a:avLst/>
          </a:prstGeom>
        </p:spPr>
      </p:pic>
      <p:sp>
        <p:nvSpPr>
          <p:cNvPr id="5" name="矩形 4"/>
          <p:cNvSpPr/>
          <p:nvPr/>
        </p:nvSpPr>
        <p:spPr>
          <a:xfrm>
            <a:off x="7092280" y="6237312"/>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93576475"/>
      </p:ext>
    </p:extLst>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1224483"/>
          </a:xfrm>
        </p:spPr>
        <p:txBody>
          <a:bodyPr/>
          <a:lstStyle/>
          <a:p>
            <a:pPr marL="0" indent="0">
              <a:buNone/>
            </a:pPr>
            <a:r>
              <a:rPr kumimoji="1" lang="zh-CN" altLang="en-US" dirty="0" smtClean="0"/>
              <a:t>数据探索性分析</a:t>
            </a:r>
            <a:endParaRPr kumimoji="1" lang="en-US" altLang="zh-CN" dirty="0"/>
          </a:p>
          <a:p>
            <a:pPr marL="0" indent="0">
              <a:buNone/>
            </a:pPr>
            <a:r>
              <a:rPr kumimoji="1" lang="zh-CN" altLang="zh-CN" dirty="0" smtClean="0"/>
              <a:t>1</a:t>
            </a:r>
            <a:r>
              <a:rPr kumimoji="1" lang="en-US" altLang="zh-CN" dirty="0" smtClean="0"/>
              <a:t>.</a:t>
            </a:r>
            <a:r>
              <a:rPr kumimoji="1" lang="zh-CN" altLang="en-US" dirty="0" smtClean="0"/>
              <a:t>网页类型分析：</a:t>
            </a:r>
            <a:r>
              <a:rPr kumimoji="1" lang="zh-CN" altLang="en-US" dirty="0"/>
              <a:t>用户点击页面类型的排行榜为：咨询相关、知识相关、其他方面的网页、法规、律师相关</a:t>
            </a:r>
            <a:endParaRPr kumimoji="1" lang="en-US" altLang="zh-CN" dirty="0"/>
          </a:p>
          <a:p>
            <a:pPr marL="0" indent="0">
              <a:buNone/>
            </a:pPr>
            <a:endParaRPr kumimoji="1" lang="en-US" altLang="zh-CN" dirty="0" smtClean="0"/>
          </a:p>
        </p:txBody>
      </p:sp>
      <p:pic>
        <p:nvPicPr>
          <p:cNvPr id="5" name="图片 4"/>
          <p:cNvPicPr>
            <a:picLocks noChangeAspect="1"/>
          </p:cNvPicPr>
          <p:nvPr/>
        </p:nvPicPr>
        <p:blipFill>
          <a:blip r:embed="rId2" cstate="print"/>
          <a:stretch>
            <a:fillRect/>
          </a:stretch>
        </p:blipFill>
        <p:spPr>
          <a:xfrm>
            <a:off x="467544" y="3501008"/>
            <a:ext cx="8382000" cy="22606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430914550"/>
      </p:ext>
    </p:extLst>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3312715"/>
          </a:xfrm>
        </p:spPr>
        <p:txBody>
          <a:bodyPr/>
          <a:lstStyle/>
          <a:p>
            <a:pPr marL="0" indent="0">
              <a:buNone/>
            </a:pPr>
            <a:r>
              <a:rPr kumimoji="1" lang="zh-CN" altLang="en-US" dirty="0" smtClean="0"/>
              <a:t>数据探索性分析</a:t>
            </a:r>
            <a:endParaRPr kumimoji="1" lang="en-US" altLang="zh-CN" dirty="0"/>
          </a:p>
          <a:p>
            <a:pPr marL="0" indent="0">
              <a:buNone/>
            </a:pPr>
            <a:r>
              <a:rPr kumimoji="1" lang="zh-CN" altLang="zh-CN" dirty="0" smtClean="0"/>
              <a:t>1</a:t>
            </a:r>
            <a:r>
              <a:rPr kumimoji="1" lang="en-US" altLang="zh-CN" dirty="0" smtClean="0"/>
              <a:t>.</a:t>
            </a:r>
            <a:r>
              <a:rPr kumimoji="1" lang="zh-CN" altLang="en-US" dirty="0" smtClean="0"/>
              <a:t>咨询类别内部统计</a:t>
            </a:r>
            <a:endParaRPr kumimoji="1" lang="en-US" altLang="zh-CN" dirty="0" smtClean="0"/>
          </a:p>
          <a:p>
            <a:pPr marL="0" indent="0">
              <a:buNone/>
            </a:pPr>
            <a:r>
              <a:rPr kumimoji="1" lang="zh-CN" altLang="en-US" dirty="0" smtClean="0"/>
              <a:t>浏览咨询内容页记录是最多，其次是咨询列表页和咨询首页</a:t>
            </a:r>
            <a:endParaRPr kumimoji="1" lang="en-US" altLang="zh-CN" dirty="0" smtClean="0"/>
          </a:p>
        </p:txBody>
      </p:sp>
      <p:pic>
        <p:nvPicPr>
          <p:cNvPr id="4" name="图片 3"/>
          <p:cNvPicPr>
            <a:picLocks noChangeAspect="1"/>
          </p:cNvPicPr>
          <p:nvPr/>
        </p:nvPicPr>
        <p:blipFill>
          <a:blip r:embed="rId2" cstate="print"/>
          <a:stretch>
            <a:fillRect/>
          </a:stretch>
        </p:blipFill>
        <p:spPr>
          <a:xfrm>
            <a:off x="431800" y="3429000"/>
            <a:ext cx="8712200" cy="17272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857290511"/>
      </p:ext>
    </p:extLst>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3312715"/>
          </a:xfrm>
        </p:spPr>
        <p:txBody>
          <a:bodyPr/>
          <a:lstStyle/>
          <a:p>
            <a:pPr marL="0" indent="0">
              <a:buNone/>
            </a:pPr>
            <a:r>
              <a:rPr kumimoji="1" lang="zh-CN" altLang="en-US" dirty="0" smtClean="0"/>
              <a:t>数据探索性分析</a:t>
            </a:r>
            <a:endParaRPr kumimoji="1" lang="en-US" altLang="zh-CN" dirty="0"/>
          </a:p>
          <a:p>
            <a:pPr marL="0" indent="0">
              <a:buNone/>
            </a:pPr>
            <a:r>
              <a:rPr kumimoji="1" lang="zh-CN" altLang="zh-CN" dirty="0" smtClean="0"/>
              <a:t>1</a:t>
            </a:r>
            <a:r>
              <a:rPr kumimoji="1" lang="en-US" altLang="zh-CN" dirty="0" smtClean="0"/>
              <a:t>.</a:t>
            </a:r>
            <a:r>
              <a:rPr kumimoji="1" lang="zh-CN" altLang="en-US" dirty="0" smtClean="0"/>
              <a:t>知识类型内容统计</a:t>
            </a:r>
            <a:endParaRPr kumimoji="1" lang="en-US" altLang="zh-CN" dirty="0" smtClean="0"/>
          </a:p>
          <a:p>
            <a:pPr marL="0" indent="0">
              <a:buNone/>
            </a:pPr>
            <a:r>
              <a:rPr kumimoji="1" lang="zh-CN" altLang="en-US" dirty="0" smtClean="0"/>
              <a:t>只有一种类型，所以利用网址对其进行分类，获得知识内容页等，进行统计</a:t>
            </a:r>
            <a:endParaRPr kumimoji="1" lang="en-US" altLang="zh-CN" dirty="0" smtClean="0"/>
          </a:p>
        </p:txBody>
      </p:sp>
      <p:pic>
        <p:nvPicPr>
          <p:cNvPr id="5" name="图片 4"/>
          <p:cNvPicPr>
            <a:picLocks noChangeAspect="1"/>
          </p:cNvPicPr>
          <p:nvPr/>
        </p:nvPicPr>
        <p:blipFill>
          <a:blip r:embed="rId2" cstate="print"/>
          <a:stretch>
            <a:fillRect/>
          </a:stretch>
        </p:blipFill>
        <p:spPr>
          <a:xfrm>
            <a:off x="467544" y="4221088"/>
            <a:ext cx="8077200" cy="12954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0867673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zh-CN" altLang="en-US" sz="3600" b="1" dirty="0">
                <a:latin typeface="Arial" charset="0"/>
                <a:ea typeface="宋体" charset="0"/>
              </a:rPr>
              <a:t>模块</a:t>
            </a:r>
          </a:p>
        </p:txBody>
      </p:sp>
      <p:sp>
        <p:nvSpPr>
          <p:cNvPr id="63491" name="Rectangle 3"/>
          <p:cNvSpPr>
            <a:spLocks noGrp="1" noChangeArrowheads="1"/>
          </p:cNvSpPr>
          <p:nvPr>
            <p:ph idx="1"/>
          </p:nvPr>
        </p:nvSpPr>
        <p:spPr>
          <a:xfrm>
            <a:off x="395536" y="1556792"/>
            <a:ext cx="8229600" cy="4876800"/>
          </a:xfrm>
        </p:spPr>
        <p:txBody>
          <a:bodyPr>
            <a:normAutofit fontScale="92500" lnSpcReduction="20000"/>
          </a:bodyPr>
          <a:lstStyle/>
          <a:p>
            <a:pPr eaLnBrk="1" hangingPunct="1"/>
            <a:r>
              <a:rPr lang="zh-CN" altLang="en-US" sz="2400" b="1" dirty="0">
                <a:latin typeface="Arial" charset="0"/>
                <a:ea typeface="宋体" charset="0"/>
              </a:rPr>
              <a:t>什么是模块</a:t>
            </a:r>
            <a:r>
              <a:rPr lang="en-US" altLang="zh-CN" sz="2400" b="1" dirty="0">
                <a:latin typeface="Arial" charset="0"/>
                <a:ea typeface="宋体" charset="0"/>
              </a:rPr>
              <a:t>—</a:t>
            </a:r>
            <a:r>
              <a:rPr lang="zh-CN" altLang="en-US" sz="2400" b="1" dirty="0">
                <a:latin typeface="Arial" charset="0"/>
                <a:ea typeface="宋体" charset="0"/>
              </a:rPr>
              <a:t>实现代码重用</a:t>
            </a:r>
          </a:p>
          <a:p>
            <a:pPr eaLnBrk="1" hangingPunct="1"/>
            <a:r>
              <a:rPr lang="zh-CN" altLang="en-US" sz="2400" b="1" dirty="0">
                <a:latin typeface="Arial" charset="0"/>
                <a:ea typeface="宋体" charset="0"/>
              </a:rPr>
              <a:t>导入模块</a:t>
            </a:r>
          </a:p>
          <a:p>
            <a:pPr lvl="1" eaLnBrk="1" hangingPunct="1"/>
            <a:r>
              <a:rPr lang="en-US" altLang="zh-CN" sz="2000" b="1" dirty="0">
                <a:latin typeface="Arial" charset="0"/>
                <a:ea typeface="宋体" charset="0"/>
              </a:rPr>
              <a:t>import</a:t>
            </a:r>
          </a:p>
          <a:p>
            <a:pPr lvl="1" eaLnBrk="1" hangingPunct="1"/>
            <a:r>
              <a:rPr lang="en-US" altLang="zh-CN" sz="2000" b="1" dirty="0">
                <a:latin typeface="Arial" charset="0"/>
                <a:ea typeface="宋体" charset="0"/>
              </a:rPr>
              <a:t>from … import … </a:t>
            </a:r>
            <a:r>
              <a:rPr lang="zh-CN" altLang="en-US" sz="2000" b="1" dirty="0">
                <a:latin typeface="Arial" charset="0"/>
                <a:ea typeface="宋体" charset="0"/>
              </a:rPr>
              <a:t>导入指定模块的属性</a:t>
            </a:r>
          </a:p>
          <a:p>
            <a:pPr eaLnBrk="1" hangingPunct="1"/>
            <a:r>
              <a:rPr lang="en-US" altLang="zh-CN" sz="2400" b="1" dirty="0">
                <a:latin typeface="Arial" charset="0"/>
                <a:ea typeface="宋体" charset="0"/>
              </a:rPr>
              <a:t>sys</a:t>
            </a:r>
            <a:r>
              <a:rPr lang="zh-CN" altLang="en-US" sz="2400" b="1" dirty="0">
                <a:latin typeface="Arial" charset="0"/>
                <a:ea typeface="宋体" charset="0"/>
              </a:rPr>
              <a:t>模块介绍</a:t>
            </a:r>
          </a:p>
          <a:p>
            <a:pPr lvl="1" eaLnBrk="1" hangingPunct="1"/>
            <a:r>
              <a:rPr lang="zh-CN" altLang="en-US" sz="2000" b="1" dirty="0">
                <a:latin typeface="Arial" charset="0"/>
                <a:ea typeface="宋体" charset="0"/>
              </a:rPr>
              <a:t>包含了与</a:t>
            </a:r>
            <a:r>
              <a:rPr lang="en-US" altLang="zh-CN" sz="2000" b="1" dirty="0">
                <a:latin typeface="Arial" charset="0"/>
                <a:ea typeface="宋体" charset="0"/>
              </a:rPr>
              <a:t>python</a:t>
            </a:r>
            <a:r>
              <a:rPr lang="zh-CN" altLang="en-US" sz="2000" b="1" dirty="0">
                <a:latin typeface="Arial" charset="0"/>
                <a:ea typeface="宋体" charset="0"/>
              </a:rPr>
              <a:t>解释器和它的环境有关的函数</a:t>
            </a:r>
          </a:p>
          <a:p>
            <a:pPr lvl="1" eaLnBrk="1" hangingPunct="1"/>
            <a:r>
              <a:rPr lang="en-US" altLang="zh-CN" sz="2000" b="1" dirty="0">
                <a:latin typeface="Arial" charset="0"/>
                <a:ea typeface="宋体" charset="0"/>
              </a:rPr>
              <a:t>exit</a:t>
            </a:r>
            <a:r>
              <a:rPr lang="zh-CN" altLang="en-US" sz="2000" b="1" dirty="0">
                <a:latin typeface="Arial" charset="0"/>
                <a:ea typeface="宋体" charset="0"/>
              </a:rPr>
              <a:t>、</a:t>
            </a:r>
            <a:r>
              <a:rPr lang="en-US" altLang="zh-CN" sz="2000" b="1" dirty="0" err="1">
                <a:latin typeface="Arial" charset="0"/>
                <a:ea typeface="宋体" charset="0"/>
              </a:rPr>
              <a:t>argv</a:t>
            </a:r>
            <a:r>
              <a:rPr lang="zh-CN" altLang="en-US" sz="2000" b="1" dirty="0">
                <a:latin typeface="Arial" charset="0"/>
                <a:ea typeface="宋体" charset="0"/>
              </a:rPr>
              <a:t>、</a:t>
            </a:r>
            <a:r>
              <a:rPr lang="en-US" altLang="zh-CN" sz="2000" b="1" dirty="0">
                <a:latin typeface="Arial" charset="0"/>
                <a:ea typeface="宋体" charset="0"/>
              </a:rPr>
              <a:t>path</a:t>
            </a:r>
          </a:p>
          <a:p>
            <a:pPr eaLnBrk="1" hangingPunct="1"/>
            <a:r>
              <a:rPr lang="en-US" altLang="zh-CN" sz="2400" b="1" dirty="0">
                <a:latin typeface="Arial" charset="0"/>
                <a:ea typeface="宋体" charset="0"/>
              </a:rPr>
              <a:t>time</a:t>
            </a:r>
            <a:r>
              <a:rPr lang="zh-CN" altLang="en-US" sz="2400" b="1" dirty="0">
                <a:latin typeface="Arial" charset="0"/>
                <a:ea typeface="宋体" charset="0"/>
              </a:rPr>
              <a:t>模块介绍</a:t>
            </a:r>
          </a:p>
          <a:p>
            <a:pPr lvl="1" eaLnBrk="1" hangingPunct="1"/>
            <a:r>
              <a:rPr lang="en-US" altLang="zh-CN" sz="2000" b="1" dirty="0" err="1">
                <a:latin typeface="Arial" charset="0"/>
                <a:ea typeface="宋体" charset="0"/>
              </a:rPr>
              <a:t>time.time</a:t>
            </a:r>
            <a:r>
              <a:rPr lang="en-US" altLang="zh-CN" sz="2000" b="1" dirty="0">
                <a:latin typeface="Arial" charset="0"/>
                <a:ea typeface="宋体" charset="0"/>
              </a:rPr>
              <a:t>() </a:t>
            </a:r>
            <a:r>
              <a:rPr lang="zh-CN" altLang="en-US" sz="2000" b="1" dirty="0">
                <a:latin typeface="Arial" charset="0"/>
                <a:ea typeface="宋体" charset="0"/>
              </a:rPr>
              <a:t>获取当前时间</a:t>
            </a:r>
            <a:r>
              <a:rPr lang="en-US" altLang="zh-CN" sz="2000" b="1" dirty="0">
                <a:latin typeface="Arial" charset="0"/>
                <a:ea typeface="宋体" charset="0"/>
              </a:rPr>
              <a:t>(</a:t>
            </a:r>
            <a:r>
              <a:rPr lang="zh-CN" altLang="en-US" sz="2000" b="1" dirty="0">
                <a:latin typeface="Arial" charset="0"/>
                <a:ea typeface="宋体" charset="0"/>
              </a:rPr>
              <a:t>整数形式</a:t>
            </a:r>
            <a:r>
              <a:rPr lang="en-US" altLang="zh-CN" sz="2000" b="1" dirty="0">
                <a:latin typeface="Arial" charset="0"/>
                <a:ea typeface="宋体" charset="0"/>
              </a:rPr>
              <a:t>)</a:t>
            </a:r>
          </a:p>
          <a:p>
            <a:pPr lvl="1" eaLnBrk="1" hangingPunct="1"/>
            <a:r>
              <a:rPr lang="en-US" altLang="zh-CN" sz="2000" b="1" dirty="0" err="1">
                <a:latin typeface="Arial" charset="0"/>
                <a:ea typeface="宋体" charset="0"/>
              </a:rPr>
              <a:t>time.localtime</a:t>
            </a:r>
            <a:r>
              <a:rPr lang="en-US" altLang="zh-CN" sz="2000" b="1" dirty="0">
                <a:latin typeface="Arial" charset="0"/>
                <a:ea typeface="宋体" charset="0"/>
              </a:rPr>
              <a:t>() </a:t>
            </a:r>
            <a:r>
              <a:rPr lang="zh-CN" altLang="en-US" sz="2000" b="1" dirty="0">
                <a:latin typeface="Arial" charset="0"/>
                <a:ea typeface="宋体" charset="0"/>
              </a:rPr>
              <a:t>当前时间的</a:t>
            </a:r>
            <a:r>
              <a:rPr lang="en-US" altLang="zh-CN" sz="2000" b="1" dirty="0" err="1">
                <a:latin typeface="Arial" charset="0"/>
                <a:ea typeface="宋体" charset="0"/>
              </a:rPr>
              <a:t>struct_time</a:t>
            </a:r>
            <a:r>
              <a:rPr lang="zh-CN" altLang="en-US" sz="2000" b="1" dirty="0">
                <a:latin typeface="Arial" charset="0"/>
                <a:ea typeface="宋体" charset="0"/>
              </a:rPr>
              <a:t>形式 </a:t>
            </a:r>
          </a:p>
          <a:p>
            <a:pPr lvl="1" eaLnBrk="1" hangingPunct="1"/>
            <a:r>
              <a:rPr lang="en-US" altLang="zh-CN" sz="2000" b="1" dirty="0" err="1">
                <a:latin typeface="Arial" charset="0"/>
                <a:ea typeface="宋体" charset="0"/>
              </a:rPr>
              <a:t>time.ctime</a:t>
            </a:r>
            <a:r>
              <a:rPr lang="en-US" altLang="zh-CN" sz="2000" b="1" dirty="0">
                <a:latin typeface="Arial" charset="0"/>
                <a:ea typeface="宋体" charset="0"/>
              </a:rPr>
              <a:t>() </a:t>
            </a:r>
            <a:r>
              <a:rPr lang="zh-CN" altLang="en-US" sz="2000" b="1" dirty="0">
                <a:latin typeface="Arial" charset="0"/>
                <a:ea typeface="宋体" charset="0"/>
              </a:rPr>
              <a:t>当前时间的字符串形式 </a:t>
            </a:r>
          </a:p>
          <a:p>
            <a:pPr lvl="1" eaLnBrk="1" hangingPunct="1"/>
            <a:r>
              <a:rPr lang="en-US" altLang="zh-CN" sz="2000" b="1" dirty="0" err="1">
                <a:latin typeface="Arial" charset="0"/>
                <a:ea typeface="宋体" charset="0"/>
              </a:rPr>
              <a:t>Time.mktime</a:t>
            </a:r>
            <a:r>
              <a:rPr lang="en-US" altLang="zh-CN" sz="2000" b="1" dirty="0">
                <a:latin typeface="Arial" charset="0"/>
                <a:ea typeface="宋体" charset="0"/>
              </a:rPr>
              <a:t>() </a:t>
            </a:r>
            <a:r>
              <a:rPr lang="zh-CN" altLang="en-US" sz="2000" b="1" dirty="0">
                <a:latin typeface="Arial" charset="0"/>
                <a:ea typeface="宋体" charset="0"/>
              </a:rPr>
              <a:t>由</a:t>
            </a:r>
            <a:r>
              <a:rPr lang="en-US" altLang="zh-CN" sz="2000" b="1" dirty="0" err="1">
                <a:latin typeface="Arial" charset="0"/>
                <a:ea typeface="宋体" charset="0"/>
              </a:rPr>
              <a:t>struct_time</a:t>
            </a:r>
            <a:r>
              <a:rPr lang="zh-CN" altLang="en-US" sz="2000" b="1" dirty="0">
                <a:latin typeface="Arial" charset="0"/>
                <a:ea typeface="宋体" charset="0"/>
              </a:rPr>
              <a:t>得到当前的秒数</a:t>
            </a:r>
          </a:p>
          <a:p>
            <a:pPr eaLnBrk="1" hangingPunct="1"/>
            <a:endParaRPr lang="en-US" altLang="zh-CN" sz="2400" b="1" dirty="0">
              <a:latin typeface="Arial" charset="0"/>
              <a:ea typeface="宋体" charset="0"/>
            </a:endParaRPr>
          </a:p>
        </p:txBody>
      </p:sp>
      <p:sp>
        <p:nvSpPr>
          <p:cNvPr id="4" name="矩形 3"/>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51892100"/>
      </p:ext>
    </p:extLst>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792435"/>
          </a:xfrm>
        </p:spPr>
        <p:txBody>
          <a:bodyPr/>
          <a:lstStyle/>
          <a:p>
            <a:pPr marL="0" indent="0">
              <a:buNone/>
            </a:pPr>
            <a:r>
              <a:rPr kumimoji="1" lang="zh-CN" altLang="en-US" dirty="0" smtClean="0"/>
              <a:t>瞎逛用户点击行为分析</a:t>
            </a:r>
            <a:endParaRPr kumimoji="1" lang="en-US" altLang="zh-CN" dirty="0" smtClean="0"/>
          </a:p>
        </p:txBody>
      </p:sp>
      <p:pic>
        <p:nvPicPr>
          <p:cNvPr id="4" name="图片 3"/>
          <p:cNvPicPr>
            <a:picLocks noChangeAspect="1"/>
          </p:cNvPicPr>
          <p:nvPr/>
        </p:nvPicPr>
        <p:blipFill>
          <a:blip r:embed="rId2" cstate="print"/>
          <a:stretch>
            <a:fillRect/>
          </a:stretch>
        </p:blipFill>
        <p:spPr>
          <a:xfrm>
            <a:off x="467544" y="2204864"/>
            <a:ext cx="8191500" cy="13462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04542535"/>
      </p:ext>
    </p:extLst>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792435"/>
          </a:xfrm>
        </p:spPr>
        <p:txBody>
          <a:bodyPr/>
          <a:lstStyle/>
          <a:p>
            <a:pPr marL="0" indent="0">
              <a:buNone/>
            </a:pPr>
            <a:r>
              <a:rPr kumimoji="1" lang="zh-CN" altLang="en-US" dirty="0" smtClean="0"/>
              <a:t>点击次数分析</a:t>
            </a:r>
            <a:endParaRPr kumimoji="1" lang="en-US" altLang="zh-CN" dirty="0" smtClean="0"/>
          </a:p>
        </p:txBody>
      </p:sp>
      <p:pic>
        <p:nvPicPr>
          <p:cNvPr id="5" name="图片 4"/>
          <p:cNvPicPr>
            <a:picLocks noChangeAspect="1"/>
          </p:cNvPicPr>
          <p:nvPr/>
        </p:nvPicPr>
        <p:blipFill>
          <a:blip r:embed="rId2" cstate="print"/>
          <a:stretch>
            <a:fillRect/>
          </a:stretch>
        </p:blipFill>
        <p:spPr>
          <a:xfrm>
            <a:off x="395536" y="2132856"/>
            <a:ext cx="8178800" cy="29464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214610683"/>
      </p:ext>
    </p:extLst>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792435"/>
          </a:xfrm>
        </p:spPr>
        <p:txBody>
          <a:bodyPr/>
          <a:lstStyle/>
          <a:p>
            <a:pPr marL="0" indent="0">
              <a:buNone/>
            </a:pPr>
            <a:r>
              <a:rPr kumimoji="1" lang="zh-CN" altLang="en-US" dirty="0" smtClean="0"/>
              <a:t>数据预处理</a:t>
            </a:r>
            <a:endParaRPr kumimoji="1" lang="en-US" altLang="zh-CN" dirty="0" smtClean="0"/>
          </a:p>
        </p:txBody>
      </p:sp>
      <p:pic>
        <p:nvPicPr>
          <p:cNvPr id="4" name="图片 3"/>
          <p:cNvPicPr>
            <a:picLocks noChangeAspect="1"/>
          </p:cNvPicPr>
          <p:nvPr/>
        </p:nvPicPr>
        <p:blipFill>
          <a:blip r:embed="rId2" cstate="print"/>
          <a:stretch>
            <a:fillRect/>
          </a:stretch>
        </p:blipFill>
        <p:spPr>
          <a:xfrm>
            <a:off x="395536" y="2276872"/>
            <a:ext cx="8178800" cy="27813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812539033"/>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792435"/>
          </a:xfrm>
        </p:spPr>
        <p:txBody>
          <a:bodyPr/>
          <a:lstStyle/>
          <a:p>
            <a:pPr marL="0" indent="0">
              <a:buNone/>
            </a:pPr>
            <a:r>
              <a:rPr kumimoji="1" lang="zh-CN" altLang="en-US" dirty="0" smtClean="0"/>
              <a:t>模型构建</a:t>
            </a:r>
            <a:endParaRPr kumimoji="1" lang="en-US" altLang="zh-CN" dirty="0" smtClean="0"/>
          </a:p>
        </p:txBody>
      </p:sp>
      <p:pic>
        <p:nvPicPr>
          <p:cNvPr id="5" name="图片 4"/>
          <p:cNvPicPr>
            <a:picLocks noChangeAspect="1"/>
          </p:cNvPicPr>
          <p:nvPr/>
        </p:nvPicPr>
        <p:blipFill>
          <a:blip r:embed="rId2" cstate="print"/>
          <a:stretch>
            <a:fillRect/>
          </a:stretch>
        </p:blipFill>
        <p:spPr>
          <a:xfrm>
            <a:off x="827584" y="2132856"/>
            <a:ext cx="6840760" cy="3915745"/>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634053106"/>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792435"/>
          </a:xfrm>
        </p:spPr>
        <p:txBody>
          <a:bodyPr/>
          <a:lstStyle/>
          <a:p>
            <a:r>
              <a:rPr kumimoji="1" lang="zh-CN" altLang="en-US" dirty="0" smtClean="0"/>
              <a:t>协同过滤推荐</a:t>
            </a:r>
            <a:r>
              <a:rPr kumimoji="1" lang="zh-CN" altLang="en-US" dirty="0"/>
              <a:t>（</a:t>
            </a:r>
            <a:r>
              <a:rPr kumimoji="1" lang="en-US" altLang="zh-CN" dirty="0"/>
              <a:t>Collaborative Filtering recommendation</a:t>
            </a:r>
            <a:r>
              <a:rPr kumimoji="1" lang="zh-CN" altLang="en-US" dirty="0"/>
              <a:t>）是在信息过滤和信息系统中正迅速成为一项很受欢迎的技术。与传统的基于内容过滤直接分析内容进行推荐不同，协同过滤分析用户兴趣，在用户群中找到指定用户的相似（兴趣）用户，综合这些相似用户对某一信息的评价，形成系统对该指定用户对此信息的喜好程度预测</a:t>
            </a:r>
            <a:endParaRPr kumimoji="1" lang="en-US" altLang="zh-CN" dirty="0" smtClean="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815163727"/>
      </p:ext>
    </p:extLst>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792435"/>
          </a:xfrm>
        </p:spPr>
        <p:txBody>
          <a:bodyPr/>
          <a:lstStyle/>
          <a:p>
            <a:r>
              <a:rPr kumimoji="1" lang="zh-CN" altLang="en-US" sz="1600" dirty="0"/>
              <a:t>与传统文本过滤相比，协同过滤有下列优点</a:t>
            </a:r>
            <a:r>
              <a:rPr kumimoji="1" lang="en-US" altLang="zh-CN" sz="1600" dirty="0"/>
              <a:t>:</a:t>
            </a:r>
          </a:p>
          <a:p>
            <a:r>
              <a:rPr kumimoji="1" lang="zh-CN" altLang="en-US" sz="1600" dirty="0"/>
              <a:t>（</a:t>
            </a:r>
            <a:r>
              <a:rPr kumimoji="1" lang="en-US" altLang="zh-CN" sz="1600" dirty="0"/>
              <a:t>1</a:t>
            </a:r>
            <a:r>
              <a:rPr kumimoji="1" lang="zh-CN" altLang="en-US" sz="1600" dirty="0"/>
              <a:t>）能够过滤难以进行机器自动基于内容分析的信息。如艺术品、音乐</a:t>
            </a:r>
            <a:r>
              <a:rPr kumimoji="1" lang="en-US" altLang="zh-CN" sz="1600" dirty="0"/>
              <a:t>;</a:t>
            </a:r>
          </a:p>
          <a:p>
            <a:r>
              <a:rPr kumimoji="1" lang="zh-CN" altLang="en-US" sz="1600" dirty="0"/>
              <a:t>（</a:t>
            </a:r>
            <a:r>
              <a:rPr kumimoji="1" lang="en-US" altLang="zh-CN" sz="1600" dirty="0"/>
              <a:t>2</a:t>
            </a:r>
            <a:r>
              <a:rPr kumimoji="1" lang="zh-CN" altLang="en-US" sz="1600" dirty="0"/>
              <a:t>）能够基于一些复杂的，难以表达的概念（信息质量、品位</a:t>
            </a:r>
            <a:r>
              <a:rPr kumimoji="1" lang="en-US" altLang="zh-CN" sz="1600" dirty="0"/>
              <a:t>)</a:t>
            </a:r>
            <a:r>
              <a:rPr kumimoji="1" lang="zh-CN" altLang="en-US" sz="1600" dirty="0"/>
              <a:t>进行过滤</a:t>
            </a:r>
            <a:r>
              <a:rPr kumimoji="1" lang="en-US" altLang="zh-CN" sz="1600" dirty="0"/>
              <a:t>;</a:t>
            </a:r>
          </a:p>
          <a:p>
            <a:r>
              <a:rPr kumimoji="1" lang="zh-CN" altLang="en-US" sz="1600" dirty="0"/>
              <a:t>（</a:t>
            </a:r>
            <a:r>
              <a:rPr kumimoji="1" lang="en-US" altLang="zh-CN" sz="1600" dirty="0"/>
              <a:t>3</a:t>
            </a:r>
            <a:r>
              <a:rPr kumimoji="1" lang="zh-CN" altLang="en-US" sz="1600" dirty="0"/>
              <a:t>）推荐的新颖性。</a:t>
            </a:r>
          </a:p>
          <a:p>
            <a:r>
              <a:rPr kumimoji="1" lang="zh-CN" altLang="en-US" sz="1600" dirty="0"/>
              <a:t>正因为如此，协同过滤在商业应用上也取得了不错的成绩。</a:t>
            </a:r>
            <a:r>
              <a:rPr kumimoji="1" lang="en-US" altLang="zh-CN" sz="1600" dirty="0"/>
              <a:t>Amazon</a:t>
            </a:r>
            <a:r>
              <a:rPr kumimoji="1" lang="zh-CN" altLang="en-US" sz="1600" dirty="0"/>
              <a:t>，</a:t>
            </a:r>
            <a:r>
              <a:rPr kumimoji="1" lang="en-US" altLang="zh-CN" sz="1600" dirty="0" err="1"/>
              <a:t>CDNow</a:t>
            </a:r>
            <a:r>
              <a:rPr kumimoji="1" lang="zh-CN" altLang="en-US" sz="1600" dirty="0"/>
              <a:t>，</a:t>
            </a:r>
            <a:r>
              <a:rPr kumimoji="1" lang="en-US" altLang="zh-CN" sz="1600" dirty="0" err="1"/>
              <a:t>MovieFinder</a:t>
            </a:r>
            <a:r>
              <a:rPr kumimoji="1" lang="zh-CN" altLang="en-US" sz="1600" dirty="0"/>
              <a:t>，都采用了协同过滤的技术来提高服务质量。</a:t>
            </a:r>
          </a:p>
          <a:p>
            <a:r>
              <a:rPr kumimoji="1" lang="zh-CN" altLang="en-US" sz="1600" dirty="0"/>
              <a:t>缺点是</a:t>
            </a:r>
            <a:r>
              <a:rPr kumimoji="1" lang="en-US" altLang="zh-CN" sz="1600" dirty="0"/>
              <a:t>:</a:t>
            </a:r>
          </a:p>
          <a:p>
            <a:r>
              <a:rPr kumimoji="1" lang="zh-CN" altLang="en-US" sz="1600" dirty="0"/>
              <a:t>（</a:t>
            </a:r>
            <a:r>
              <a:rPr kumimoji="1" lang="en-US" altLang="zh-CN" sz="1600" dirty="0"/>
              <a:t>1</a:t>
            </a:r>
            <a:r>
              <a:rPr kumimoji="1" lang="zh-CN" altLang="en-US" sz="1600" dirty="0"/>
              <a:t>）用户对商品的评价非常稀疏，这样基于用户的评价所得到的用户间的相似性可能不准确（即稀疏性问题）</a:t>
            </a:r>
            <a:r>
              <a:rPr kumimoji="1" lang="en-US" altLang="zh-CN" sz="1600" dirty="0"/>
              <a:t>;</a:t>
            </a:r>
          </a:p>
          <a:p>
            <a:r>
              <a:rPr kumimoji="1" lang="zh-CN" altLang="en-US" sz="1600" dirty="0"/>
              <a:t>（</a:t>
            </a:r>
            <a:r>
              <a:rPr kumimoji="1" lang="en-US" altLang="zh-CN" sz="1600" dirty="0"/>
              <a:t>2</a:t>
            </a:r>
            <a:r>
              <a:rPr kumimoji="1" lang="zh-CN" altLang="en-US" sz="1600" dirty="0"/>
              <a:t>）随着用户和商品的增多，系统的性能会越来越低</a:t>
            </a:r>
            <a:r>
              <a:rPr kumimoji="1" lang="en-US" altLang="zh-CN" sz="1600" dirty="0"/>
              <a:t>;</a:t>
            </a:r>
          </a:p>
          <a:p>
            <a:r>
              <a:rPr kumimoji="1" lang="zh-CN" altLang="en-US" sz="1600" dirty="0"/>
              <a:t>（</a:t>
            </a:r>
            <a:r>
              <a:rPr kumimoji="1" lang="en-US" altLang="zh-CN" sz="1600" dirty="0"/>
              <a:t>3</a:t>
            </a:r>
            <a:r>
              <a:rPr kumimoji="1" lang="zh-CN" altLang="en-US" sz="1600" dirty="0"/>
              <a:t>）如果从来没有用户对某一商品加以评价，则这个商品就不可能被推荐（即最初评价问题）。</a:t>
            </a:r>
          </a:p>
          <a:p>
            <a:r>
              <a:rPr kumimoji="1" lang="zh-CN" altLang="en-US" sz="1600" dirty="0"/>
              <a:t>因此，现在的电子商务推荐系统都采用了几种技术相结合的推荐技术。</a:t>
            </a:r>
            <a:endParaRPr kumimoji="1" lang="en-US" altLang="zh-CN" sz="1600" dirty="0" smtClean="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658163308"/>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4752875"/>
          </a:xfrm>
        </p:spPr>
        <p:txBody>
          <a:bodyPr/>
          <a:lstStyle/>
          <a:p>
            <a:r>
              <a:rPr kumimoji="1" lang="en-US" altLang="zh-CN" sz="2800" dirty="0"/>
              <a:t>item-based CF</a:t>
            </a:r>
          </a:p>
          <a:p>
            <a:pPr lvl="1"/>
            <a:r>
              <a:rPr kumimoji="1" lang="zh-CN" altLang="en-US" sz="2400" dirty="0"/>
              <a:t>基于</a:t>
            </a:r>
            <a:r>
              <a:rPr kumimoji="1" lang="en-US" altLang="zh-CN" sz="2400" dirty="0"/>
              <a:t>item</a:t>
            </a:r>
            <a:r>
              <a:rPr kumimoji="1" lang="zh-CN" altLang="en-US" sz="2400" dirty="0"/>
              <a:t>的协同过滤，通过用户对不同</a:t>
            </a:r>
            <a:r>
              <a:rPr kumimoji="1" lang="en-US" altLang="zh-CN" sz="2400" dirty="0"/>
              <a:t>item</a:t>
            </a:r>
            <a:r>
              <a:rPr kumimoji="1" lang="zh-CN" altLang="en-US" sz="2400" dirty="0"/>
              <a:t>的评分来评测</a:t>
            </a:r>
            <a:r>
              <a:rPr kumimoji="1" lang="en-US" altLang="zh-CN" sz="2400" dirty="0"/>
              <a:t>item</a:t>
            </a:r>
            <a:r>
              <a:rPr kumimoji="1" lang="zh-CN" altLang="en-US" sz="2400" dirty="0"/>
              <a:t>之间的相似性，基于</a:t>
            </a:r>
            <a:r>
              <a:rPr kumimoji="1" lang="en-US" altLang="zh-CN" sz="2400" dirty="0"/>
              <a:t>item</a:t>
            </a:r>
            <a:r>
              <a:rPr kumimoji="1" lang="zh-CN" altLang="en-US" sz="2400" dirty="0"/>
              <a:t>之间的相似性做出推荐；</a:t>
            </a:r>
          </a:p>
          <a:p>
            <a:r>
              <a:rPr kumimoji="1" lang="en-US" altLang="zh-CN" sz="2800" dirty="0"/>
              <a:t>user-based CF</a:t>
            </a:r>
          </a:p>
          <a:p>
            <a:pPr lvl="1"/>
            <a:r>
              <a:rPr kumimoji="1" lang="zh-CN" altLang="en-US" sz="2400" dirty="0"/>
              <a:t>基于</a:t>
            </a:r>
            <a:r>
              <a:rPr kumimoji="1" lang="en-US" altLang="zh-CN" sz="2400" dirty="0"/>
              <a:t>user</a:t>
            </a:r>
            <a:r>
              <a:rPr kumimoji="1" lang="zh-CN" altLang="en-US" sz="2400" dirty="0"/>
              <a:t>的协同过滤，通过不同用户对</a:t>
            </a:r>
            <a:r>
              <a:rPr kumimoji="1" lang="en-US" altLang="zh-CN" sz="2400" dirty="0"/>
              <a:t>item</a:t>
            </a:r>
            <a:r>
              <a:rPr kumimoji="1" lang="zh-CN" altLang="en-US" sz="2400" dirty="0"/>
              <a:t>的评分来评测用户之间的相似性，基于用户之间的相似性做出推荐；</a:t>
            </a:r>
            <a:endParaRPr kumimoji="1" lang="en-US" altLang="zh-CN" sz="2400" dirty="0" smtClean="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87755630"/>
      </p:ext>
    </p:extLst>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pic>
        <p:nvPicPr>
          <p:cNvPr id="4" name="图片 3"/>
          <p:cNvPicPr>
            <a:picLocks noChangeAspect="1"/>
          </p:cNvPicPr>
          <p:nvPr/>
        </p:nvPicPr>
        <p:blipFill>
          <a:blip r:embed="rId2" cstate="print"/>
          <a:stretch>
            <a:fillRect/>
          </a:stretch>
        </p:blipFill>
        <p:spPr>
          <a:xfrm>
            <a:off x="539552" y="1631404"/>
            <a:ext cx="8064500" cy="4533900"/>
          </a:xfrm>
          <a:prstGeom prst="rect">
            <a:avLst/>
          </a:prstGeom>
        </p:spPr>
      </p:pic>
      <p:sp>
        <p:nvSpPr>
          <p:cNvPr id="3" name="内容占位符 2"/>
          <p:cNvSpPr>
            <a:spLocks noGrp="1"/>
          </p:cNvSpPr>
          <p:nvPr>
            <p:ph idx="1"/>
          </p:nvPr>
        </p:nvSpPr>
        <p:spPr>
          <a:xfrm>
            <a:off x="457200" y="1268413"/>
            <a:ext cx="8229600" cy="792435"/>
          </a:xfrm>
        </p:spPr>
        <p:txBody>
          <a:bodyPr/>
          <a:lstStyle/>
          <a:p>
            <a:pPr marL="0" indent="0">
              <a:buNone/>
            </a:pPr>
            <a:r>
              <a:rPr kumimoji="1" lang="zh-CN" altLang="en-US" dirty="0" smtClean="0"/>
              <a:t>协同过滤</a:t>
            </a:r>
            <a:endParaRPr kumimoji="1" lang="en-US" altLang="zh-CN" dirty="0" smtClean="0"/>
          </a:p>
          <a:p>
            <a:r>
              <a:rPr kumimoji="1" lang="en-US" altLang="zh-CN" dirty="0"/>
              <a:t>	</a:t>
            </a:r>
            <a:endParaRPr kumimoji="1" lang="en-US" altLang="zh-CN" dirty="0" smtClean="0"/>
          </a:p>
        </p:txBody>
      </p:sp>
      <p:sp>
        <p:nvSpPr>
          <p:cNvPr id="5" name="矩形 4"/>
          <p:cNvSpPr/>
          <p:nvPr/>
        </p:nvSpPr>
        <p:spPr>
          <a:xfrm>
            <a:off x="7092280" y="6237312"/>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570397960"/>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2800" dirty="0"/>
              <a:t>电子上午网站用户行为分析及服务推荐</a:t>
            </a:r>
          </a:p>
        </p:txBody>
      </p:sp>
      <p:sp>
        <p:nvSpPr>
          <p:cNvPr id="3" name="内容占位符 2"/>
          <p:cNvSpPr>
            <a:spLocks noGrp="1"/>
          </p:cNvSpPr>
          <p:nvPr>
            <p:ph idx="1"/>
          </p:nvPr>
        </p:nvSpPr>
        <p:spPr>
          <a:xfrm>
            <a:off x="457200" y="1268413"/>
            <a:ext cx="8229600" cy="2952675"/>
          </a:xfrm>
        </p:spPr>
        <p:txBody>
          <a:bodyPr/>
          <a:lstStyle/>
          <a:p>
            <a:r>
              <a:rPr kumimoji="1" lang="zh-CN" altLang="en-US" dirty="0" smtClean="0"/>
              <a:t>模型评价</a:t>
            </a:r>
            <a:endParaRPr kumimoji="1" lang="en-US" altLang="zh-CN" dirty="0" smtClean="0"/>
          </a:p>
          <a:p>
            <a:pPr lvl="1"/>
            <a:r>
              <a:rPr kumimoji="1" lang="zh-CN" altLang="en-US" dirty="0" smtClean="0"/>
              <a:t>离线测试</a:t>
            </a:r>
            <a:endParaRPr kumimoji="1" lang="en-US" altLang="zh-CN" dirty="0" smtClean="0"/>
          </a:p>
          <a:p>
            <a:pPr lvl="1"/>
            <a:r>
              <a:rPr kumimoji="1" lang="zh-CN" altLang="en-US" dirty="0" smtClean="0"/>
              <a:t>用户调查</a:t>
            </a:r>
            <a:endParaRPr kumimoji="1" lang="en-US" altLang="zh-CN" dirty="0" smtClean="0"/>
          </a:p>
          <a:p>
            <a:pPr lvl="1"/>
            <a:r>
              <a:rPr kumimoji="1" lang="zh-CN" altLang="en-US" dirty="0" smtClean="0"/>
              <a:t>在线实验</a:t>
            </a:r>
            <a:endParaRPr kumimoji="1" lang="en-US" altLang="zh-CN" dirty="0" smtClean="0"/>
          </a:p>
        </p:txBody>
      </p:sp>
      <p:pic>
        <p:nvPicPr>
          <p:cNvPr id="5" name="图片 4"/>
          <p:cNvPicPr>
            <a:picLocks noChangeAspect="1"/>
          </p:cNvPicPr>
          <p:nvPr/>
        </p:nvPicPr>
        <p:blipFill>
          <a:blip r:embed="rId2" cstate="print"/>
          <a:stretch>
            <a:fillRect/>
          </a:stretch>
        </p:blipFill>
        <p:spPr>
          <a:xfrm>
            <a:off x="395536" y="3717032"/>
            <a:ext cx="8204200" cy="14478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435088948"/>
      </p:ext>
    </p:extLst>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p:txBody>
          <a:bodyPr/>
          <a:lstStyle/>
          <a:p>
            <a:r>
              <a:rPr kumimoji="1" lang="zh-CN" altLang="en-US" dirty="0" smtClean="0"/>
              <a:t>目标</a:t>
            </a:r>
            <a:endParaRPr kumimoji="1" lang="en-US" altLang="zh-CN" dirty="0" smtClean="0"/>
          </a:p>
          <a:p>
            <a:pPr lvl="1"/>
            <a:r>
              <a:rPr kumimoji="1" lang="zh-CN" altLang="en-US" sz="2400" dirty="0" smtClean="0"/>
              <a:t>解决传统人工问题</a:t>
            </a:r>
            <a:endParaRPr kumimoji="1" lang="en-US" altLang="zh-CN" sz="2400" dirty="0" smtClean="0"/>
          </a:p>
          <a:p>
            <a:pPr lvl="1"/>
            <a:r>
              <a:rPr kumimoji="1" lang="zh-CN" altLang="en-US" sz="2400" dirty="0" smtClean="0"/>
              <a:t>通过电流、电压、功率因素等用电负荷数据以及用电等终端报警信息。构建窃漏电用户的识别模型，自动检查、判断用户是否存在窃漏电行为</a:t>
            </a:r>
            <a:endParaRPr kumimoji="1" lang="zh-CN" altLang="en-US" sz="2400"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43299866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kumimoji="1" lang="zh-CN" altLang="en-US" dirty="0" smtClean="0"/>
              <a:t>钱兴会</a:t>
            </a:r>
          </a:p>
          <a:p>
            <a:r>
              <a:rPr kumimoji="1" lang="zh-CN" altLang="en-US" dirty="0" smtClean="0"/>
              <a:t>澳大利亚昆士兰理工数据科学专业研究生</a:t>
            </a:r>
          </a:p>
          <a:p>
            <a:r>
              <a:rPr kumimoji="1" lang="zh-CN" altLang="en-US" dirty="0" smtClean="0"/>
              <a:t>楚门智能创始人</a:t>
            </a:r>
          </a:p>
          <a:p>
            <a:r>
              <a:rPr kumimoji="1" lang="zh-CN" altLang="en-US" dirty="0" smtClean="0"/>
              <a:t>前阿里巴巴资深数据平台架构师</a:t>
            </a:r>
          </a:p>
          <a:p>
            <a:r>
              <a:rPr kumimoji="1" lang="zh-CN" altLang="en-US" dirty="0" smtClean="0"/>
              <a:t>前联想集团电商数据分析平台总监</a:t>
            </a:r>
          </a:p>
          <a:p>
            <a:r>
              <a:rPr kumimoji="1" lang="zh-CN" altLang="en-US" dirty="0" smtClean="0"/>
              <a:t>北京信息科技大学：图像与语义处理实验室技术专家</a:t>
            </a:r>
          </a:p>
          <a:p>
            <a:r>
              <a:rPr kumimoji="1" lang="en-US" altLang="zh-CN" dirty="0" smtClean="0"/>
              <a:t>Image++</a:t>
            </a:r>
            <a:r>
              <a:rPr kumimoji="1" lang="zh-CN" altLang="en-US" dirty="0" smtClean="0"/>
              <a:t> </a:t>
            </a:r>
            <a:r>
              <a:rPr kumimoji="1" lang="en-US" altLang="zh-CN" dirty="0" smtClean="0"/>
              <a:t>AI</a:t>
            </a:r>
            <a:r>
              <a:rPr kumimoji="1" lang="zh-CN" altLang="en-US" dirty="0" smtClean="0"/>
              <a:t>平台架构师，专利持有人</a:t>
            </a:r>
          </a:p>
          <a:p>
            <a:r>
              <a:rPr kumimoji="1" lang="en-US" altLang="zh-CN" dirty="0" smtClean="0"/>
              <a:t>NLU++AI</a:t>
            </a:r>
            <a:r>
              <a:rPr kumimoji="1" lang="zh-CN" altLang="en-US" dirty="0" smtClean="0"/>
              <a:t>平台架构师，专利持有人</a:t>
            </a:r>
          </a:p>
          <a:p>
            <a:r>
              <a:rPr kumimoji="1" lang="zh-CN" altLang="en-US" dirty="0" smtClean="0"/>
              <a:t>研究方向：图像识别，语义挖掘</a:t>
            </a:r>
          </a:p>
        </p:txBody>
      </p:sp>
      <p:sp>
        <p:nvSpPr>
          <p:cNvPr id="3" name="标题 2"/>
          <p:cNvSpPr>
            <a:spLocks noGrp="1"/>
          </p:cNvSpPr>
          <p:nvPr>
            <p:ph type="title"/>
          </p:nvPr>
        </p:nvSpPr>
        <p:spPr/>
        <p:txBody>
          <a:bodyPr/>
          <a:lstStyle/>
          <a:p>
            <a:r>
              <a:rPr kumimoji="1" lang="zh-CN" altLang="en-US" dirty="0" smtClean="0"/>
              <a:t>自我介绍</a:t>
            </a:r>
            <a:endParaRPr kumimoji="1" lang="zh-CN" altLang="en-US" dirty="0"/>
          </a:p>
        </p:txBody>
      </p:sp>
    </p:spTree>
    <p:extLst>
      <p:ext uri="{BB962C8B-B14F-4D97-AF65-F5344CB8AC3E}">
        <p14:creationId xmlns:p14="http://schemas.microsoft.com/office/powerpoint/2010/main" val="183182606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sz="3600" b="1" dirty="0">
                <a:latin typeface="Arial" charset="0"/>
                <a:ea typeface="宋体" charset="0"/>
              </a:rPr>
              <a:t>模块</a:t>
            </a:r>
            <a:r>
              <a:rPr lang="en-US" altLang="zh-CN" sz="3600" b="1" dirty="0">
                <a:latin typeface="Arial" charset="0"/>
                <a:ea typeface="宋体" charset="0"/>
              </a:rPr>
              <a:t>(</a:t>
            </a:r>
            <a:r>
              <a:rPr lang="zh-CN" altLang="en-US" sz="3600" b="1" dirty="0">
                <a:latin typeface="Arial" charset="0"/>
                <a:ea typeface="宋体" charset="0"/>
              </a:rPr>
              <a:t>续</a:t>
            </a:r>
            <a:r>
              <a:rPr lang="en-US" altLang="zh-CN" sz="3600" b="1" dirty="0">
                <a:latin typeface="Arial" charset="0"/>
                <a:ea typeface="宋体" charset="0"/>
              </a:rPr>
              <a:t>)</a:t>
            </a:r>
          </a:p>
        </p:txBody>
      </p:sp>
      <p:sp>
        <p:nvSpPr>
          <p:cNvPr id="64515" name="Rectangle 3"/>
          <p:cNvSpPr>
            <a:spLocks noGrp="1" noChangeArrowheads="1"/>
          </p:cNvSpPr>
          <p:nvPr>
            <p:ph idx="1"/>
          </p:nvPr>
        </p:nvSpPr>
        <p:spPr>
          <a:xfrm>
            <a:off x="467544" y="1484784"/>
            <a:ext cx="8229600" cy="4876800"/>
          </a:xfrm>
        </p:spPr>
        <p:txBody>
          <a:bodyPr>
            <a:normAutofit fontScale="92500" lnSpcReduction="10000"/>
          </a:bodyPr>
          <a:lstStyle/>
          <a:p>
            <a:pPr eaLnBrk="1" hangingPunct="1"/>
            <a:r>
              <a:rPr lang="en-US" altLang="zh-CN" sz="2800" b="1" dirty="0" err="1">
                <a:latin typeface="Arial" charset="0"/>
                <a:ea typeface="宋体" charset="0"/>
              </a:rPr>
              <a:t>os</a:t>
            </a:r>
            <a:r>
              <a:rPr lang="zh-CN" altLang="en-US" sz="2800" b="1" dirty="0">
                <a:latin typeface="Arial" charset="0"/>
                <a:ea typeface="宋体" charset="0"/>
              </a:rPr>
              <a:t>模块介绍 包含普遍的操作系统功能</a:t>
            </a:r>
          </a:p>
          <a:p>
            <a:pPr lvl="1" eaLnBrk="1" hangingPunct="1"/>
            <a:r>
              <a:rPr lang="en-US" altLang="zh-CN" sz="2400" b="1" dirty="0" err="1">
                <a:latin typeface="Arial" charset="0"/>
                <a:ea typeface="宋体" charset="0"/>
              </a:rPr>
              <a:t>os.name</a:t>
            </a:r>
            <a:r>
              <a:rPr lang="en-US" altLang="zh-CN" sz="2400" b="1" dirty="0">
                <a:latin typeface="Arial" charset="0"/>
                <a:ea typeface="宋体" charset="0"/>
              </a:rPr>
              <a:t> </a:t>
            </a:r>
            <a:r>
              <a:rPr lang="zh-CN" altLang="en-US" sz="2400" b="1" dirty="0">
                <a:latin typeface="Arial" charset="0"/>
                <a:ea typeface="宋体" charset="0"/>
              </a:rPr>
              <a:t>指示正在使用的平台</a:t>
            </a:r>
          </a:p>
          <a:p>
            <a:pPr lvl="1" eaLnBrk="1" hangingPunct="1"/>
            <a:r>
              <a:rPr lang="en-US" altLang="zh-CN" sz="2400" b="1" dirty="0" err="1">
                <a:latin typeface="Arial" charset="0"/>
                <a:ea typeface="宋体" charset="0"/>
              </a:rPr>
              <a:t>os.getcwd</a:t>
            </a:r>
            <a:r>
              <a:rPr lang="en-US" altLang="zh-CN" sz="2400" b="1" dirty="0">
                <a:latin typeface="Arial" charset="0"/>
                <a:ea typeface="宋体" charset="0"/>
              </a:rPr>
              <a:t>() </a:t>
            </a:r>
            <a:r>
              <a:rPr lang="zh-CN" altLang="en-US" sz="2400" b="1" dirty="0">
                <a:latin typeface="Arial" charset="0"/>
                <a:ea typeface="宋体" charset="0"/>
              </a:rPr>
              <a:t>获得当前</a:t>
            </a:r>
            <a:r>
              <a:rPr lang="en-US" altLang="zh-CN" sz="2400" b="1" dirty="0">
                <a:latin typeface="Arial" charset="0"/>
                <a:ea typeface="宋体" charset="0"/>
              </a:rPr>
              <a:t>python</a:t>
            </a:r>
            <a:r>
              <a:rPr lang="zh-CN" altLang="en-US" sz="2400" b="1" dirty="0">
                <a:latin typeface="Arial" charset="0"/>
                <a:ea typeface="宋体" charset="0"/>
              </a:rPr>
              <a:t>脚本的工作目录</a:t>
            </a:r>
          </a:p>
          <a:p>
            <a:pPr lvl="1" eaLnBrk="1" hangingPunct="1"/>
            <a:r>
              <a:rPr lang="en-US" altLang="zh-CN" sz="2400" b="1" dirty="0" err="1">
                <a:latin typeface="Arial" charset="0"/>
                <a:ea typeface="宋体" charset="0"/>
              </a:rPr>
              <a:t>os.getenv</a:t>
            </a:r>
            <a:r>
              <a:rPr lang="en-US" altLang="zh-CN" sz="2400" b="1" dirty="0">
                <a:latin typeface="Arial" charset="0"/>
                <a:ea typeface="宋体" charset="0"/>
              </a:rPr>
              <a:t>() </a:t>
            </a:r>
            <a:r>
              <a:rPr lang="zh-CN" altLang="en-US" sz="2400" b="1" dirty="0">
                <a:latin typeface="Arial" charset="0"/>
                <a:ea typeface="宋体" charset="0"/>
              </a:rPr>
              <a:t>读取环境变量</a:t>
            </a:r>
          </a:p>
          <a:p>
            <a:pPr lvl="1" eaLnBrk="1" hangingPunct="1"/>
            <a:r>
              <a:rPr lang="en-US" altLang="zh-CN" sz="2400" b="1" dirty="0" err="1">
                <a:latin typeface="Arial" charset="0"/>
                <a:ea typeface="宋体" charset="0"/>
              </a:rPr>
              <a:t>os.listdir</a:t>
            </a:r>
            <a:r>
              <a:rPr lang="en-US" altLang="zh-CN" sz="2400" b="1" dirty="0">
                <a:latin typeface="Arial" charset="0"/>
                <a:ea typeface="宋体" charset="0"/>
              </a:rPr>
              <a:t>() </a:t>
            </a:r>
            <a:r>
              <a:rPr lang="zh-CN" altLang="en-US" sz="2400" b="1" dirty="0">
                <a:latin typeface="Arial" charset="0"/>
                <a:ea typeface="宋体" charset="0"/>
              </a:rPr>
              <a:t>返回指定目录下的所有文件和目录名</a:t>
            </a:r>
          </a:p>
          <a:p>
            <a:pPr lvl="1" eaLnBrk="1" hangingPunct="1"/>
            <a:r>
              <a:rPr lang="en-US" altLang="zh-CN" sz="2400" b="1" dirty="0" err="1">
                <a:latin typeface="Arial" charset="0"/>
                <a:ea typeface="宋体" charset="0"/>
              </a:rPr>
              <a:t>os.remove</a:t>
            </a:r>
            <a:r>
              <a:rPr lang="en-US" altLang="zh-CN" sz="2400" b="1" dirty="0">
                <a:latin typeface="Arial" charset="0"/>
                <a:ea typeface="宋体" charset="0"/>
              </a:rPr>
              <a:t>() </a:t>
            </a:r>
            <a:r>
              <a:rPr lang="zh-CN" altLang="en-US" sz="2400" b="1" dirty="0">
                <a:latin typeface="Arial" charset="0"/>
                <a:ea typeface="宋体" charset="0"/>
              </a:rPr>
              <a:t>删除一个文件</a:t>
            </a:r>
          </a:p>
          <a:p>
            <a:pPr lvl="1" eaLnBrk="1" hangingPunct="1"/>
            <a:r>
              <a:rPr lang="en-US" altLang="zh-CN" sz="2400" b="1" dirty="0" err="1">
                <a:latin typeface="Arial" charset="0"/>
                <a:ea typeface="宋体" charset="0"/>
              </a:rPr>
              <a:t>os.system</a:t>
            </a:r>
            <a:r>
              <a:rPr lang="en-US" altLang="zh-CN" sz="2400" b="1" dirty="0">
                <a:latin typeface="Arial" charset="0"/>
                <a:ea typeface="宋体" charset="0"/>
              </a:rPr>
              <a:t>() </a:t>
            </a:r>
            <a:r>
              <a:rPr lang="zh-CN" altLang="en-US" sz="2400" b="1" dirty="0">
                <a:latin typeface="Arial" charset="0"/>
                <a:ea typeface="宋体" charset="0"/>
              </a:rPr>
              <a:t>用来运行</a:t>
            </a:r>
            <a:r>
              <a:rPr lang="en-US" altLang="zh-CN" sz="2400" b="1" dirty="0">
                <a:latin typeface="Arial" charset="0"/>
                <a:ea typeface="宋体" charset="0"/>
              </a:rPr>
              <a:t>shell</a:t>
            </a:r>
            <a:r>
              <a:rPr lang="zh-CN" altLang="en-US" sz="2400" b="1" dirty="0">
                <a:latin typeface="Arial" charset="0"/>
                <a:ea typeface="宋体" charset="0"/>
              </a:rPr>
              <a:t>命令</a:t>
            </a:r>
          </a:p>
          <a:p>
            <a:pPr lvl="1" eaLnBrk="1" hangingPunct="1"/>
            <a:r>
              <a:rPr lang="en-US" altLang="zh-CN" sz="2400" b="1" dirty="0" err="1">
                <a:latin typeface="Arial" charset="0"/>
                <a:ea typeface="宋体" charset="0"/>
              </a:rPr>
              <a:t>os.sep</a:t>
            </a:r>
            <a:r>
              <a:rPr lang="en-US" altLang="zh-CN" sz="2400" b="1" dirty="0">
                <a:latin typeface="Arial" charset="0"/>
                <a:ea typeface="宋体" charset="0"/>
              </a:rPr>
              <a:t> </a:t>
            </a:r>
            <a:r>
              <a:rPr lang="zh-CN" altLang="en-US" sz="2400" b="1" dirty="0">
                <a:latin typeface="Arial" charset="0"/>
                <a:ea typeface="宋体" charset="0"/>
              </a:rPr>
              <a:t>根据当前操作系统，给出目录分隔符</a:t>
            </a:r>
          </a:p>
          <a:p>
            <a:pPr lvl="1" eaLnBrk="1" hangingPunct="1"/>
            <a:r>
              <a:rPr lang="en-US" altLang="zh-CN" sz="2400" b="1" dirty="0" err="1">
                <a:latin typeface="Arial" charset="0"/>
                <a:ea typeface="宋体" charset="0"/>
              </a:rPr>
              <a:t>os.path.isfile</a:t>
            </a:r>
            <a:r>
              <a:rPr lang="en-US" altLang="zh-CN" sz="2400" b="1" dirty="0">
                <a:latin typeface="Arial" charset="0"/>
                <a:ea typeface="宋体" charset="0"/>
              </a:rPr>
              <a:t>()  </a:t>
            </a:r>
            <a:r>
              <a:rPr lang="zh-CN" altLang="en-US" sz="2400" b="1" dirty="0">
                <a:latin typeface="Arial" charset="0"/>
                <a:ea typeface="宋体" charset="0"/>
              </a:rPr>
              <a:t>检验给出的路径是不是文件</a:t>
            </a:r>
          </a:p>
          <a:p>
            <a:pPr lvl="1" eaLnBrk="1" hangingPunct="1"/>
            <a:r>
              <a:rPr lang="en-US" altLang="zh-CN" sz="2400" b="1" dirty="0" err="1">
                <a:latin typeface="Arial" charset="0"/>
                <a:ea typeface="宋体" charset="0"/>
              </a:rPr>
              <a:t>os.path.isdir</a:t>
            </a:r>
            <a:r>
              <a:rPr lang="en-US" altLang="zh-CN" sz="2400" b="1" dirty="0">
                <a:latin typeface="Arial" charset="0"/>
                <a:ea typeface="宋体" charset="0"/>
              </a:rPr>
              <a:t>()  </a:t>
            </a:r>
            <a:r>
              <a:rPr lang="zh-CN" altLang="en-US" sz="2400" b="1" dirty="0">
                <a:latin typeface="Arial" charset="0"/>
                <a:ea typeface="宋体" charset="0"/>
              </a:rPr>
              <a:t>检验给出的路径是不是目录</a:t>
            </a:r>
            <a:endParaRPr lang="zh-CN" altLang="en-US" sz="2400" dirty="0">
              <a:latin typeface="Arial" charset="0"/>
              <a:ea typeface="宋体" charset="0"/>
            </a:endParaRPr>
          </a:p>
        </p:txBody>
      </p:sp>
      <p:sp>
        <p:nvSpPr>
          <p:cNvPr id="4" name="矩形 3"/>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083596928"/>
      </p:ext>
    </p:extLst>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a:xfrm>
            <a:off x="457200" y="1268413"/>
            <a:ext cx="8229600" cy="648419"/>
          </a:xfrm>
        </p:spPr>
        <p:txBody>
          <a:bodyPr/>
          <a:lstStyle/>
          <a:p>
            <a:r>
              <a:rPr kumimoji="1" lang="zh-CN" altLang="en-US" sz="2400" dirty="0" smtClean="0"/>
              <a:t>数据理解：某企业大用户用电负荷数据</a:t>
            </a:r>
            <a:endParaRPr kumimoji="1" lang="zh-CN" altLang="en-US" sz="2400" dirty="0"/>
          </a:p>
        </p:txBody>
      </p:sp>
      <p:pic>
        <p:nvPicPr>
          <p:cNvPr id="4" name="图片 3"/>
          <p:cNvPicPr>
            <a:picLocks noChangeAspect="1"/>
          </p:cNvPicPr>
          <p:nvPr/>
        </p:nvPicPr>
        <p:blipFill>
          <a:blip r:embed="rId2" cstate="print"/>
          <a:stretch>
            <a:fillRect/>
          </a:stretch>
        </p:blipFill>
        <p:spPr>
          <a:xfrm>
            <a:off x="611560" y="1988840"/>
            <a:ext cx="7912100" cy="40386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243240530"/>
      </p:ext>
    </p:extLst>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a:xfrm>
            <a:off x="457200" y="1268413"/>
            <a:ext cx="8229600" cy="648419"/>
          </a:xfrm>
        </p:spPr>
        <p:txBody>
          <a:bodyPr/>
          <a:lstStyle/>
          <a:p>
            <a:r>
              <a:rPr kumimoji="1" lang="zh-CN" altLang="en-US" sz="2400" dirty="0" smtClean="0"/>
              <a:t>数据理解：终端报警信息</a:t>
            </a:r>
            <a:endParaRPr kumimoji="1" lang="zh-CN" altLang="en-US" sz="2400" dirty="0"/>
          </a:p>
        </p:txBody>
      </p:sp>
      <p:pic>
        <p:nvPicPr>
          <p:cNvPr id="5" name="图片 4"/>
          <p:cNvPicPr>
            <a:picLocks noChangeAspect="1"/>
          </p:cNvPicPr>
          <p:nvPr/>
        </p:nvPicPr>
        <p:blipFill>
          <a:blip r:embed="rId2" cstate="print"/>
          <a:stretch>
            <a:fillRect/>
          </a:stretch>
        </p:blipFill>
        <p:spPr>
          <a:xfrm>
            <a:off x="558800" y="1968500"/>
            <a:ext cx="8026400" cy="29083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063227432"/>
      </p:ext>
    </p:extLst>
  </p:cSld>
  <p:clrMapOvr>
    <a:masterClrMapping/>
  </p:clrMapOv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a:xfrm>
            <a:off x="457200" y="1268413"/>
            <a:ext cx="8229600" cy="648419"/>
          </a:xfrm>
        </p:spPr>
        <p:txBody>
          <a:bodyPr/>
          <a:lstStyle/>
          <a:p>
            <a:r>
              <a:rPr kumimoji="1" lang="zh-CN" altLang="en-US" sz="2400" dirty="0" smtClean="0"/>
              <a:t>数据理解：某大企业大用户违约、窃电处理通知书</a:t>
            </a:r>
            <a:endParaRPr kumimoji="1" lang="zh-CN" altLang="en-US" sz="2400" dirty="0"/>
          </a:p>
        </p:txBody>
      </p:sp>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pic>
        <p:nvPicPr>
          <p:cNvPr id="4" name="图片 3"/>
          <p:cNvPicPr>
            <a:picLocks noChangeAspect="1"/>
          </p:cNvPicPr>
          <p:nvPr/>
        </p:nvPicPr>
        <p:blipFill>
          <a:blip r:embed="rId2" cstate="print"/>
          <a:stretch>
            <a:fillRect/>
          </a:stretch>
        </p:blipFill>
        <p:spPr>
          <a:xfrm>
            <a:off x="1691680" y="2132856"/>
            <a:ext cx="6209308" cy="4460767"/>
          </a:xfrm>
          <a:prstGeom prst="rect">
            <a:avLst/>
          </a:prstGeom>
        </p:spPr>
      </p:pic>
    </p:spTree>
    <p:extLst>
      <p:ext uri="{BB962C8B-B14F-4D97-AF65-F5344CB8AC3E}">
        <p14:creationId xmlns:p14="http://schemas.microsoft.com/office/powerpoint/2010/main" val="80171004"/>
      </p:ext>
    </p:extLst>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a:xfrm>
            <a:off x="457200" y="1268413"/>
            <a:ext cx="8229600" cy="648419"/>
          </a:xfrm>
        </p:spPr>
        <p:txBody>
          <a:bodyPr/>
          <a:lstStyle/>
          <a:p>
            <a:r>
              <a:rPr kumimoji="1" lang="zh-CN" altLang="en-US" sz="2400" dirty="0" smtClean="0"/>
              <a:t>分析方法过程</a:t>
            </a:r>
            <a:endParaRPr kumimoji="1" lang="zh-CN" altLang="en-US" sz="2400" dirty="0"/>
          </a:p>
        </p:txBody>
      </p:sp>
      <p:pic>
        <p:nvPicPr>
          <p:cNvPr id="5" name="图片 4"/>
          <p:cNvPicPr>
            <a:picLocks noChangeAspect="1"/>
          </p:cNvPicPr>
          <p:nvPr/>
        </p:nvPicPr>
        <p:blipFill>
          <a:blip r:embed="rId2" cstate="print"/>
          <a:stretch>
            <a:fillRect/>
          </a:stretch>
        </p:blipFill>
        <p:spPr>
          <a:xfrm>
            <a:off x="683568" y="2204864"/>
            <a:ext cx="7785100" cy="33401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85777338"/>
      </p:ext>
    </p:extLst>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a:xfrm>
            <a:off x="457200" y="1268413"/>
            <a:ext cx="8229600" cy="1440507"/>
          </a:xfrm>
        </p:spPr>
        <p:txBody>
          <a:bodyPr/>
          <a:lstStyle/>
          <a:p>
            <a:r>
              <a:rPr kumimoji="1" lang="zh-CN" altLang="en-US" dirty="0" smtClean="0"/>
              <a:t>数据抽取</a:t>
            </a:r>
            <a:endParaRPr kumimoji="1" lang="en-US" altLang="zh-CN" dirty="0" smtClean="0"/>
          </a:p>
          <a:p>
            <a:pPr lvl="1"/>
            <a:r>
              <a:rPr kumimoji="1" lang="zh-CN" altLang="en-US" sz="2000" dirty="0" smtClean="0"/>
              <a:t>从营销系统和计量自动化系统抽取的数据</a:t>
            </a:r>
            <a:endParaRPr kumimoji="1" lang="en-US" altLang="zh-CN" sz="2000" dirty="0" smtClean="0"/>
          </a:p>
        </p:txBody>
      </p:sp>
      <p:pic>
        <p:nvPicPr>
          <p:cNvPr id="4" name="图片 3"/>
          <p:cNvPicPr>
            <a:picLocks noChangeAspect="1"/>
          </p:cNvPicPr>
          <p:nvPr/>
        </p:nvPicPr>
        <p:blipFill>
          <a:blip r:embed="rId2" cstate="print"/>
          <a:stretch>
            <a:fillRect/>
          </a:stretch>
        </p:blipFill>
        <p:spPr>
          <a:xfrm>
            <a:off x="539552" y="2492896"/>
            <a:ext cx="8382000" cy="24130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718367994"/>
      </p:ext>
    </p:extLst>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a:xfrm>
            <a:off x="457200" y="1268413"/>
            <a:ext cx="8229600" cy="1440507"/>
          </a:xfrm>
        </p:spPr>
        <p:txBody>
          <a:bodyPr/>
          <a:lstStyle/>
          <a:p>
            <a:r>
              <a:rPr kumimoji="1" lang="zh-CN" altLang="en-US" dirty="0" smtClean="0"/>
              <a:t>数据抽取</a:t>
            </a:r>
          </a:p>
          <a:p>
            <a:pPr lvl="1"/>
            <a:r>
              <a:rPr kumimoji="1" lang="zh-CN" altLang="en-US" dirty="0" smtClean="0"/>
              <a:t>终端报警</a:t>
            </a:r>
            <a:endParaRPr kumimoji="1" lang="en-US" altLang="zh-CN" dirty="0" smtClean="0"/>
          </a:p>
        </p:txBody>
      </p:sp>
      <p:pic>
        <p:nvPicPr>
          <p:cNvPr id="5" name="图片 4"/>
          <p:cNvPicPr>
            <a:picLocks noChangeAspect="1"/>
          </p:cNvPicPr>
          <p:nvPr/>
        </p:nvPicPr>
        <p:blipFill>
          <a:blip r:embed="rId2" cstate="print"/>
          <a:stretch>
            <a:fillRect/>
          </a:stretch>
        </p:blipFill>
        <p:spPr>
          <a:xfrm>
            <a:off x="611560" y="2564904"/>
            <a:ext cx="8255000" cy="33274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573563462"/>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a:xfrm>
            <a:off x="457200" y="1268413"/>
            <a:ext cx="8229600" cy="1440507"/>
          </a:xfrm>
        </p:spPr>
        <p:txBody>
          <a:bodyPr/>
          <a:lstStyle/>
          <a:p>
            <a:r>
              <a:rPr kumimoji="1" lang="zh-CN" altLang="en-US" dirty="0" smtClean="0"/>
              <a:t>数据探索性分析</a:t>
            </a:r>
            <a:endParaRPr kumimoji="1" lang="en-US" altLang="zh-CN" dirty="0" smtClean="0"/>
          </a:p>
        </p:txBody>
      </p:sp>
      <p:pic>
        <p:nvPicPr>
          <p:cNvPr id="4" name="图片 3"/>
          <p:cNvPicPr>
            <a:picLocks noChangeAspect="1"/>
          </p:cNvPicPr>
          <p:nvPr/>
        </p:nvPicPr>
        <p:blipFill>
          <a:blip r:embed="rId2" cstate="print"/>
          <a:stretch>
            <a:fillRect/>
          </a:stretch>
        </p:blipFill>
        <p:spPr>
          <a:xfrm>
            <a:off x="1259632" y="1916832"/>
            <a:ext cx="6768752" cy="4199269"/>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730331973"/>
      </p:ext>
    </p:extLst>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a:xfrm>
            <a:off x="457200" y="1268413"/>
            <a:ext cx="8229600" cy="1440507"/>
          </a:xfrm>
        </p:spPr>
        <p:txBody>
          <a:bodyPr/>
          <a:lstStyle/>
          <a:p>
            <a:r>
              <a:rPr kumimoji="1" lang="zh-CN" altLang="en-US" dirty="0" smtClean="0"/>
              <a:t>数据探索性分析－用电电量趋势分析</a:t>
            </a:r>
            <a:endParaRPr kumimoji="1" lang="en-US" altLang="zh-CN" dirty="0" smtClean="0"/>
          </a:p>
        </p:txBody>
      </p:sp>
      <p:pic>
        <p:nvPicPr>
          <p:cNvPr id="5" name="图片 4"/>
          <p:cNvPicPr>
            <a:picLocks noChangeAspect="1"/>
          </p:cNvPicPr>
          <p:nvPr/>
        </p:nvPicPr>
        <p:blipFill>
          <a:blip r:embed="rId2" cstate="print"/>
          <a:stretch>
            <a:fillRect/>
          </a:stretch>
        </p:blipFill>
        <p:spPr>
          <a:xfrm>
            <a:off x="1835696" y="2276872"/>
            <a:ext cx="4826000" cy="35306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809532870"/>
      </p:ext>
    </p:extLst>
  </p:cSld>
  <p:clrMapOvr>
    <a:masterClrMapping/>
  </p:clrMapOv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a:xfrm>
            <a:off x="457200" y="1268413"/>
            <a:ext cx="8229600" cy="1440507"/>
          </a:xfrm>
        </p:spPr>
        <p:txBody>
          <a:bodyPr/>
          <a:lstStyle/>
          <a:p>
            <a:r>
              <a:rPr kumimoji="1" lang="zh-CN" altLang="en-US" dirty="0" smtClean="0"/>
              <a:t>数据探索性分析－窃漏电用电电量探索分析</a:t>
            </a:r>
            <a:endParaRPr kumimoji="1" lang="en-US" altLang="zh-CN" dirty="0" smtClean="0"/>
          </a:p>
        </p:txBody>
      </p:sp>
      <p:pic>
        <p:nvPicPr>
          <p:cNvPr id="4" name="图片 3"/>
          <p:cNvPicPr>
            <a:picLocks noChangeAspect="1"/>
          </p:cNvPicPr>
          <p:nvPr/>
        </p:nvPicPr>
        <p:blipFill>
          <a:blip r:embed="rId2" cstate="print"/>
          <a:stretch>
            <a:fillRect/>
          </a:stretch>
        </p:blipFill>
        <p:spPr>
          <a:xfrm>
            <a:off x="1547664" y="2060848"/>
            <a:ext cx="5511800" cy="41656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339811065"/>
      </p:ext>
    </p:extLst>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a:xfrm>
            <a:off x="457200" y="1268413"/>
            <a:ext cx="8229600" cy="4824883"/>
          </a:xfrm>
        </p:spPr>
        <p:txBody>
          <a:bodyPr/>
          <a:lstStyle/>
          <a:p>
            <a:r>
              <a:rPr kumimoji="1" lang="zh-CN" altLang="en-US" dirty="0" smtClean="0"/>
              <a:t>数据预处理</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kumimoji="1" lang="zh-CN" altLang="en-US" dirty="0" smtClean="0"/>
              <a:t>缺失值处理</a:t>
            </a:r>
            <a:endParaRPr kumimoji="1" lang="en-US" altLang="zh-CN" dirty="0" smtClean="0"/>
          </a:p>
          <a:p>
            <a:endParaRPr kumimoji="1" lang="en-US" altLang="zh-CN" dirty="0" smtClean="0"/>
          </a:p>
        </p:txBody>
      </p:sp>
      <p:pic>
        <p:nvPicPr>
          <p:cNvPr id="5" name="图片 4"/>
          <p:cNvPicPr>
            <a:picLocks noChangeAspect="1"/>
          </p:cNvPicPr>
          <p:nvPr/>
        </p:nvPicPr>
        <p:blipFill>
          <a:blip r:embed="rId2" cstate="print"/>
          <a:stretch>
            <a:fillRect/>
          </a:stretch>
        </p:blipFill>
        <p:spPr>
          <a:xfrm>
            <a:off x="467544" y="2204864"/>
            <a:ext cx="8140700" cy="12192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60546332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zh-CN" altLang="en-US" sz="3600" b="1">
                <a:latin typeface="Arial" charset="0"/>
                <a:ea typeface="宋体" charset="0"/>
              </a:rPr>
              <a:t>模块</a:t>
            </a:r>
            <a:r>
              <a:rPr lang="en-US" altLang="zh-CN" sz="3600" b="1">
                <a:latin typeface="Arial" charset="0"/>
                <a:ea typeface="宋体" charset="0"/>
              </a:rPr>
              <a:t>(</a:t>
            </a:r>
            <a:r>
              <a:rPr lang="zh-CN" altLang="en-US" sz="3600" b="1">
                <a:latin typeface="Arial" charset="0"/>
                <a:ea typeface="宋体" charset="0"/>
              </a:rPr>
              <a:t>续</a:t>
            </a:r>
            <a:r>
              <a:rPr lang="en-US" altLang="zh-CN" sz="3600" b="1">
                <a:latin typeface="Arial" charset="0"/>
                <a:ea typeface="宋体" charset="0"/>
              </a:rPr>
              <a:t>)</a:t>
            </a:r>
          </a:p>
        </p:txBody>
      </p:sp>
      <p:sp>
        <p:nvSpPr>
          <p:cNvPr id="65539" name="Rectangle 3"/>
          <p:cNvSpPr>
            <a:spLocks noGrp="1" noChangeArrowheads="1"/>
          </p:cNvSpPr>
          <p:nvPr>
            <p:ph idx="1"/>
          </p:nvPr>
        </p:nvSpPr>
        <p:spPr>
          <a:xfrm>
            <a:off x="323528" y="1412776"/>
            <a:ext cx="8229600" cy="4525963"/>
          </a:xfrm>
        </p:spPr>
        <p:txBody>
          <a:bodyPr/>
          <a:lstStyle/>
          <a:p>
            <a:pPr eaLnBrk="1" hangingPunct="1"/>
            <a:r>
              <a:rPr lang="zh-CN" altLang="en-US" sz="2800" b="1" dirty="0">
                <a:latin typeface="Arial" charset="0"/>
                <a:ea typeface="宋体" charset="0"/>
              </a:rPr>
              <a:t>模块的名字 </a:t>
            </a:r>
            <a:r>
              <a:rPr lang="en-US" altLang="zh-CN" sz="2800" b="1" dirty="0">
                <a:latin typeface="Arial" charset="0"/>
                <a:ea typeface="宋体" charset="0"/>
              </a:rPr>
              <a:t>__name__</a:t>
            </a:r>
          </a:p>
          <a:p>
            <a:pPr lvl="1" eaLnBrk="1" hangingPunct="1"/>
            <a:r>
              <a:rPr lang="en-US" altLang="zh-CN" sz="2400" b="1" dirty="0">
                <a:latin typeface="Arial" charset="0"/>
                <a:ea typeface="宋体" charset="0"/>
              </a:rPr>
              <a:t>if __name__ == '__main__':</a:t>
            </a:r>
          </a:p>
          <a:p>
            <a:pPr eaLnBrk="1" hangingPunct="1"/>
            <a:r>
              <a:rPr lang="zh-CN" altLang="en-US" sz="2800" b="1" dirty="0">
                <a:latin typeface="Arial" charset="0"/>
                <a:ea typeface="宋体" charset="0"/>
              </a:rPr>
              <a:t>创建自己的模块</a:t>
            </a:r>
          </a:p>
          <a:p>
            <a:pPr eaLnBrk="1" hangingPunct="1"/>
            <a:r>
              <a:rPr lang="en-US" altLang="zh-CN" sz="2800" b="1" dirty="0" err="1">
                <a:latin typeface="Arial" charset="0"/>
                <a:ea typeface="宋体" charset="0"/>
              </a:rPr>
              <a:t>dir</a:t>
            </a:r>
            <a:r>
              <a:rPr lang="en-US" altLang="zh-CN" sz="2800" b="1" dirty="0">
                <a:latin typeface="Arial" charset="0"/>
                <a:ea typeface="宋体" charset="0"/>
              </a:rPr>
              <a:t>() </a:t>
            </a:r>
            <a:r>
              <a:rPr lang="zh-CN" altLang="en-US" sz="2800" b="1" dirty="0">
                <a:latin typeface="Arial" charset="0"/>
                <a:ea typeface="宋体" charset="0"/>
              </a:rPr>
              <a:t>列出模块定义的标识符</a:t>
            </a:r>
          </a:p>
        </p:txBody>
      </p:sp>
      <p:sp>
        <p:nvSpPr>
          <p:cNvPr id="4" name="矩形 3"/>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272398932"/>
      </p:ext>
    </p:extLst>
  </p:cSld>
  <p:clrMapOvr>
    <a:masterClrMapping/>
  </p:clrMapOvr>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电力窃漏电用户自动识别</a:t>
            </a:r>
            <a:endParaRPr kumimoji="1" lang="zh-CN" altLang="en-US" dirty="0"/>
          </a:p>
        </p:txBody>
      </p:sp>
      <p:sp>
        <p:nvSpPr>
          <p:cNvPr id="3" name="内容占位符 2"/>
          <p:cNvSpPr>
            <a:spLocks noGrp="1"/>
          </p:cNvSpPr>
          <p:nvPr>
            <p:ph idx="1"/>
          </p:nvPr>
        </p:nvSpPr>
        <p:spPr>
          <a:xfrm>
            <a:off x="457200" y="1268413"/>
            <a:ext cx="8229600" cy="4824883"/>
          </a:xfrm>
        </p:spPr>
        <p:txBody>
          <a:bodyPr/>
          <a:lstStyle/>
          <a:p>
            <a:r>
              <a:rPr kumimoji="1" lang="zh-CN" altLang="en-US" dirty="0" smtClean="0"/>
              <a:t>缺失值处理</a:t>
            </a:r>
            <a:endParaRPr kumimoji="1" lang="en-US" altLang="zh-CN" dirty="0" smtClean="0"/>
          </a:p>
          <a:p>
            <a:endParaRPr kumimoji="1" lang="en-US" altLang="zh-CN" dirty="0" smtClean="0"/>
          </a:p>
        </p:txBody>
      </p:sp>
      <p:pic>
        <p:nvPicPr>
          <p:cNvPr id="4" name="图片 3"/>
          <p:cNvPicPr>
            <a:picLocks noChangeAspect="1"/>
          </p:cNvPicPr>
          <p:nvPr/>
        </p:nvPicPr>
        <p:blipFill>
          <a:blip r:embed="rId2" cstate="print"/>
          <a:stretch>
            <a:fillRect/>
          </a:stretch>
        </p:blipFill>
        <p:spPr>
          <a:xfrm>
            <a:off x="899592" y="1916832"/>
            <a:ext cx="7444184" cy="3650969"/>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131587725"/>
      </p:ext>
    </p:extLst>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电力窃漏电用户自动识别</a:t>
            </a:r>
          </a:p>
        </p:txBody>
      </p:sp>
      <p:sp>
        <p:nvSpPr>
          <p:cNvPr id="3" name="内容占位符 2"/>
          <p:cNvSpPr>
            <a:spLocks noGrp="1"/>
          </p:cNvSpPr>
          <p:nvPr>
            <p:ph idx="1"/>
          </p:nvPr>
        </p:nvSpPr>
        <p:spPr/>
        <p:txBody>
          <a:bodyPr/>
          <a:lstStyle/>
          <a:p>
            <a:r>
              <a:rPr kumimoji="1" lang="zh-CN" altLang="en-US" dirty="0" smtClean="0"/>
              <a:t>拉格郎日插值法补值</a:t>
            </a:r>
            <a:endParaRPr kumimoji="1" lang="en-US" altLang="zh-CN" dirty="0" smtClean="0"/>
          </a:p>
          <a:p>
            <a:pPr lvl="1"/>
            <a:r>
              <a:rPr kumimoji="1" lang="zh-CN" altLang="en-US" dirty="0" smtClean="0"/>
              <a:t>从原始数据集中确定因变量和自变量，取出缺失值前后</a:t>
            </a:r>
            <a:r>
              <a:rPr kumimoji="1" lang="en-US" altLang="zh-CN" dirty="0" smtClean="0"/>
              <a:t>5</a:t>
            </a:r>
            <a:r>
              <a:rPr kumimoji="1" lang="zh-CN" altLang="en-US" dirty="0" smtClean="0"/>
              <a:t>个数据，根据取出来的</a:t>
            </a:r>
            <a:r>
              <a:rPr kumimoji="1" lang="en-US" altLang="zh-CN" dirty="0" smtClean="0"/>
              <a:t>10</a:t>
            </a:r>
            <a:r>
              <a:rPr kumimoji="1" lang="zh-CN" altLang="en-US" dirty="0" smtClean="0"/>
              <a:t>个数据组成一组。然后采用拉格郎日多项式插值公式</a:t>
            </a:r>
            <a:endParaRPr kumimoji="1" lang="en-US" altLang="zh-CN" dirty="0" smtClean="0"/>
          </a:p>
          <a:p>
            <a:pPr lvl="1"/>
            <a:endParaRPr kumimoji="1" lang="en-US" altLang="zh-CN" dirty="0"/>
          </a:p>
          <a:p>
            <a:pPr lvl="1"/>
            <a:r>
              <a:rPr kumimoji="1" lang="en-US" altLang="zh-CN" dirty="0" smtClean="0"/>
              <a:t>X</a:t>
            </a:r>
            <a:r>
              <a:rPr kumimoji="1" lang="zh-CN" altLang="en-US" dirty="0" smtClean="0"/>
              <a:t>为缺失值对应的下标序号，</a:t>
            </a:r>
            <a:r>
              <a:rPr kumimoji="1" lang="en-US" altLang="zh-CN" dirty="0" smtClean="0"/>
              <a:t>Ln</a:t>
            </a:r>
            <a:r>
              <a:rPr kumimoji="1" lang="zh-CN" altLang="en-US" dirty="0" smtClean="0"/>
              <a:t>为缺失值的插值结果，</a:t>
            </a:r>
            <a:r>
              <a:rPr kumimoji="1" lang="en-US" altLang="zh-CN" dirty="0" smtClean="0"/>
              <a:t>Xi</a:t>
            </a:r>
            <a:r>
              <a:rPr kumimoji="1" lang="zh-CN" altLang="en-US" dirty="0" smtClean="0"/>
              <a:t>为非缺失值</a:t>
            </a:r>
            <a:r>
              <a:rPr kumimoji="1" lang="en-US" altLang="zh-CN" dirty="0" err="1" smtClean="0"/>
              <a:t>yi</a:t>
            </a:r>
            <a:r>
              <a:rPr kumimoji="1" lang="zh-CN" altLang="en-US" dirty="0" smtClean="0"/>
              <a:t>的下标序号。对全部缺失数据进行插补，直到不存在缺失值为止</a:t>
            </a:r>
            <a:endParaRPr kumimoji="1" lang="zh-CN" altLang="en-US" dirty="0"/>
          </a:p>
        </p:txBody>
      </p:sp>
      <p:pic>
        <p:nvPicPr>
          <p:cNvPr id="4" name="图片 3"/>
          <p:cNvPicPr>
            <a:picLocks noChangeAspect="1"/>
          </p:cNvPicPr>
          <p:nvPr/>
        </p:nvPicPr>
        <p:blipFill>
          <a:blip r:embed="rId2" cstate="print"/>
          <a:stretch>
            <a:fillRect/>
          </a:stretch>
        </p:blipFill>
        <p:spPr>
          <a:xfrm>
            <a:off x="3563888" y="2924944"/>
            <a:ext cx="2514600" cy="558800"/>
          </a:xfrm>
          <a:prstGeom prst="rect">
            <a:avLst/>
          </a:prstGeom>
        </p:spPr>
      </p:pic>
      <p:pic>
        <p:nvPicPr>
          <p:cNvPr id="5" name="图片 4"/>
          <p:cNvPicPr>
            <a:picLocks noChangeAspect="1"/>
          </p:cNvPicPr>
          <p:nvPr/>
        </p:nvPicPr>
        <p:blipFill>
          <a:blip r:embed="rId3" cstate="print"/>
          <a:stretch>
            <a:fillRect/>
          </a:stretch>
        </p:blipFill>
        <p:spPr>
          <a:xfrm>
            <a:off x="3491880" y="5013176"/>
            <a:ext cx="2311400" cy="67310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790726425"/>
      </p:ext>
    </p:extLst>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电力窃漏电用户自动识别</a:t>
            </a:r>
          </a:p>
        </p:txBody>
      </p:sp>
      <p:sp>
        <p:nvSpPr>
          <p:cNvPr id="3" name="内容占位符 2"/>
          <p:cNvSpPr>
            <a:spLocks noGrp="1"/>
          </p:cNvSpPr>
          <p:nvPr>
            <p:ph idx="1"/>
          </p:nvPr>
        </p:nvSpPr>
        <p:spPr/>
        <p:txBody>
          <a:bodyPr/>
          <a:lstStyle/>
          <a:p>
            <a:r>
              <a:rPr kumimoji="1" lang="zh-CN" altLang="en-US" dirty="0" smtClean="0"/>
              <a:t>数据变换</a:t>
            </a:r>
            <a:endParaRPr kumimoji="1" lang="zh-CN" altLang="en-US" dirty="0"/>
          </a:p>
        </p:txBody>
      </p:sp>
      <p:pic>
        <p:nvPicPr>
          <p:cNvPr id="6" name="图片 5"/>
          <p:cNvPicPr>
            <a:picLocks noChangeAspect="1"/>
          </p:cNvPicPr>
          <p:nvPr/>
        </p:nvPicPr>
        <p:blipFill>
          <a:blip r:embed="rId2" cstate="print"/>
          <a:stretch>
            <a:fillRect/>
          </a:stretch>
        </p:blipFill>
        <p:spPr>
          <a:xfrm>
            <a:off x="323528" y="2348880"/>
            <a:ext cx="8112294" cy="288032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769644199"/>
      </p:ext>
    </p:extLst>
  </p:cSld>
  <p:clrMapOvr>
    <a:masterClrMapping/>
  </p:clrMapOv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电量趋势下降指标</a:t>
            </a:r>
            <a:endParaRPr kumimoji="1" lang="zh-CN" altLang="en-US" dirty="0"/>
          </a:p>
        </p:txBody>
      </p:sp>
      <p:pic>
        <p:nvPicPr>
          <p:cNvPr id="3" name="图片 2"/>
          <p:cNvPicPr>
            <a:picLocks noChangeAspect="1"/>
          </p:cNvPicPr>
          <p:nvPr/>
        </p:nvPicPr>
        <p:blipFill>
          <a:blip r:embed="rId2" cstate="print"/>
          <a:stretch>
            <a:fillRect/>
          </a:stretch>
        </p:blipFill>
        <p:spPr>
          <a:xfrm>
            <a:off x="971600" y="1628800"/>
            <a:ext cx="7213600" cy="1854200"/>
          </a:xfrm>
          <a:prstGeom prst="rect">
            <a:avLst/>
          </a:prstGeom>
        </p:spPr>
      </p:pic>
      <p:pic>
        <p:nvPicPr>
          <p:cNvPr id="5" name="图片 4"/>
          <p:cNvPicPr>
            <a:picLocks noChangeAspect="1"/>
          </p:cNvPicPr>
          <p:nvPr/>
        </p:nvPicPr>
        <p:blipFill>
          <a:blip r:embed="rId3" cstate="print"/>
          <a:stretch>
            <a:fillRect/>
          </a:stretch>
        </p:blipFill>
        <p:spPr>
          <a:xfrm>
            <a:off x="395536" y="3717032"/>
            <a:ext cx="8178800" cy="685800"/>
          </a:xfrm>
          <a:prstGeom prst="rect">
            <a:avLst/>
          </a:prstGeom>
        </p:spPr>
      </p:pic>
      <p:pic>
        <p:nvPicPr>
          <p:cNvPr id="6" name="图片 5"/>
          <p:cNvPicPr>
            <a:picLocks noChangeAspect="1"/>
          </p:cNvPicPr>
          <p:nvPr/>
        </p:nvPicPr>
        <p:blipFill>
          <a:blip r:embed="rId4" cstate="print"/>
          <a:stretch>
            <a:fillRect/>
          </a:stretch>
        </p:blipFill>
        <p:spPr>
          <a:xfrm>
            <a:off x="2195736" y="4869160"/>
            <a:ext cx="5092700" cy="1041400"/>
          </a:xfrm>
          <a:prstGeom prst="rect">
            <a:avLst/>
          </a:prstGeom>
        </p:spPr>
      </p:pic>
      <p:sp>
        <p:nvSpPr>
          <p:cNvPr id="7" name="矩形 6"/>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80233262"/>
      </p:ext>
    </p:extLst>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线损率</a:t>
            </a:r>
            <a:endParaRPr kumimoji="1" lang="zh-CN" altLang="en-US" dirty="0"/>
          </a:p>
        </p:txBody>
      </p:sp>
      <p:pic>
        <p:nvPicPr>
          <p:cNvPr id="4" name="图片 3"/>
          <p:cNvPicPr>
            <a:picLocks noChangeAspect="1"/>
          </p:cNvPicPr>
          <p:nvPr/>
        </p:nvPicPr>
        <p:blipFill>
          <a:blip r:embed="rId2" cstate="print"/>
          <a:stretch>
            <a:fillRect/>
          </a:stretch>
        </p:blipFill>
        <p:spPr>
          <a:xfrm>
            <a:off x="683568" y="1628800"/>
            <a:ext cx="8051800" cy="35687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96785803"/>
      </p:ext>
    </p:extLst>
  </p:cSld>
  <p:clrMapOvr>
    <a:masterClrMapping/>
  </p:clrMapOv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电力窃漏电用户自动识别</a:t>
            </a:r>
          </a:p>
        </p:txBody>
      </p:sp>
      <p:sp>
        <p:nvSpPr>
          <p:cNvPr id="3" name="内容占位符 2"/>
          <p:cNvSpPr>
            <a:spLocks noGrp="1"/>
          </p:cNvSpPr>
          <p:nvPr>
            <p:ph idx="1"/>
          </p:nvPr>
        </p:nvSpPr>
        <p:spPr>
          <a:xfrm>
            <a:off x="457200" y="1268413"/>
            <a:ext cx="8229600" cy="648419"/>
          </a:xfrm>
        </p:spPr>
        <p:txBody>
          <a:bodyPr/>
          <a:lstStyle/>
          <a:p>
            <a:r>
              <a:rPr kumimoji="1" lang="zh-CN" altLang="en-US" dirty="0" smtClean="0"/>
              <a:t>构建专家样本</a:t>
            </a:r>
            <a:endParaRPr kumimoji="1" lang="en-US" altLang="zh-CN" dirty="0" smtClean="0"/>
          </a:p>
          <a:p>
            <a:pPr lvl="1"/>
            <a:endParaRPr kumimoji="1" lang="zh-CN" altLang="en-US" dirty="0"/>
          </a:p>
        </p:txBody>
      </p:sp>
      <p:pic>
        <p:nvPicPr>
          <p:cNvPr id="4" name="图片 3"/>
          <p:cNvPicPr>
            <a:picLocks noChangeAspect="1"/>
          </p:cNvPicPr>
          <p:nvPr/>
        </p:nvPicPr>
        <p:blipFill>
          <a:blip r:embed="rId2" cstate="print"/>
          <a:stretch>
            <a:fillRect/>
          </a:stretch>
        </p:blipFill>
        <p:spPr>
          <a:xfrm>
            <a:off x="683568" y="2060848"/>
            <a:ext cx="7924800" cy="35306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772979876"/>
      </p:ext>
    </p:extLst>
  </p:cSld>
  <p:clrMapOvr>
    <a:masterClrMapping/>
  </p:clrMapOv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电力窃漏电用户自动识别</a:t>
            </a:r>
          </a:p>
        </p:txBody>
      </p:sp>
      <p:sp>
        <p:nvSpPr>
          <p:cNvPr id="3" name="内容占位符 2"/>
          <p:cNvSpPr>
            <a:spLocks noGrp="1"/>
          </p:cNvSpPr>
          <p:nvPr>
            <p:ph idx="1"/>
          </p:nvPr>
        </p:nvSpPr>
        <p:spPr>
          <a:xfrm>
            <a:off x="457200" y="1268413"/>
            <a:ext cx="8229600" cy="4392835"/>
          </a:xfrm>
        </p:spPr>
        <p:txBody>
          <a:bodyPr/>
          <a:lstStyle/>
          <a:p>
            <a:r>
              <a:rPr kumimoji="1" lang="zh-CN" altLang="en-US" sz="2800" dirty="0" smtClean="0"/>
              <a:t>模型构建</a:t>
            </a:r>
            <a:endParaRPr kumimoji="1" lang="en-US" altLang="zh-CN" sz="2800" dirty="0" smtClean="0"/>
          </a:p>
          <a:p>
            <a:pPr lvl="1"/>
            <a:r>
              <a:rPr kumimoji="1" lang="zh-CN" altLang="en-US" sz="2400" dirty="0" smtClean="0"/>
              <a:t>构建窃漏电用户识别模型</a:t>
            </a:r>
            <a:endParaRPr kumimoji="1" lang="en-US" altLang="zh-CN" sz="2400" dirty="0" smtClean="0"/>
          </a:p>
          <a:p>
            <a:pPr lvl="2"/>
            <a:r>
              <a:rPr kumimoji="1" lang="en-US" altLang="zh-CN" sz="2000" dirty="0" smtClean="0"/>
              <a:t>LM</a:t>
            </a:r>
            <a:r>
              <a:rPr kumimoji="1" lang="zh-CN" altLang="en-US" sz="2000" dirty="0" smtClean="0"/>
              <a:t>神经网络和</a:t>
            </a:r>
            <a:r>
              <a:rPr kumimoji="1" lang="en-US" altLang="zh-CN" sz="2000" dirty="0" smtClean="0"/>
              <a:t>CART</a:t>
            </a:r>
            <a:r>
              <a:rPr kumimoji="1" lang="zh-CN" altLang="en-US" sz="2000" dirty="0" smtClean="0"/>
              <a:t>决策树</a:t>
            </a:r>
            <a:endParaRPr kumimoji="1" lang="en-US" altLang="zh-CN" sz="2000" dirty="0" smtClean="0"/>
          </a:p>
          <a:p>
            <a:pPr lvl="2"/>
            <a:r>
              <a:rPr kumimoji="1" lang="zh-CN" altLang="en-US" sz="2000" dirty="0" smtClean="0"/>
              <a:t>对专家样本随机选取</a:t>
            </a:r>
            <a:r>
              <a:rPr kumimoji="1" lang="en-US" altLang="zh-CN" sz="2000" dirty="0" smtClean="0"/>
              <a:t>20%</a:t>
            </a:r>
            <a:r>
              <a:rPr kumimoji="1" lang="zh-CN" altLang="en-US" sz="2000" dirty="0" smtClean="0"/>
              <a:t>作为测试，</a:t>
            </a:r>
            <a:r>
              <a:rPr kumimoji="1" lang="en-US" altLang="zh-CN" sz="2000" dirty="0" smtClean="0"/>
              <a:t>80%</a:t>
            </a:r>
            <a:r>
              <a:rPr kumimoji="1" lang="zh-CN" altLang="en-US" sz="2000" dirty="0" smtClean="0"/>
              <a:t>作为训练样本</a:t>
            </a:r>
            <a:endParaRPr kumimoji="1" lang="en-US" altLang="zh-CN" sz="2000" dirty="0" smtClean="0"/>
          </a:p>
          <a:p>
            <a:pPr lvl="1"/>
            <a:endParaRPr kumimoji="1" lang="zh-CN" altLang="en-US" sz="2400"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696048952"/>
      </p:ext>
    </p:extLst>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电力窃漏电用户自动识别</a:t>
            </a:r>
          </a:p>
        </p:txBody>
      </p:sp>
      <p:sp>
        <p:nvSpPr>
          <p:cNvPr id="3" name="内容占位符 2"/>
          <p:cNvSpPr>
            <a:spLocks noGrp="1"/>
          </p:cNvSpPr>
          <p:nvPr>
            <p:ph idx="1"/>
          </p:nvPr>
        </p:nvSpPr>
        <p:spPr>
          <a:xfrm>
            <a:off x="457200" y="1268413"/>
            <a:ext cx="8229600" cy="1584523"/>
          </a:xfrm>
        </p:spPr>
        <p:txBody>
          <a:bodyPr/>
          <a:lstStyle/>
          <a:p>
            <a:r>
              <a:rPr kumimoji="1" lang="zh-CN" altLang="en-US" sz="2800" dirty="0" smtClean="0"/>
              <a:t>模型评价</a:t>
            </a:r>
            <a:endParaRPr kumimoji="1" lang="en-US" altLang="zh-CN" sz="2800" dirty="0" smtClean="0"/>
          </a:p>
          <a:p>
            <a:pPr lvl="1"/>
            <a:r>
              <a:rPr kumimoji="1" lang="en-US" altLang="zh-CN" dirty="0" smtClean="0"/>
              <a:t>ROC </a:t>
            </a:r>
            <a:r>
              <a:rPr kumimoji="1" lang="zh-CN" altLang="en-US" dirty="0" smtClean="0"/>
              <a:t>与准确率</a:t>
            </a:r>
            <a:endParaRPr kumimoji="1" lang="en-US" altLang="zh-CN" dirty="0" smtClean="0"/>
          </a:p>
          <a:p>
            <a:pPr lvl="1"/>
            <a:endParaRPr kumimoji="1" lang="zh-CN" altLang="en-US" dirty="0"/>
          </a:p>
        </p:txBody>
      </p:sp>
      <p:pic>
        <p:nvPicPr>
          <p:cNvPr id="4" name="图片 3"/>
          <p:cNvPicPr>
            <a:picLocks noChangeAspect="1"/>
          </p:cNvPicPr>
          <p:nvPr/>
        </p:nvPicPr>
        <p:blipFill>
          <a:blip r:embed="rId2" cstate="print"/>
          <a:stretch>
            <a:fillRect/>
          </a:stretch>
        </p:blipFill>
        <p:spPr>
          <a:xfrm>
            <a:off x="611560" y="2780928"/>
            <a:ext cx="7975600" cy="29337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202716596"/>
      </p:ext>
    </p:extLst>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2" cstate="print"/>
          <a:stretch>
            <a:fillRect/>
          </a:stretch>
        </p:blipFill>
        <p:spPr>
          <a:xfrm>
            <a:off x="179512" y="1700808"/>
            <a:ext cx="8749928" cy="3312368"/>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454762823"/>
      </p:ext>
    </p:extLst>
  </p:cSld>
  <p:clrMapOvr>
    <a:masterClrMapping/>
  </p:clrMapOv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2" cstate="print"/>
          <a:stretch>
            <a:fillRect/>
          </a:stretch>
        </p:blipFill>
        <p:spPr>
          <a:xfrm>
            <a:off x="-124748" y="980728"/>
            <a:ext cx="9268748" cy="4896544"/>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69140700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5"/>
          <p:cNvSpPr>
            <a:spLocks noGrp="1"/>
          </p:cNvSpPr>
          <p:nvPr>
            <p:ph type="title"/>
          </p:nvPr>
        </p:nvSpPr>
        <p:spPr/>
        <p:txBody>
          <a:bodyPr/>
          <a:lstStyle/>
          <a:p>
            <a:r>
              <a:rPr lang="en-US" altLang="zh-CN" smtClean="0"/>
              <a:t>Python</a:t>
            </a:r>
            <a:r>
              <a:rPr lang="zh-CN" altLang="en-US" smtClean="0"/>
              <a:t>的基本使用</a:t>
            </a:r>
            <a:endParaRPr lang="zh-CN" altLang="en-US" dirty="0"/>
          </a:p>
        </p:txBody>
      </p:sp>
      <p:sp>
        <p:nvSpPr>
          <p:cNvPr id="3" name="内容占位符 2"/>
          <p:cNvSpPr>
            <a:spLocks noGrp="1"/>
          </p:cNvSpPr>
          <p:nvPr>
            <p:ph idx="1"/>
          </p:nvPr>
        </p:nvSpPr>
        <p:spPr/>
        <p:txBody>
          <a:bodyPr/>
          <a:lstStyle/>
          <a:p>
            <a:pPr lvl="0"/>
            <a:r>
              <a:rPr lang="zh-CN" altLang="en-US" dirty="0" smtClean="0"/>
              <a:t>变量，表达式，语句</a:t>
            </a:r>
            <a:endParaRPr lang="en-US" altLang="zh-CN" dirty="0" smtClean="0"/>
          </a:p>
          <a:p>
            <a:pPr lvl="0"/>
            <a:r>
              <a:rPr lang="zh-CN" altLang="en-US" dirty="0" smtClean="0"/>
              <a:t>字符串</a:t>
            </a:r>
          </a:p>
          <a:p>
            <a:pPr lvl="0"/>
            <a:r>
              <a:rPr lang="zh-CN" altLang="en-US" dirty="0" smtClean="0"/>
              <a:t>数据结构（列表，字典，序列）</a:t>
            </a:r>
            <a:endParaRPr lang="en-US" altLang="zh-CN" dirty="0" smtClean="0"/>
          </a:p>
          <a:p>
            <a:pPr lvl="0"/>
            <a:r>
              <a:rPr lang="zh-CN" altLang="en-US" dirty="0" smtClean="0"/>
              <a:t>控制流</a:t>
            </a:r>
            <a:endParaRPr lang="en-US" altLang="zh-CN" dirty="0" smtClean="0"/>
          </a:p>
          <a:p>
            <a:pPr lvl="0"/>
            <a:r>
              <a:rPr lang="zh-CN" altLang="en-US" dirty="0" smtClean="0"/>
              <a:t>函数</a:t>
            </a:r>
          </a:p>
          <a:p>
            <a:pPr lvl="0"/>
            <a:r>
              <a:rPr lang="zh-CN" altLang="en-US" dirty="0" smtClean="0"/>
              <a:t>模块</a:t>
            </a:r>
            <a:endParaRPr lang="en-US" altLang="zh-CN" dirty="0" smtClean="0"/>
          </a:p>
          <a:p>
            <a:pPr lvl="0"/>
            <a:r>
              <a:rPr lang="zh-CN" altLang="en-US" dirty="0" smtClean="0"/>
              <a:t>异常处理</a:t>
            </a:r>
            <a:endParaRPr lang="en-US" altLang="zh-CN" dirty="0" smtClean="0"/>
          </a:p>
          <a:p>
            <a:pPr lvl="0"/>
            <a:r>
              <a:rPr lang="zh-CN" altLang="en-US" dirty="0" smtClean="0"/>
              <a:t>文件读写</a:t>
            </a:r>
          </a:p>
          <a:p>
            <a:endParaRPr lang="zh-CN" altLang="en-US" dirty="0"/>
          </a:p>
        </p:txBody>
      </p:sp>
      <p:sp>
        <p:nvSpPr>
          <p:cNvPr id="5" name="矩形 4"/>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589801314"/>
      </p:ext>
    </p:extLst>
  </p:cSld>
  <p:clrMapOvr>
    <a:masterClrMapping/>
  </p:clrMapOvr>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144016" y="1556792"/>
            <a:ext cx="8748464" cy="3896193"/>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978785510"/>
      </p:ext>
    </p:extLst>
  </p:cSld>
  <p:clrMapOvr>
    <a:masterClrMapping/>
  </p:clrMapOv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stretch>
            <a:fillRect/>
          </a:stretch>
        </p:blipFill>
        <p:spPr>
          <a:xfrm>
            <a:off x="611560" y="1484784"/>
            <a:ext cx="7793850" cy="4031052"/>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909414374"/>
      </p:ext>
    </p:extLst>
  </p:cSld>
  <p:clrMapOvr>
    <a:masterClrMapping/>
  </p:clrMapOv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银行违约客户分析：采用逻辑回归</a:t>
            </a:r>
            <a:r>
              <a:rPr lang="zh-CN" altLang="zh-CN" sz="2800" dirty="0" smtClean="0"/>
              <a:t>算法</a:t>
            </a:r>
            <a:endParaRPr kumimoji="1" lang="zh-CN" altLang="en-US" sz="2800" dirty="0"/>
          </a:p>
        </p:txBody>
      </p:sp>
      <p:sp>
        <p:nvSpPr>
          <p:cNvPr id="3" name="内容占位符 2"/>
          <p:cNvSpPr>
            <a:spLocks noGrp="1"/>
          </p:cNvSpPr>
          <p:nvPr>
            <p:ph idx="1"/>
          </p:nvPr>
        </p:nvSpPr>
        <p:spPr>
          <a:xfrm>
            <a:off x="457200" y="1268413"/>
            <a:ext cx="8229600" cy="1656531"/>
          </a:xfrm>
        </p:spPr>
        <p:txBody>
          <a:bodyPr/>
          <a:lstStyle/>
          <a:p>
            <a:r>
              <a:rPr kumimoji="1" lang="zh-CN" altLang="en-US" dirty="0" smtClean="0"/>
              <a:t>目标：</a:t>
            </a:r>
            <a:endParaRPr kumimoji="1" lang="en-US" altLang="zh-CN" dirty="0" smtClean="0"/>
          </a:p>
          <a:p>
            <a:pPr lvl="1"/>
            <a:r>
              <a:rPr kumimoji="1" lang="zh-CN" altLang="en-US" dirty="0" smtClean="0"/>
              <a:t>通过模型自动识别，违约客户的模型</a:t>
            </a:r>
            <a:endParaRPr kumimoji="1" lang="en-US" altLang="zh-CN" dirty="0" smtClean="0"/>
          </a:p>
          <a:p>
            <a:r>
              <a:rPr kumimoji="1" lang="zh-CN" altLang="en-US" dirty="0" smtClean="0"/>
              <a:t>数据理解</a:t>
            </a:r>
            <a:endParaRPr kumimoji="1" lang="en-US" altLang="zh-CN" dirty="0" smtClean="0"/>
          </a:p>
          <a:p>
            <a:pPr lvl="1"/>
            <a:endParaRPr kumimoji="1" lang="en-US" altLang="zh-CN" dirty="0" smtClean="0"/>
          </a:p>
        </p:txBody>
      </p:sp>
      <p:pic>
        <p:nvPicPr>
          <p:cNvPr id="4" name="图片 3"/>
          <p:cNvPicPr>
            <a:picLocks noChangeAspect="1"/>
          </p:cNvPicPr>
          <p:nvPr/>
        </p:nvPicPr>
        <p:blipFill>
          <a:blip r:embed="rId2" cstate="print"/>
          <a:stretch>
            <a:fillRect/>
          </a:stretch>
        </p:blipFill>
        <p:spPr>
          <a:xfrm>
            <a:off x="2051720" y="2852936"/>
            <a:ext cx="5471592" cy="3028194"/>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770955401"/>
      </p:ext>
    </p:extLst>
  </p:cSld>
  <p:clrMapOvr>
    <a:masterClrMapping/>
  </p:clrMapOv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800" dirty="0"/>
              <a:t>银行违约客户分析：采用逻辑回归算法</a:t>
            </a:r>
            <a:endParaRPr kumimoji="1" lang="zh-CN" altLang="en-US" sz="2800" dirty="0"/>
          </a:p>
        </p:txBody>
      </p:sp>
      <p:sp>
        <p:nvSpPr>
          <p:cNvPr id="3" name="内容占位符 2"/>
          <p:cNvSpPr>
            <a:spLocks noGrp="1"/>
          </p:cNvSpPr>
          <p:nvPr>
            <p:ph idx="1"/>
          </p:nvPr>
        </p:nvSpPr>
        <p:spPr>
          <a:xfrm>
            <a:off x="457200" y="1268413"/>
            <a:ext cx="8229600" cy="792435"/>
          </a:xfrm>
        </p:spPr>
        <p:txBody>
          <a:bodyPr/>
          <a:lstStyle/>
          <a:p>
            <a:r>
              <a:rPr kumimoji="1" lang="zh-CN" altLang="en-US" dirty="0" smtClean="0"/>
              <a:t>数据探索</a:t>
            </a:r>
            <a:endParaRPr kumimoji="1" lang="zh-CN" altLang="en-US" dirty="0"/>
          </a:p>
        </p:txBody>
      </p:sp>
      <p:pic>
        <p:nvPicPr>
          <p:cNvPr id="4" name="图片 3"/>
          <p:cNvPicPr>
            <a:picLocks noChangeAspect="1"/>
          </p:cNvPicPr>
          <p:nvPr/>
        </p:nvPicPr>
        <p:blipFill>
          <a:blip r:embed="rId2" cstate="print"/>
          <a:stretch>
            <a:fillRect/>
          </a:stretch>
        </p:blipFill>
        <p:spPr>
          <a:xfrm>
            <a:off x="1835696" y="1988840"/>
            <a:ext cx="5206628" cy="4574153"/>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029493959"/>
      </p:ext>
    </p:extLst>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800" dirty="0"/>
              <a:t>银行违约客户分析：采用逻辑回归算法</a:t>
            </a:r>
            <a:endParaRPr kumimoji="1" lang="zh-CN" altLang="en-US" sz="2800" dirty="0"/>
          </a:p>
        </p:txBody>
      </p:sp>
      <p:sp>
        <p:nvSpPr>
          <p:cNvPr id="3" name="内容占位符 2"/>
          <p:cNvSpPr>
            <a:spLocks noGrp="1"/>
          </p:cNvSpPr>
          <p:nvPr>
            <p:ph idx="1"/>
          </p:nvPr>
        </p:nvSpPr>
        <p:spPr>
          <a:xfrm>
            <a:off x="457200" y="1268413"/>
            <a:ext cx="8229600" cy="2520627"/>
          </a:xfrm>
        </p:spPr>
        <p:txBody>
          <a:bodyPr/>
          <a:lstStyle/>
          <a:p>
            <a:r>
              <a:rPr kumimoji="1" lang="zh-CN" altLang="en-US" dirty="0"/>
              <a:t>查看数据的</a:t>
            </a:r>
            <a:r>
              <a:rPr kumimoji="1" lang="zh-CN" altLang="en-US" dirty="0" smtClean="0"/>
              <a:t>分布</a:t>
            </a:r>
            <a:endParaRPr kumimoji="1" lang="en-US" altLang="zh-CN" dirty="0" smtClean="0"/>
          </a:p>
          <a:p>
            <a:pPr lvl="1"/>
            <a:r>
              <a:rPr kumimoji="1" lang="zh-CN" altLang="en-US" dirty="0"/>
              <a:t>去除缺失值</a:t>
            </a:r>
          </a:p>
          <a:p>
            <a:pPr lvl="1"/>
            <a:r>
              <a:rPr kumimoji="1" lang="zh-CN" altLang="en-US" dirty="0"/>
              <a:t>用来正常显示中文标签</a:t>
            </a:r>
          </a:p>
          <a:p>
            <a:pPr lvl="1"/>
            <a:r>
              <a:rPr kumimoji="1" lang="zh-CN" altLang="en-US" dirty="0"/>
              <a:t>用来正常显示负号</a:t>
            </a:r>
          </a:p>
          <a:p>
            <a:pPr lvl="1"/>
            <a:endParaRPr kumimoji="1" lang="zh-CN" altLang="en-US" dirty="0"/>
          </a:p>
          <a:p>
            <a:pPr lvl="1"/>
            <a:endParaRPr kumimoji="1" lang="zh-CN" altLang="en-US" dirty="0"/>
          </a:p>
        </p:txBody>
      </p:sp>
      <p:pic>
        <p:nvPicPr>
          <p:cNvPr id="5" name="图片 4"/>
          <p:cNvPicPr>
            <a:picLocks noChangeAspect="1"/>
          </p:cNvPicPr>
          <p:nvPr/>
        </p:nvPicPr>
        <p:blipFill>
          <a:blip r:embed="rId2" cstate="print"/>
          <a:stretch>
            <a:fillRect/>
          </a:stretch>
        </p:blipFill>
        <p:spPr>
          <a:xfrm>
            <a:off x="939800" y="3356992"/>
            <a:ext cx="4496296" cy="3154469"/>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382675197"/>
      </p:ext>
    </p:extLst>
  </p:cSld>
  <p:clrMapOvr>
    <a:masterClrMapping/>
  </p:clrMapOv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800" dirty="0"/>
              <a:t>银行违约客户分析：采用逻辑回归算法</a:t>
            </a:r>
            <a:endParaRPr kumimoji="1" lang="zh-CN" altLang="en-US" sz="2800" dirty="0"/>
          </a:p>
        </p:txBody>
      </p:sp>
      <p:sp>
        <p:nvSpPr>
          <p:cNvPr id="3" name="内容占位符 2"/>
          <p:cNvSpPr>
            <a:spLocks noGrp="1"/>
          </p:cNvSpPr>
          <p:nvPr>
            <p:ph idx="1"/>
          </p:nvPr>
        </p:nvSpPr>
        <p:spPr>
          <a:xfrm>
            <a:off x="457200" y="1268413"/>
            <a:ext cx="8229600" cy="2520627"/>
          </a:xfrm>
        </p:spPr>
        <p:txBody>
          <a:bodyPr/>
          <a:lstStyle/>
          <a:p>
            <a:r>
              <a:rPr kumimoji="1" lang="zh-CN" altLang="en-US" sz="2000" dirty="0" smtClean="0"/>
              <a:t>特征选择</a:t>
            </a:r>
            <a:endParaRPr kumimoji="1" lang="zh-CN" altLang="en-US" sz="2000" dirty="0"/>
          </a:p>
          <a:p>
            <a:pPr lvl="1"/>
            <a:r>
              <a:rPr kumimoji="1" lang="zh-CN" altLang="en-US" sz="1800" dirty="0"/>
              <a:t>特征选择是模型成功的基础性重要工作。一般特征筛选方法有</a:t>
            </a:r>
          </a:p>
          <a:p>
            <a:pPr lvl="1"/>
            <a:r>
              <a:rPr kumimoji="1" lang="en-US" altLang="zh-CN" sz="1800" dirty="0"/>
              <a:t>(1)</a:t>
            </a:r>
            <a:r>
              <a:rPr kumimoji="1" lang="zh-CN" altLang="en-US" sz="1800" dirty="0"/>
              <a:t>看模型系数显著性。通过</a:t>
            </a:r>
            <a:r>
              <a:rPr kumimoji="1" lang="en-US" altLang="zh-CN" sz="1800" dirty="0"/>
              <a:t>F</a:t>
            </a:r>
            <a:r>
              <a:rPr kumimoji="1" lang="zh-CN" altLang="en-US" sz="1800" dirty="0"/>
              <a:t>检验给出各个特征的Ｆ值和Ｐ值，选出</a:t>
            </a:r>
            <a:r>
              <a:rPr kumimoji="1" lang="en-US" altLang="zh-CN" sz="1800" dirty="0"/>
              <a:t>F</a:t>
            </a:r>
            <a:r>
              <a:rPr kumimoji="1" lang="zh-CN" altLang="en-US" sz="1800" dirty="0"/>
              <a:t>值大、</a:t>
            </a:r>
            <a:r>
              <a:rPr kumimoji="1" lang="en-US" altLang="zh-CN" sz="1800" dirty="0"/>
              <a:t>P</a:t>
            </a:r>
            <a:r>
              <a:rPr kumimoji="1" lang="zh-CN" altLang="en-US" sz="1800" dirty="0"/>
              <a:t>值小的变量。</a:t>
            </a:r>
          </a:p>
          <a:p>
            <a:pPr lvl="1"/>
            <a:r>
              <a:rPr kumimoji="1" lang="en-US" altLang="zh-CN" sz="1800" dirty="0"/>
              <a:t>(2)</a:t>
            </a:r>
            <a:r>
              <a:rPr kumimoji="1" lang="zh-CN" altLang="en-US" sz="1800" dirty="0"/>
              <a:t>递归特征消除（ＲＦＥ）：反复构建模型，根据变量系数选择最好特征，然后再递归在剩余变量上重复该过程，直到遍历所有特征。特征被挑选出顺序就是特征重要性排序顺序</a:t>
            </a:r>
            <a:r>
              <a:rPr kumimoji="1" lang="zh-CN" altLang="en-US" sz="1800" dirty="0" smtClean="0"/>
              <a:t>。</a:t>
            </a:r>
            <a:endParaRPr kumimoji="1" lang="zh-CN" altLang="en-US" sz="1800" dirty="0"/>
          </a:p>
          <a:p>
            <a:pPr lvl="1"/>
            <a:r>
              <a:rPr kumimoji="1" lang="en-US" altLang="zh-CN" sz="1800" dirty="0"/>
              <a:t>(3)</a:t>
            </a:r>
            <a:r>
              <a:rPr kumimoji="1" lang="zh-CN" altLang="en-US" sz="1800" dirty="0"/>
              <a:t>稳定性选择</a:t>
            </a:r>
            <a:r>
              <a:rPr kumimoji="1" lang="en-US" altLang="zh-CN" sz="1800" dirty="0"/>
              <a:t>:</a:t>
            </a:r>
            <a:r>
              <a:rPr kumimoji="1" lang="zh-CN" altLang="en-US" sz="1800" dirty="0"/>
              <a:t>在不同特征子集、数据子集上运行算法，不断重复，最终汇总特征选择结果。统计，各个特征被认为是重要性特征的频率作为其重要性得分</a:t>
            </a:r>
            <a:r>
              <a:rPr kumimoji="1" lang="en-US" altLang="zh-CN" sz="1800" dirty="0"/>
              <a:t>(</a:t>
            </a:r>
            <a:r>
              <a:rPr kumimoji="1" lang="zh-CN" altLang="en-US" sz="1800" dirty="0"/>
              <a:t>被选为重要特征次数除以它所在子集被测试次数</a:t>
            </a:r>
            <a:r>
              <a:rPr kumimoji="1" lang="en-US" altLang="zh-CN" sz="1800" dirty="0"/>
              <a:t>)</a:t>
            </a:r>
            <a:r>
              <a:rPr kumimoji="1" lang="zh-CN" altLang="en-US" sz="1800" dirty="0"/>
              <a:t>。</a:t>
            </a:r>
          </a:p>
          <a:p>
            <a:pPr lvl="1"/>
            <a:endParaRPr kumimoji="1" lang="zh-CN" altLang="en-US" sz="1800"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773426381"/>
      </p:ext>
    </p:extLst>
  </p:cSld>
  <p:clrMapOvr>
    <a:masterClrMapping/>
  </p:clrMapOvr>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800" dirty="0"/>
              <a:t>银行违约客户分析：采用逻辑回归算法</a:t>
            </a:r>
            <a:endParaRPr kumimoji="1" lang="zh-CN" altLang="en-US" sz="2800" dirty="0"/>
          </a:p>
        </p:txBody>
      </p:sp>
      <p:sp>
        <p:nvSpPr>
          <p:cNvPr id="3" name="内容占位符 2"/>
          <p:cNvSpPr>
            <a:spLocks noGrp="1"/>
          </p:cNvSpPr>
          <p:nvPr>
            <p:ph idx="1"/>
          </p:nvPr>
        </p:nvSpPr>
        <p:spPr>
          <a:xfrm>
            <a:off x="457200" y="1268413"/>
            <a:ext cx="8229600" cy="2520627"/>
          </a:xfrm>
        </p:spPr>
        <p:txBody>
          <a:bodyPr/>
          <a:lstStyle/>
          <a:p>
            <a:r>
              <a:rPr kumimoji="1" lang="zh-CN" altLang="en-US" sz="2200" dirty="0" smtClean="0"/>
              <a:t>建模：选择逻辑回归模型</a:t>
            </a:r>
            <a:endParaRPr kumimoji="1" lang="en-US" altLang="zh-CN" sz="2200" dirty="0" smtClean="0"/>
          </a:p>
          <a:p>
            <a:r>
              <a:rPr kumimoji="1" lang="zh-CN" altLang="en-US" sz="2200" dirty="0" smtClean="0"/>
              <a:t>评估：</a:t>
            </a:r>
            <a:endParaRPr kumimoji="1" lang="en-US" altLang="zh-CN" sz="2200" dirty="0" smtClean="0"/>
          </a:p>
          <a:p>
            <a:r>
              <a:rPr kumimoji="1" lang="zh-CN" altLang="en-US" sz="2200" dirty="0" smtClean="0"/>
              <a:t>二元分类</a:t>
            </a:r>
            <a:r>
              <a:rPr kumimoji="1" lang="zh-CN" altLang="en-US" sz="2200" dirty="0"/>
              <a:t>的效果评估方法有很多，常见的包括准确率（</a:t>
            </a:r>
            <a:r>
              <a:rPr kumimoji="1" lang="en-US" altLang="zh-CN" sz="2200" dirty="0"/>
              <a:t>accuracy</a:t>
            </a:r>
            <a:r>
              <a:rPr kumimoji="1" lang="zh-CN" altLang="en-US" sz="2200" dirty="0"/>
              <a:t>），精确率（</a:t>
            </a:r>
            <a:r>
              <a:rPr kumimoji="1" lang="en-US" altLang="zh-CN" sz="2200" dirty="0"/>
              <a:t>precision</a:t>
            </a:r>
            <a:r>
              <a:rPr kumimoji="1" lang="zh-CN" altLang="en-US" sz="2200" dirty="0"/>
              <a:t>）和召回率（</a:t>
            </a:r>
            <a:r>
              <a:rPr kumimoji="1" lang="en-US" altLang="zh-CN" sz="2200" dirty="0"/>
              <a:t>recall</a:t>
            </a:r>
            <a:r>
              <a:rPr kumimoji="1" lang="zh-CN" altLang="en-US" sz="2200" dirty="0"/>
              <a:t>）三项指标，以及综合评价指标（</a:t>
            </a:r>
            <a:r>
              <a:rPr kumimoji="1" lang="en-US" altLang="zh-CN" sz="2200" dirty="0"/>
              <a:t>F1 measure</a:t>
            </a:r>
            <a:r>
              <a:rPr kumimoji="1" lang="zh-CN" altLang="en-US" sz="2200" dirty="0"/>
              <a:t>）， </a:t>
            </a:r>
            <a:r>
              <a:rPr kumimoji="1" lang="en-US" altLang="zh-CN" sz="2200" dirty="0"/>
              <a:t>ROC AUC</a:t>
            </a:r>
            <a:r>
              <a:rPr kumimoji="1" lang="zh-CN" altLang="en-US" sz="2200" dirty="0"/>
              <a:t>值（</a:t>
            </a:r>
            <a:r>
              <a:rPr kumimoji="1" lang="en-US" altLang="zh-CN" sz="2200" dirty="0"/>
              <a:t>Receiver Operating Characteristic ROC</a:t>
            </a:r>
            <a:r>
              <a:rPr kumimoji="1" lang="zh-CN" altLang="en-US" sz="2200" dirty="0"/>
              <a:t>，</a:t>
            </a:r>
            <a:r>
              <a:rPr kumimoji="1" lang="en-US" altLang="zh-CN" sz="2200" dirty="0"/>
              <a:t>Area Under Curve</a:t>
            </a:r>
            <a:r>
              <a:rPr kumimoji="1" lang="zh-CN" altLang="en-US" sz="2200" dirty="0"/>
              <a:t>，</a:t>
            </a:r>
            <a:r>
              <a:rPr kumimoji="1" lang="en-US" altLang="zh-CN" sz="2200" dirty="0"/>
              <a:t>AUC</a:t>
            </a:r>
            <a:r>
              <a:rPr kumimoji="1" lang="zh-CN" altLang="en-US" sz="2200" dirty="0"/>
              <a:t>）。这些指标评价的样本分类是真阳性（</a:t>
            </a:r>
            <a:r>
              <a:rPr kumimoji="1" lang="en-US" altLang="zh-CN" sz="2200" dirty="0"/>
              <a:t>true positives</a:t>
            </a:r>
            <a:r>
              <a:rPr kumimoji="1" lang="zh-CN" altLang="en-US" sz="2200" dirty="0"/>
              <a:t>），真阴性（</a:t>
            </a:r>
            <a:r>
              <a:rPr kumimoji="1" lang="en-US" altLang="zh-CN" sz="2200" dirty="0"/>
              <a:t>true negatives</a:t>
            </a:r>
            <a:r>
              <a:rPr kumimoji="1" lang="zh-CN" altLang="en-US" sz="2200" dirty="0"/>
              <a:t>），假阳性（</a:t>
            </a:r>
            <a:r>
              <a:rPr kumimoji="1" lang="en-US" altLang="zh-CN" sz="2200" dirty="0"/>
              <a:t>false positives</a:t>
            </a:r>
            <a:r>
              <a:rPr kumimoji="1" lang="zh-CN" altLang="en-US" sz="2200" dirty="0"/>
              <a:t>），假阴性（</a:t>
            </a:r>
            <a:r>
              <a:rPr kumimoji="1" lang="en-US" altLang="zh-CN" sz="2200" dirty="0"/>
              <a:t>false negatives</a:t>
            </a:r>
            <a:r>
              <a:rPr kumimoji="1" lang="zh-CN" altLang="en-US" sz="2200" dirty="0"/>
              <a:t>）。阳性和阴性指</a:t>
            </a:r>
            <a:r>
              <a:rPr kumimoji="1" lang="en-US" altLang="zh-CN" sz="2200" dirty="0"/>
              <a:t>1,0</a:t>
            </a:r>
            <a:r>
              <a:rPr kumimoji="1" lang="zh-CN" altLang="en-US" sz="2200" dirty="0"/>
              <a:t>分类，真和假指预测的正确与否</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831426549"/>
      </p:ext>
    </p:extLst>
  </p:cSld>
  <p:clrMapOvr>
    <a:masterClrMapping/>
  </p:clrMapOvr>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800" dirty="0"/>
              <a:t>银行违约客户分析：采用逻辑回归算法</a:t>
            </a:r>
            <a:endParaRPr kumimoji="1" lang="zh-CN" altLang="en-US" sz="2800" dirty="0"/>
          </a:p>
        </p:txBody>
      </p:sp>
      <p:pic>
        <p:nvPicPr>
          <p:cNvPr id="5" name="图片 4"/>
          <p:cNvPicPr>
            <a:picLocks noChangeAspect="1"/>
          </p:cNvPicPr>
          <p:nvPr/>
        </p:nvPicPr>
        <p:blipFill>
          <a:blip r:embed="rId2" cstate="print"/>
          <a:stretch>
            <a:fillRect/>
          </a:stretch>
        </p:blipFill>
        <p:spPr>
          <a:xfrm>
            <a:off x="457200" y="1993900"/>
            <a:ext cx="8229600" cy="2870200"/>
          </a:xfrm>
          <a:prstGeom prst="rect">
            <a:avLst/>
          </a:prstGeom>
        </p:spPr>
      </p:pic>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521166842"/>
      </p:ext>
    </p:extLst>
  </p:cSld>
  <p:clrMapOvr>
    <a:masterClrMapping/>
  </p:clrMapOvr>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z="2800" dirty="0"/>
              <a:t>银行违约客户分析：采用逻辑回归算法</a:t>
            </a:r>
            <a:endParaRPr kumimoji="1" lang="zh-CN" altLang="en-US" sz="2800" dirty="0"/>
          </a:p>
        </p:txBody>
      </p:sp>
      <p:sp>
        <p:nvSpPr>
          <p:cNvPr id="3" name="内容占位符 2"/>
          <p:cNvSpPr>
            <a:spLocks noGrp="1"/>
          </p:cNvSpPr>
          <p:nvPr>
            <p:ph idx="1"/>
          </p:nvPr>
        </p:nvSpPr>
        <p:spPr/>
        <p:txBody>
          <a:bodyPr/>
          <a:lstStyle/>
          <a:p>
            <a:r>
              <a:rPr kumimoji="1" lang="en-US" altLang="zh-CN" dirty="0"/>
              <a:t>ROC AUC</a:t>
            </a:r>
          </a:p>
          <a:p>
            <a:endParaRPr kumimoji="1" lang="zh-CN" altLang="en-US" dirty="0"/>
          </a:p>
        </p:txBody>
      </p:sp>
      <p:pic>
        <p:nvPicPr>
          <p:cNvPr id="4" name="图片 3"/>
          <p:cNvPicPr>
            <a:picLocks noChangeAspect="1"/>
          </p:cNvPicPr>
          <p:nvPr/>
        </p:nvPicPr>
        <p:blipFill>
          <a:blip r:embed="rId2" cstate="print"/>
          <a:stretch>
            <a:fillRect/>
          </a:stretch>
        </p:blipFill>
        <p:spPr>
          <a:xfrm>
            <a:off x="2339752" y="1844824"/>
            <a:ext cx="5267176" cy="4115831"/>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050722168"/>
      </p:ext>
    </p:extLst>
  </p:cSld>
  <p:clrMapOvr>
    <a:masterClrMapping/>
  </p:clrMapOvr>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dirty="0" smtClean="0"/>
              <a:t>银行</a:t>
            </a:r>
            <a:r>
              <a:rPr lang="zh-CN" altLang="en-US" dirty="0" smtClean="0"/>
              <a:t>信用卡评分模型</a:t>
            </a:r>
            <a:endParaRPr kumimoji="1" lang="zh-CN" altLang="en-US" dirty="0"/>
          </a:p>
        </p:txBody>
      </p:sp>
      <p:sp>
        <p:nvSpPr>
          <p:cNvPr id="3" name="内容占位符 2"/>
          <p:cNvSpPr>
            <a:spLocks noGrp="1"/>
          </p:cNvSpPr>
          <p:nvPr>
            <p:ph idx="1"/>
          </p:nvPr>
        </p:nvSpPr>
        <p:spPr/>
        <p:txBody>
          <a:bodyPr/>
          <a:lstStyle/>
          <a:p>
            <a:r>
              <a:rPr kumimoji="1" lang="zh-CN" altLang="en-US" dirty="0" smtClean="0"/>
              <a:t>目标：</a:t>
            </a:r>
            <a:endParaRPr kumimoji="1" lang="en-US" altLang="zh-CN" dirty="0" smtClean="0"/>
          </a:p>
          <a:p>
            <a:pPr lvl="1"/>
            <a:r>
              <a:rPr kumimoji="1" lang="zh-CN" altLang="en-US" dirty="0" smtClean="0"/>
              <a:t>目标</a:t>
            </a:r>
            <a:r>
              <a:rPr kumimoji="1" lang="zh-CN" altLang="en-US" dirty="0"/>
              <a:t>：要完成一个评分卡，通过预测某人在未来两年内将会经历财务危机的可能性来提高信用评分的效果，帮助贷款人做出最好的决策</a:t>
            </a:r>
            <a:r>
              <a:rPr kumimoji="1" lang="zh-CN" altLang="en-US" dirty="0" smtClean="0"/>
              <a:t>。</a:t>
            </a:r>
            <a:endParaRPr kumimoji="1" lang="en-US" altLang="zh-CN" dirty="0" smtClean="0"/>
          </a:p>
          <a:p>
            <a:pPr lvl="1"/>
            <a:r>
              <a:rPr kumimoji="1" lang="zh-CN" altLang="en-US" dirty="0"/>
              <a:t>银行在市场经济中起到至关重要的作用。他们决定谁在什么条件下可以得到融资，并且可以创造或打破投资决策。而市场、社会，以及个人和企业都需要获得贷款</a:t>
            </a:r>
            <a:r>
              <a:rPr kumimoji="1" lang="zh-CN" altLang="en-US" dirty="0" smtClean="0"/>
              <a:t>。</a:t>
            </a:r>
            <a:endParaRPr kumimoji="1" lang="en-US" altLang="zh-CN" dirty="0" smtClean="0"/>
          </a:p>
          <a:p>
            <a:pPr lvl="1"/>
            <a:r>
              <a:rPr kumimoji="1" lang="zh-CN" altLang="en-US" dirty="0"/>
              <a:t>信用评分算法，对默认可能性进行猜测，这是银行用来判断贷款是否应该被授予的方法</a:t>
            </a:r>
            <a:endParaRPr kumimoji="1" lang="en-US" altLang="zh-CN" dirty="0" smtClean="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13128436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smtClean="0">
                <a:latin typeface="微软雅黑" pitchFamily="34" charset="-122"/>
              </a:rPr>
              <a:t>Python</a:t>
            </a:r>
            <a:r>
              <a:rPr lang="zh-CN" altLang="en-US" sz="2400" dirty="0" smtClean="0">
                <a:latin typeface="微软雅黑" pitchFamily="34" charset="-122"/>
              </a:rPr>
              <a:t>的基本使用</a:t>
            </a:r>
            <a:r>
              <a:rPr lang="en-US" altLang="zh-CN" sz="2400" dirty="0" smtClean="0">
                <a:latin typeface="微软雅黑" pitchFamily="34" charset="-122"/>
              </a:rPr>
              <a:t>----</a:t>
            </a:r>
            <a:r>
              <a:rPr lang="zh-CN" altLang="en-US" sz="2400" dirty="0" smtClean="0">
                <a:latin typeface="微软雅黑" pitchFamily="34" charset="-122"/>
              </a:rPr>
              <a:t>变量，表达式，语句</a:t>
            </a:r>
            <a:endParaRPr lang="zh-CN" altLang="en-US" sz="2400" dirty="0"/>
          </a:p>
        </p:txBody>
      </p:sp>
      <p:sp>
        <p:nvSpPr>
          <p:cNvPr id="3" name="内容占位符 2"/>
          <p:cNvSpPr>
            <a:spLocks noGrp="1"/>
          </p:cNvSpPr>
          <p:nvPr>
            <p:ph idx="1"/>
          </p:nvPr>
        </p:nvSpPr>
        <p:spPr>
          <a:xfrm>
            <a:off x="395536" y="1162603"/>
            <a:ext cx="8229600" cy="5589587"/>
          </a:xfrm>
        </p:spPr>
        <p:txBody>
          <a:bodyPr/>
          <a:lstStyle/>
          <a:p>
            <a:pPr marL="0" indent="0" eaLnBrk="0" hangingPunct="0">
              <a:lnSpc>
                <a:spcPct val="100000"/>
              </a:lnSpc>
              <a:spcBef>
                <a:spcPct val="20000"/>
              </a:spcBef>
              <a:buFont typeface="Wingdings" pitchFamily="2" charset="2"/>
              <a:buChar char="Ø"/>
              <a:defRPr/>
            </a:pPr>
            <a:r>
              <a:rPr lang="zh-CN" altLang="en-US" sz="2000" dirty="0"/>
              <a:t>变量赋值</a:t>
            </a:r>
            <a:endParaRPr lang="en-US" altLang="zh-CN" sz="2000" dirty="0"/>
          </a:p>
          <a:p>
            <a:pPr marL="457200" lvl="1" indent="0" eaLnBrk="0" hangingPunct="0">
              <a:lnSpc>
                <a:spcPct val="100000"/>
              </a:lnSpc>
              <a:spcBef>
                <a:spcPct val="20000"/>
              </a:spcBef>
              <a:buNone/>
              <a:defRPr/>
            </a:pPr>
            <a:r>
              <a:rPr lang="en-US" altLang="zh-CN" sz="1400" dirty="0" smtClean="0"/>
              <a:t>a = 100                 ----- </a:t>
            </a:r>
            <a:r>
              <a:rPr lang="zh-CN" altLang="en-US" sz="1400" dirty="0" smtClean="0"/>
              <a:t>变量为</a:t>
            </a:r>
            <a:r>
              <a:rPr lang="en-US" altLang="zh-CN" sz="1400" dirty="0" err="1" smtClean="0"/>
              <a:t>int</a:t>
            </a:r>
            <a:r>
              <a:rPr lang="zh-CN" altLang="en-US" sz="1400" dirty="0" smtClean="0"/>
              <a:t>型</a:t>
            </a:r>
            <a:endParaRPr lang="en-US" altLang="zh-CN" sz="1400" dirty="0" smtClean="0"/>
          </a:p>
          <a:p>
            <a:pPr marL="457200" lvl="1" indent="0" eaLnBrk="0" hangingPunct="0">
              <a:lnSpc>
                <a:spcPct val="100000"/>
              </a:lnSpc>
              <a:spcBef>
                <a:spcPct val="20000"/>
              </a:spcBef>
              <a:buNone/>
              <a:defRPr/>
            </a:pPr>
            <a:r>
              <a:rPr lang="en-US" altLang="zh-CN" sz="1400" dirty="0" smtClean="0"/>
              <a:t>b = “test”            ----- </a:t>
            </a:r>
            <a:r>
              <a:rPr lang="zh-CN" altLang="en-US" sz="1400" dirty="0" smtClean="0"/>
              <a:t>变量为字符型</a:t>
            </a:r>
            <a:endParaRPr lang="en-US" altLang="zh-CN" sz="1400" dirty="0" smtClean="0"/>
          </a:p>
          <a:p>
            <a:pPr marL="457200" lvl="1" indent="0" eaLnBrk="0" hangingPunct="0">
              <a:lnSpc>
                <a:spcPct val="100000"/>
              </a:lnSpc>
              <a:spcBef>
                <a:spcPct val="20000"/>
              </a:spcBef>
              <a:buNone/>
              <a:defRPr/>
            </a:pPr>
            <a:r>
              <a:rPr lang="en-US" altLang="zh-CN" sz="1400" dirty="0" smtClean="0"/>
              <a:t>x=y=z=1             ----- </a:t>
            </a:r>
            <a:r>
              <a:rPr lang="zh-CN" altLang="en-US" sz="1400" dirty="0" smtClean="0"/>
              <a:t>多重赋值</a:t>
            </a:r>
            <a:endParaRPr lang="en-US" altLang="zh-CN" sz="1400" dirty="0" smtClean="0"/>
          </a:p>
          <a:p>
            <a:pPr marL="457200" lvl="1" indent="0" eaLnBrk="0" hangingPunct="0">
              <a:lnSpc>
                <a:spcPct val="100000"/>
              </a:lnSpc>
              <a:spcBef>
                <a:spcPct val="20000"/>
              </a:spcBef>
              <a:buNone/>
              <a:defRPr/>
            </a:pPr>
            <a:r>
              <a:rPr lang="en-US" altLang="zh-CN" sz="1400" dirty="0" err="1" smtClean="0"/>
              <a:t>x,y,z</a:t>
            </a:r>
            <a:r>
              <a:rPr lang="en-US" altLang="zh-CN" sz="1400" dirty="0" smtClean="0"/>
              <a:t> = 1,2,”string”  -----</a:t>
            </a:r>
            <a:r>
              <a:rPr lang="zh-CN" altLang="en-US" sz="1400" dirty="0" smtClean="0"/>
              <a:t>多元赋值</a:t>
            </a:r>
            <a:endParaRPr lang="en-US" altLang="zh-CN" sz="1400" dirty="0" smtClean="0"/>
          </a:p>
          <a:p>
            <a:pPr marL="457200" lvl="1" indent="0" eaLnBrk="0" hangingPunct="0">
              <a:lnSpc>
                <a:spcPct val="100000"/>
              </a:lnSpc>
              <a:spcBef>
                <a:spcPct val="20000"/>
              </a:spcBef>
              <a:buNone/>
              <a:defRPr/>
            </a:pPr>
            <a:endParaRPr lang="en-US" altLang="zh-CN" sz="1400" dirty="0" smtClean="0"/>
          </a:p>
          <a:p>
            <a:pPr marL="0" lvl="0" indent="0" eaLnBrk="0" hangingPunct="0">
              <a:lnSpc>
                <a:spcPct val="100000"/>
              </a:lnSpc>
              <a:spcBef>
                <a:spcPct val="20000"/>
              </a:spcBef>
              <a:buFont typeface="Wingdings" pitchFamily="2" charset="2"/>
              <a:buChar char="Ø"/>
              <a:defRPr/>
            </a:pPr>
            <a:r>
              <a:rPr lang="zh-CN" altLang="en-US" sz="2000" dirty="0" smtClean="0"/>
              <a:t>表达式</a:t>
            </a:r>
            <a:r>
              <a:rPr lang="en-US" altLang="zh-CN" sz="2000" dirty="0" smtClean="0"/>
              <a:t> –</a:t>
            </a:r>
            <a:r>
              <a:rPr lang="zh-CN" altLang="en-US" sz="2000" dirty="0" smtClean="0"/>
              <a:t>运算符（</a:t>
            </a:r>
            <a:r>
              <a:rPr lang="en-US" altLang="zh-CN" sz="2000" dirty="0" smtClean="0"/>
              <a:t>+</a:t>
            </a:r>
            <a:r>
              <a:rPr lang="zh-CN" altLang="en-US" sz="2000" dirty="0" smtClean="0"/>
              <a:t>、</a:t>
            </a:r>
            <a:r>
              <a:rPr lang="en-US" altLang="zh-CN" sz="2000" dirty="0" smtClean="0"/>
              <a:t>-</a:t>
            </a:r>
            <a:r>
              <a:rPr lang="zh-CN" altLang="en-US" sz="2000" dirty="0" smtClean="0"/>
              <a:t>、</a:t>
            </a:r>
            <a:r>
              <a:rPr lang="en-US" altLang="zh-CN" sz="2000" dirty="0" smtClean="0"/>
              <a:t>*</a:t>
            </a:r>
            <a:r>
              <a:rPr lang="zh-CN" altLang="en-US" sz="2000" dirty="0" smtClean="0"/>
              <a:t>、</a:t>
            </a:r>
            <a:r>
              <a:rPr lang="en-US" altLang="zh-CN" sz="2000" dirty="0" smtClean="0"/>
              <a:t>**</a:t>
            </a:r>
            <a:r>
              <a:rPr lang="zh-CN" altLang="en-US" sz="2000" dirty="0" smtClean="0"/>
              <a:t>、</a:t>
            </a:r>
            <a:r>
              <a:rPr lang="en-US" altLang="zh-CN" sz="2000" dirty="0" smtClean="0"/>
              <a:t>/</a:t>
            </a:r>
            <a:r>
              <a:rPr lang="zh-CN" altLang="en-US" sz="2000" dirty="0" smtClean="0"/>
              <a:t>、</a:t>
            </a:r>
            <a:r>
              <a:rPr lang="en-US" altLang="zh-CN" sz="2000" dirty="0" smtClean="0"/>
              <a:t>%</a:t>
            </a:r>
            <a:r>
              <a:rPr lang="zh-CN" altLang="en-US" sz="2000" dirty="0" smtClean="0"/>
              <a:t>）</a:t>
            </a:r>
            <a:endParaRPr lang="en-US" altLang="zh-CN" sz="2800" dirty="0" smtClean="0"/>
          </a:p>
          <a:p>
            <a:pPr marL="457200" lvl="1" indent="-279400" eaLnBrk="0" hangingPunct="0">
              <a:lnSpc>
                <a:spcPct val="100000"/>
              </a:lnSpc>
              <a:spcBef>
                <a:spcPct val="20000"/>
              </a:spcBef>
              <a:buNone/>
              <a:defRPr/>
            </a:pPr>
            <a:r>
              <a:rPr lang="zh-CN" altLang="en-US" sz="1600" dirty="0" smtClean="0"/>
              <a:t>   </a:t>
            </a:r>
            <a:r>
              <a:rPr lang="zh-CN" altLang="en-US" sz="1400" dirty="0" smtClean="0"/>
              <a:t>表达式是由值，变量和运算符组成 </a:t>
            </a:r>
            <a:endParaRPr lang="en-US" altLang="zh-CN" sz="1400" dirty="0" smtClean="0"/>
          </a:p>
          <a:p>
            <a:pPr marL="457200" lvl="1" indent="0" eaLnBrk="0" hangingPunct="0">
              <a:lnSpc>
                <a:spcPct val="100000"/>
              </a:lnSpc>
              <a:spcBef>
                <a:spcPct val="20000"/>
              </a:spcBef>
              <a:buNone/>
              <a:defRPr/>
            </a:pPr>
            <a:r>
              <a:rPr lang="en-US" altLang="zh-TW" sz="1400" dirty="0" smtClean="0"/>
              <a:t>&gt;&gt;&gt;3 + 5                ----- </a:t>
            </a:r>
            <a:r>
              <a:rPr lang="zh-CN" altLang="en-US" sz="1400" dirty="0" smtClean="0"/>
              <a:t>加法</a:t>
            </a:r>
            <a:endParaRPr lang="en-US" altLang="zh-TW" sz="1400" dirty="0" smtClean="0"/>
          </a:p>
          <a:p>
            <a:pPr marL="457200" lvl="1" indent="0" eaLnBrk="0" hangingPunct="0">
              <a:lnSpc>
                <a:spcPct val="100000"/>
              </a:lnSpc>
              <a:spcBef>
                <a:spcPct val="20000"/>
              </a:spcBef>
              <a:buNone/>
              <a:defRPr/>
            </a:pPr>
            <a:r>
              <a:rPr lang="en-US" altLang="zh-TW" sz="1400" dirty="0" smtClean="0"/>
              <a:t>&gt;&gt;&gt;3 ** 2               ----- </a:t>
            </a:r>
            <a:r>
              <a:rPr lang="zh-CN" altLang="en-US" sz="1400" dirty="0" smtClean="0"/>
              <a:t>乘方</a:t>
            </a:r>
            <a:endParaRPr lang="en-US" altLang="zh-TW" sz="1400" dirty="0" smtClean="0"/>
          </a:p>
          <a:p>
            <a:pPr marL="457200" lvl="1" indent="0" eaLnBrk="0" hangingPunct="0">
              <a:lnSpc>
                <a:spcPct val="100000"/>
              </a:lnSpc>
              <a:spcBef>
                <a:spcPct val="20000"/>
              </a:spcBef>
              <a:buNone/>
              <a:defRPr/>
            </a:pPr>
            <a:r>
              <a:rPr lang="en-US" altLang="zh-TW" sz="1400" dirty="0" smtClean="0"/>
              <a:t>&gt;&gt;&gt;5 / 2                ----- </a:t>
            </a:r>
            <a:r>
              <a:rPr lang="zh-CN" altLang="en-US" sz="1400" dirty="0" smtClean="0"/>
              <a:t>除法</a:t>
            </a:r>
            <a:endParaRPr lang="en-US" altLang="zh-TW" sz="1400" dirty="0" smtClean="0"/>
          </a:p>
          <a:p>
            <a:pPr marL="457200" lvl="1" indent="0" eaLnBrk="0" hangingPunct="0">
              <a:lnSpc>
                <a:spcPct val="100000"/>
              </a:lnSpc>
              <a:spcBef>
                <a:spcPct val="20000"/>
              </a:spcBef>
              <a:buNone/>
              <a:defRPr/>
            </a:pPr>
            <a:r>
              <a:rPr lang="en-US" altLang="zh-TW" sz="1400" dirty="0" smtClean="0"/>
              <a:t>&gt;&gt;&gt;5 \% 2               ----- </a:t>
            </a:r>
            <a:r>
              <a:rPr lang="zh-CN" altLang="en-US" sz="1400" dirty="0" smtClean="0"/>
              <a:t>模</a:t>
            </a:r>
            <a:endParaRPr lang="en-US" altLang="zh-TW" sz="1400" dirty="0" smtClean="0"/>
          </a:p>
          <a:p>
            <a:pPr marL="457200" lvl="1" indent="0" eaLnBrk="0" hangingPunct="0">
              <a:lnSpc>
                <a:spcPct val="100000"/>
              </a:lnSpc>
              <a:spcBef>
                <a:spcPct val="20000"/>
              </a:spcBef>
              <a:buNone/>
              <a:defRPr/>
            </a:pPr>
            <a:r>
              <a:rPr lang="en-US" altLang="zh-TW" sz="1400" dirty="0" smtClean="0"/>
              <a:t>&gt;&gt;&gt;‘Hello’ + ‘World’----- </a:t>
            </a:r>
            <a:r>
              <a:rPr lang="zh-CN" altLang="en-US" sz="1400" dirty="0" smtClean="0"/>
              <a:t>字符窜相加（注意：字符串执行进行加法运算）</a:t>
            </a:r>
            <a:endParaRPr lang="en-US" altLang="zh-TW" sz="1400" dirty="0" smtClean="0"/>
          </a:p>
          <a:p>
            <a:pPr marL="457200" lvl="1" indent="0" eaLnBrk="0" hangingPunct="0">
              <a:lnSpc>
                <a:spcPct val="100000"/>
              </a:lnSpc>
              <a:spcBef>
                <a:spcPct val="20000"/>
              </a:spcBef>
              <a:buNone/>
              <a:defRPr/>
            </a:pPr>
            <a:r>
              <a:rPr lang="en-US" altLang="zh-TW" sz="1400" dirty="0" smtClean="0"/>
              <a:t>&gt;&gt;&gt;3 + (5 * 4)          ----- </a:t>
            </a:r>
            <a:r>
              <a:rPr lang="zh-CN" altLang="en-US" sz="1400" dirty="0" smtClean="0"/>
              <a:t>混合运</a:t>
            </a:r>
            <a:endParaRPr lang="en-US" altLang="zh-CN" sz="1400" dirty="0" smtClean="0"/>
          </a:p>
          <a:p>
            <a:pPr marL="457200" lvl="1" indent="0" eaLnBrk="0" hangingPunct="0">
              <a:lnSpc>
                <a:spcPct val="90000"/>
              </a:lnSpc>
              <a:spcBef>
                <a:spcPct val="20000"/>
              </a:spcBef>
              <a:buNone/>
              <a:defRPr/>
            </a:pPr>
            <a:endParaRPr lang="en-US" altLang="zh-TW" sz="1600" dirty="0" smtClean="0">
              <a:ea typeface="宋体" pitchFamily="2" charset="-122"/>
            </a:endParaRPr>
          </a:p>
          <a:p>
            <a:pPr marL="0" lvl="0" indent="0" eaLnBrk="0" hangingPunct="0">
              <a:lnSpc>
                <a:spcPct val="100000"/>
              </a:lnSpc>
              <a:spcBef>
                <a:spcPct val="20000"/>
              </a:spcBef>
              <a:buFont typeface="Wingdings" pitchFamily="2" charset="2"/>
              <a:buChar char="Ø"/>
              <a:defRPr/>
            </a:pPr>
            <a:r>
              <a:rPr lang="zh-CN" altLang="en-US" sz="2000" dirty="0"/>
              <a:t>语句  </a:t>
            </a:r>
            <a:endParaRPr lang="en-US" altLang="zh-CN" sz="2000" dirty="0"/>
          </a:p>
          <a:p>
            <a:pPr marL="457200" lvl="1" indent="0" eaLnBrk="0" hangingPunct="0">
              <a:lnSpc>
                <a:spcPct val="100000"/>
              </a:lnSpc>
              <a:spcBef>
                <a:spcPct val="20000"/>
              </a:spcBef>
              <a:buNone/>
              <a:defRPr/>
            </a:pPr>
            <a:r>
              <a:rPr lang="en-US" altLang="zh-CN" sz="1400" dirty="0" smtClean="0"/>
              <a:t>&gt;&gt;&gt;message=”hello world”</a:t>
            </a:r>
            <a:endParaRPr lang="zh-CN" altLang="en-US" sz="1400" dirty="0" smtClean="0"/>
          </a:p>
          <a:p>
            <a:pPr marL="457200" lvl="1" indent="0" eaLnBrk="0" hangingPunct="0">
              <a:lnSpc>
                <a:spcPct val="100000"/>
              </a:lnSpc>
              <a:spcBef>
                <a:spcPct val="20000"/>
              </a:spcBef>
              <a:buNone/>
              <a:defRPr/>
            </a:pPr>
            <a:r>
              <a:rPr lang="en-US" altLang="zh-CN" sz="1400" dirty="0" smtClean="0"/>
              <a:t>&gt;&gt;&gt;print message</a:t>
            </a:r>
            <a:endParaRPr lang="zh-CN" altLang="en-US" sz="1400" dirty="0" smtClean="0"/>
          </a:p>
          <a:p>
            <a:pPr marL="457200" lvl="1" indent="0" eaLnBrk="0" hangingPunct="0">
              <a:lnSpc>
                <a:spcPct val="100000"/>
              </a:lnSpc>
              <a:spcBef>
                <a:spcPct val="20000"/>
              </a:spcBef>
              <a:buNone/>
              <a:defRPr/>
            </a:pPr>
            <a:r>
              <a:rPr lang="en-US" altLang="zh-CN" sz="1400" dirty="0" smtClean="0"/>
              <a:t>Hello world</a:t>
            </a:r>
          </a:p>
          <a:p>
            <a:endParaRPr lang="zh-CN" altLang="en-US" dirty="0"/>
          </a:p>
        </p:txBody>
      </p:sp>
      <p:sp>
        <p:nvSpPr>
          <p:cNvPr id="4" name="矩形 3"/>
          <p:cNvSpPr/>
          <p:nvPr/>
        </p:nvSpPr>
        <p:spPr bwMode="auto">
          <a:xfrm>
            <a:off x="5220072" y="1581132"/>
            <a:ext cx="3600400" cy="237626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altLang="zh-CN" sz="1600" baseline="0" dirty="0" smtClean="0">
                <a:solidFill>
                  <a:schemeClr val="tx1"/>
                </a:solidFill>
                <a:latin typeface="+mn-ea"/>
              </a:rPr>
              <a:t>Python</a:t>
            </a:r>
            <a:r>
              <a:rPr lang="zh-CN" altLang="en-US" sz="1600" baseline="0" dirty="0" smtClean="0">
                <a:solidFill>
                  <a:schemeClr val="tx1"/>
                </a:solidFill>
                <a:latin typeface="+mn-ea"/>
              </a:rPr>
              <a:t>语句中的基本规则和特殊字符：</a:t>
            </a:r>
            <a:endParaRPr lang="en-US" altLang="zh-CN" sz="1600" baseline="0" dirty="0" smtClean="0">
              <a:solidFill>
                <a:schemeClr val="tx1"/>
              </a:solidFill>
              <a:latin typeface="+mn-ea"/>
            </a:endParaRPr>
          </a:p>
          <a:p>
            <a:r>
              <a:rPr kumimoji="0" lang="en-US" altLang="zh-CN" sz="1600" b="0" i="0" u="none" strike="noStrike" cap="none" normalizeH="0" baseline="0" dirty="0" smtClean="0">
                <a:ln>
                  <a:noFill/>
                </a:ln>
                <a:solidFill>
                  <a:schemeClr val="tx1"/>
                </a:solidFill>
                <a:effectLst/>
                <a:latin typeface="+mn-ea"/>
              </a:rPr>
              <a:t>1.</a:t>
            </a:r>
            <a:r>
              <a:rPr lang="en-US" altLang="zh-CN" sz="1600" baseline="0" dirty="0" smtClean="0">
                <a:solidFill>
                  <a:schemeClr val="tx1"/>
                </a:solidFill>
                <a:latin typeface="+mn-ea"/>
              </a:rPr>
              <a:t>’</a:t>
            </a:r>
            <a:r>
              <a:rPr kumimoji="0" lang="en-US" altLang="zh-CN" sz="1600" b="0" i="0" u="none" strike="noStrike" cap="none" normalizeH="0" baseline="0" dirty="0" smtClean="0">
                <a:ln>
                  <a:noFill/>
                </a:ln>
                <a:solidFill>
                  <a:schemeClr val="tx1"/>
                </a:solidFill>
                <a:effectLst/>
                <a:latin typeface="+mn-ea"/>
              </a:rPr>
              <a:t>#’</a:t>
            </a:r>
            <a:r>
              <a:rPr kumimoji="0" lang="zh-CN" altLang="en-US" sz="1600" b="0" i="0" u="none" strike="noStrike" cap="none" normalizeH="0" baseline="0" dirty="0" smtClean="0">
                <a:ln>
                  <a:noFill/>
                </a:ln>
                <a:solidFill>
                  <a:schemeClr val="tx1"/>
                </a:solidFill>
                <a:effectLst/>
                <a:latin typeface="+mn-ea"/>
              </a:rPr>
              <a:t>之后的字符为</a:t>
            </a:r>
            <a:r>
              <a:rPr lang="en-US" altLang="zh-CN" sz="1600" baseline="0" dirty="0" smtClean="0">
                <a:solidFill>
                  <a:schemeClr val="tx1"/>
                </a:solidFill>
                <a:latin typeface="+mn-ea"/>
              </a:rPr>
              <a:t>Python</a:t>
            </a:r>
            <a:r>
              <a:rPr kumimoji="0" lang="zh-CN" altLang="en-US" sz="1600" b="0" i="0" u="none" strike="noStrike" cap="none" normalizeH="0" baseline="0" dirty="0" smtClean="0">
                <a:ln>
                  <a:noFill/>
                </a:ln>
                <a:solidFill>
                  <a:schemeClr val="tx1"/>
                </a:solidFill>
                <a:effectLst/>
                <a:latin typeface="+mn-ea"/>
              </a:rPr>
              <a:t>注释。</a:t>
            </a:r>
            <a:endParaRPr kumimoji="0" lang="en-US" altLang="zh-CN" sz="1600" b="0" i="0" u="none" strike="noStrike" cap="none" normalizeH="0" baseline="0" dirty="0" smtClean="0">
              <a:ln>
                <a:noFill/>
              </a:ln>
              <a:solidFill>
                <a:schemeClr val="tx1"/>
              </a:solidFill>
              <a:effectLst/>
              <a:latin typeface="+mn-ea"/>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600" baseline="0" dirty="0" smtClean="0">
                <a:solidFill>
                  <a:schemeClr val="tx1"/>
                </a:solidFill>
                <a:latin typeface="+mn-ea"/>
              </a:rPr>
              <a:t>2.’\n’</a:t>
            </a:r>
            <a:r>
              <a:rPr lang="zh-CN" altLang="en-US" sz="1600" baseline="0" dirty="0" smtClean="0">
                <a:solidFill>
                  <a:schemeClr val="tx1"/>
                </a:solidFill>
                <a:latin typeface="+mn-ea"/>
              </a:rPr>
              <a:t>是标准换行分隔符。</a:t>
            </a:r>
            <a:endParaRPr lang="en-US" altLang="zh-CN" sz="1600" baseline="0" dirty="0" smtClean="0">
              <a:solidFill>
                <a:schemeClr val="tx1"/>
              </a:solidFill>
              <a:latin typeface="+mn-ea"/>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3.</a:t>
            </a:r>
            <a:r>
              <a:rPr lang="en-US" altLang="zh-CN" sz="1600" baseline="0" dirty="0" smtClean="0">
                <a:solidFill>
                  <a:schemeClr val="tx1"/>
                </a:solidFill>
                <a:latin typeface="+mn-ea"/>
              </a:rPr>
              <a:t>’\’ </a:t>
            </a:r>
            <a:r>
              <a:rPr lang="zh-CN" altLang="en-US" sz="1600" baseline="0" dirty="0" smtClean="0">
                <a:solidFill>
                  <a:schemeClr val="tx1"/>
                </a:solidFill>
                <a:latin typeface="+mn-ea"/>
              </a:rPr>
              <a:t>继续上一行。</a:t>
            </a:r>
            <a:endParaRPr lang="en-US" altLang="zh-CN" sz="1600" baseline="0" dirty="0" smtClean="0">
              <a:solidFill>
                <a:schemeClr val="tx1"/>
              </a:solidFill>
              <a:latin typeface="+mn-ea"/>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600" baseline="0" dirty="0" smtClean="0">
                <a:solidFill>
                  <a:schemeClr val="tx1"/>
                </a:solidFill>
                <a:latin typeface="+mn-ea"/>
              </a:rPr>
              <a:t>4.’;’ </a:t>
            </a:r>
            <a:r>
              <a:rPr lang="zh-CN" altLang="en-US" sz="1600" baseline="0" dirty="0" smtClean="0">
                <a:solidFill>
                  <a:schemeClr val="tx1"/>
                </a:solidFill>
                <a:latin typeface="+mn-ea"/>
              </a:rPr>
              <a:t>将两个语句连接在一行中。</a:t>
            </a:r>
            <a:endParaRPr lang="en-US" altLang="zh-CN" sz="1600" baseline="0" dirty="0" smtClean="0">
              <a:solidFill>
                <a:schemeClr val="tx1"/>
              </a:solidFill>
              <a:latin typeface="+mn-ea"/>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600" baseline="0" dirty="0" smtClean="0">
                <a:solidFill>
                  <a:schemeClr val="tx1"/>
                </a:solidFill>
                <a:latin typeface="+mn-ea"/>
              </a:rPr>
              <a:t>5.’:’ </a:t>
            </a:r>
            <a:r>
              <a:rPr lang="zh-CN" altLang="en-US" sz="1600" baseline="0" dirty="0" smtClean="0">
                <a:solidFill>
                  <a:schemeClr val="tx1"/>
                </a:solidFill>
                <a:latin typeface="+mn-ea"/>
              </a:rPr>
              <a:t>将代码块的头和体分开。</a:t>
            </a:r>
            <a:endParaRPr lang="en-US" altLang="zh-CN" sz="1600" baseline="0" dirty="0" smtClean="0">
              <a:solidFill>
                <a:schemeClr val="tx1"/>
              </a:solidFill>
              <a:latin typeface="+mn-ea"/>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600" baseline="0" dirty="0" smtClean="0">
                <a:solidFill>
                  <a:schemeClr val="tx1"/>
                </a:solidFill>
                <a:latin typeface="+mn-ea"/>
              </a:rPr>
              <a:t>6.</a:t>
            </a:r>
            <a:r>
              <a:rPr lang="zh-CN" altLang="en-US" sz="1600" baseline="0" dirty="0" smtClean="0">
                <a:solidFill>
                  <a:schemeClr val="tx1"/>
                </a:solidFill>
                <a:latin typeface="+mn-ea"/>
              </a:rPr>
              <a:t>语句用缩进的方式体现。</a:t>
            </a:r>
            <a:endParaRPr lang="en-US" altLang="zh-CN" sz="1600" baseline="0" dirty="0" smtClean="0">
              <a:solidFill>
                <a:schemeClr val="tx1"/>
              </a:solidFill>
              <a:latin typeface="+mn-ea"/>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600" baseline="0" dirty="0" smtClean="0">
                <a:solidFill>
                  <a:schemeClr val="tx1"/>
                </a:solidFill>
                <a:latin typeface="+mn-ea"/>
              </a:rPr>
              <a:t>7. </a:t>
            </a:r>
            <a:r>
              <a:rPr lang="zh-CN" altLang="en-US" sz="1600" baseline="0" dirty="0" smtClean="0">
                <a:solidFill>
                  <a:schemeClr val="tx1"/>
                </a:solidFill>
                <a:latin typeface="+mn-ea"/>
              </a:rPr>
              <a:t>不同缩进度分割不同的代码块。</a:t>
            </a:r>
            <a:endParaRPr lang="en-US" altLang="zh-CN" sz="1600" baseline="0" dirty="0" smtClean="0">
              <a:solidFill>
                <a:schemeClr val="tx1"/>
              </a:solidFill>
              <a:latin typeface="+mn-ea"/>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600" baseline="0" dirty="0" smtClean="0">
                <a:solidFill>
                  <a:schemeClr val="tx1"/>
                </a:solidFill>
                <a:latin typeface="+mn-ea"/>
              </a:rPr>
              <a:t>8.Python </a:t>
            </a:r>
            <a:r>
              <a:rPr lang="zh-CN" altLang="en-US" sz="1600" baseline="0" dirty="0" smtClean="0">
                <a:solidFill>
                  <a:schemeClr val="tx1"/>
                </a:solidFill>
                <a:latin typeface="+mn-ea"/>
              </a:rPr>
              <a:t>文件以模块的形式组织。</a:t>
            </a:r>
            <a:endParaRPr lang="en-US" altLang="zh-CN" sz="1600" baseline="0" dirty="0" smtClean="0">
              <a:solidFill>
                <a:schemeClr val="tx1"/>
              </a:solidFill>
              <a:latin typeface="+mn-ea"/>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dirty="0" smtClean="0">
              <a:ln>
                <a:noFill/>
              </a:ln>
              <a:solidFill>
                <a:schemeClr val="tx1"/>
              </a:solidFill>
              <a:effectLst/>
              <a:latin typeface="Arial" charset="0"/>
              <a:ea typeface="宋体" pitchFamily="2" charset="-122"/>
            </a:endParaRPr>
          </a:p>
        </p:txBody>
      </p:sp>
      <p:sp>
        <p:nvSpPr>
          <p:cNvPr id="5" name="矩形 4"/>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1924238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dirty="0" smtClean="0"/>
              <a:t>银行</a:t>
            </a:r>
            <a:r>
              <a:rPr lang="zh-CN" altLang="en-US" dirty="0" smtClean="0"/>
              <a:t>信用卡评分模型</a:t>
            </a:r>
            <a:endParaRPr kumimoji="1" lang="zh-CN" altLang="en-US" dirty="0"/>
          </a:p>
        </p:txBody>
      </p:sp>
      <p:sp>
        <p:nvSpPr>
          <p:cNvPr id="3" name="内容占位符 2"/>
          <p:cNvSpPr>
            <a:spLocks noGrp="1"/>
          </p:cNvSpPr>
          <p:nvPr>
            <p:ph idx="1"/>
          </p:nvPr>
        </p:nvSpPr>
        <p:spPr/>
        <p:txBody>
          <a:bodyPr/>
          <a:lstStyle/>
          <a:p>
            <a:r>
              <a:rPr kumimoji="1" lang="zh-CN" altLang="en-US" dirty="0" smtClean="0"/>
              <a:t>数据理解</a:t>
            </a:r>
            <a:endParaRPr kumimoji="1" lang="en-US" altLang="zh-CN" dirty="0" smtClean="0"/>
          </a:p>
          <a:p>
            <a:pPr lvl="1"/>
            <a:r>
              <a:rPr kumimoji="1" lang="zh-CN" altLang="en-US" dirty="0"/>
              <a:t>基本属性：包括了借款人当时的年龄。</a:t>
            </a:r>
          </a:p>
          <a:p>
            <a:pPr lvl="1"/>
            <a:r>
              <a:rPr kumimoji="1" lang="zh-CN" altLang="en-US" dirty="0" smtClean="0"/>
              <a:t>偿债</a:t>
            </a:r>
            <a:r>
              <a:rPr kumimoji="1" lang="zh-CN" altLang="en-US" dirty="0"/>
              <a:t>能力：包括了借款人的月收入、负债比率。</a:t>
            </a:r>
          </a:p>
          <a:p>
            <a:pPr lvl="1"/>
            <a:r>
              <a:rPr kumimoji="1" lang="zh-CN" altLang="en-US" dirty="0" smtClean="0"/>
              <a:t>信用</a:t>
            </a:r>
            <a:r>
              <a:rPr kumimoji="1" lang="zh-CN" altLang="en-US" dirty="0"/>
              <a:t>往来：两年内</a:t>
            </a:r>
            <a:r>
              <a:rPr kumimoji="1" lang="en-US" altLang="zh-CN" dirty="0"/>
              <a:t>35-59</a:t>
            </a:r>
            <a:r>
              <a:rPr kumimoji="1" lang="zh-CN" altLang="en-US" dirty="0"/>
              <a:t>天逾期次数、两年内</a:t>
            </a:r>
            <a:r>
              <a:rPr kumimoji="1" lang="en-US" altLang="zh-CN" dirty="0"/>
              <a:t>60-89</a:t>
            </a:r>
            <a:r>
              <a:rPr kumimoji="1" lang="zh-CN" altLang="en-US" dirty="0"/>
              <a:t>天逾期次数、两年内</a:t>
            </a:r>
            <a:r>
              <a:rPr kumimoji="1" lang="en-US" altLang="zh-CN" dirty="0"/>
              <a:t>90</a:t>
            </a:r>
            <a:r>
              <a:rPr kumimoji="1" lang="zh-CN" altLang="en-US" dirty="0"/>
              <a:t>天或高于</a:t>
            </a:r>
            <a:r>
              <a:rPr kumimoji="1" lang="en-US" altLang="zh-CN" dirty="0"/>
              <a:t>90</a:t>
            </a:r>
            <a:r>
              <a:rPr kumimoji="1" lang="zh-CN" altLang="en-US" dirty="0"/>
              <a:t>天逾期的次数。</a:t>
            </a:r>
          </a:p>
          <a:p>
            <a:pPr lvl="1"/>
            <a:r>
              <a:rPr kumimoji="1" lang="zh-CN" altLang="en-US" dirty="0" smtClean="0"/>
              <a:t>财产状况</a:t>
            </a:r>
            <a:r>
              <a:rPr kumimoji="1" lang="zh-CN" altLang="en-US" dirty="0"/>
              <a:t>：包括了开放式信贷和贷款数量、不动产贷款或额度数量。</a:t>
            </a:r>
          </a:p>
          <a:p>
            <a:pPr lvl="1"/>
            <a:r>
              <a:rPr kumimoji="1" lang="zh-CN" altLang="en-US" dirty="0" smtClean="0"/>
              <a:t>贷款</a:t>
            </a:r>
            <a:r>
              <a:rPr kumimoji="1" lang="zh-CN" altLang="en-US" dirty="0"/>
              <a:t>属性：暂无。</a:t>
            </a:r>
          </a:p>
          <a:p>
            <a:pPr lvl="1"/>
            <a:r>
              <a:rPr kumimoji="1" lang="zh-CN" altLang="en-US" dirty="0" smtClean="0"/>
              <a:t>其</a:t>
            </a:r>
            <a:r>
              <a:rPr kumimoji="1" lang="zh-CN" altLang="en-US" dirty="0"/>
              <a:t>他因素：包括了借款人的家属数量（不包括本人在内）</a:t>
            </a:r>
            <a:endParaRPr kumimoji="1" lang="en-US" altLang="zh-CN" dirty="0" smtClean="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943848639"/>
      </p:ext>
    </p:extLst>
  </p:cSld>
  <p:clrMapOvr>
    <a:masterClrMapping/>
  </p:clrMapOv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dirty="0" smtClean="0"/>
              <a:t>银行</a:t>
            </a:r>
            <a:r>
              <a:rPr lang="zh-CN" altLang="en-US" dirty="0" smtClean="0"/>
              <a:t>信用卡评分模型</a:t>
            </a:r>
            <a:endParaRPr kumimoji="1" lang="zh-CN" altLang="en-US" dirty="0"/>
          </a:p>
        </p:txBody>
      </p:sp>
      <p:sp>
        <p:nvSpPr>
          <p:cNvPr id="3" name="内容占位符 2"/>
          <p:cNvSpPr>
            <a:spLocks noGrp="1"/>
          </p:cNvSpPr>
          <p:nvPr>
            <p:ph idx="1"/>
          </p:nvPr>
        </p:nvSpPr>
        <p:spPr>
          <a:xfrm>
            <a:off x="457200" y="1268413"/>
            <a:ext cx="8229600" cy="720427"/>
          </a:xfrm>
        </p:spPr>
        <p:txBody>
          <a:bodyPr/>
          <a:lstStyle/>
          <a:p>
            <a:r>
              <a:rPr kumimoji="1" lang="zh-CN" altLang="en-US" dirty="0" smtClean="0"/>
              <a:t>数据理解</a:t>
            </a:r>
            <a:endParaRPr kumimoji="1" lang="en-US" altLang="zh-CN" dirty="0" smtClean="0"/>
          </a:p>
        </p:txBody>
      </p:sp>
      <p:pic>
        <p:nvPicPr>
          <p:cNvPr id="4" name="图片 3"/>
          <p:cNvPicPr>
            <a:picLocks noChangeAspect="1"/>
          </p:cNvPicPr>
          <p:nvPr/>
        </p:nvPicPr>
        <p:blipFill>
          <a:blip r:embed="rId2" cstate="print"/>
          <a:stretch>
            <a:fillRect/>
          </a:stretch>
        </p:blipFill>
        <p:spPr>
          <a:xfrm>
            <a:off x="1187624" y="1988840"/>
            <a:ext cx="5721524" cy="3686672"/>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52387692"/>
      </p:ext>
    </p:extLst>
  </p:cSld>
  <p:clrMapOvr>
    <a:masterClrMapping/>
  </p:clrMapOvr>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dirty="0" smtClean="0"/>
              <a:t>银行</a:t>
            </a:r>
            <a:r>
              <a:rPr lang="zh-CN" altLang="en-US" dirty="0" smtClean="0"/>
              <a:t>信用卡评分模型</a:t>
            </a:r>
            <a:endParaRPr kumimoji="1" lang="zh-CN" altLang="en-US" dirty="0"/>
          </a:p>
        </p:txBody>
      </p:sp>
      <p:sp>
        <p:nvSpPr>
          <p:cNvPr id="3" name="内容占位符 2"/>
          <p:cNvSpPr>
            <a:spLocks noGrp="1"/>
          </p:cNvSpPr>
          <p:nvPr>
            <p:ph idx="1"/>
          </p:nvPr>
        </p:nvSpPr>
        <p:spPr>
          <a:xfrm>
            <a:off x="457200" y="1268413"/>
            <a:ext cx="8229600" cy="4320827"/>
          </a:xfrm>
        </p:spPr>
        <p:txBody>
          <a:bodyPr/>
          <a:lstStyle/>
          <a:p>
            <a:r>
              <a:rPr kumimoji="1" lang="zh-CN" altLang="en-US" dirty="0"/>
              <a:t>数据处</a:t>
            </a:r>
            <a:r>
              <a:rPr kumimoji="1" lang="zh-CN" altLang="en-US" dirty="0" smtClean="0"/>
              <a:t>理</a:t>
            </a:r>
            <a:endParaRPr kumimoji="1" lang="en-US" altLang="zh-CN" dirty="0" smtClean="0"/>
          </a:p>
          <a:p>
            <a:pPr lvl="1"/>
            <a:r>
              <a:rPr kumimoji="1" lang="zh-CN" altLang="en-US" dirty="0" smtClean="0"/>
              <a:t>缺失值分析及处理</a:t>
            </a:r>
            <a:endParaRPr kumimoji="1" lang="en-US" altLang="zh-CN" dirty="0" smtClean="0"/>
          </a:p>
          <a:p>
            <a:pPr lvl="1"/>
            <a:r>
              <a:rPr kumimoji="1" lang="zh-CN" altLang="en-US" dirty="0"/>
              <a:t>异常值分析及处</a:t>
            </a:r>
            <a:r>
              <a:rPr kumimoji="1" lang="zh-CN" altLang="en-US" dirty="0" smtClean="0"/>
              <a:t>理</a:t>
            </a:r>
            <a:endParaRPr kumimoji="1" lang="en-US" altLang="zh-CN" dirty="0" smtClean="0"/>
          </a:p>
          <a:p>
            <a:pPr lvl="2"/>
            <a:r>
              <a:rPr kumimoji="1" lang="zh-CN" altLang="en-US" dirty="0" smtClean="0"/>
              <a:t>单变量异常值检测</a:t>
            </a:r>
            <a:endParaRPr kumimoji="1" lang="en-US" altLang="zh-CN" dirty="0" smtClean="0"/>
          </a:p>
          <a:p>
            <a:pPr lvl="2"/>
            <a:r>
              <a:rPr kumimoji="1" lang="zh-CN" altLang="en-US" dirty="0"/>
              <a:t>使用</a:t>
            </a:r>
            <a:r>
              <a:rPr kumimoji="1" lang="en-US" altLang="zh-CN" dirty="0"/>
              <a:t>LOF</a:t>
            </a:r>
            <a:r>
              <a:rPr kumimoji="1" lang="zh-CN" altLang="en-US" dirty="0"/>
              <a:t>（局部异常因子）</a:t>
            </a:r>
            <a:r>
              <a:rPr kumimoji="1" lang="zh-CN" altLang="en-US" dirty="0" smtClean="0"/>
              <a:t>检测异常值</a:t>
            </a:r>
            <a:endParaRPr kumimoji="1" lang="en-US" altLang="zh-CN" dirty="0" smtClean="0"/>
          </a:p>
          <a:p>
            <a:pPr lvl="2"/>
            <a:r>
              <a:rPr kumimoji="1" lang="zh-CN" altLang="en-US" dirty="0"/>
              <a:t>通过聚类检测异常值</a:t>
            </a:r>
            <a:endParaRPr kumimoji="1" lang="en-US" altLang="zh-CN" dirty="0" smtClean="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457592620"/>
      </p:ext>
    </p:extLst>
  </p:cSld>
  <p:clrMapOvr>
    <a:masterClrMapping/>
  </p:clrMapOvr>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p:txBody>
          <a:bodyPr/>
          <a:lstStyle/>
          <a:p>
            <a:r>
              <a:rPr kumimoji="1" lang="zh-CN" altLang="en-US" dirty="0" smtClean="0"/>
              <a:t>目标</a:t>
            </a:r>
            <a:endParaRPr kumimoji="1" lang="en-US" altLang="zh-CN" dirty="0" smtClean="0"/>
          </a:p>
          <a:p>
            <a:pPr lvl="1"/>
            <a:r>
              <a:rPr lang="zh-CN" altLang="zh-CN" dirty="0"/>
              <a:t>葡萄牙某银行拟根据现有客户资料建立预测模型，以配合其数据库营销策略，营销方式为电话直销，销售产品为某金融产品（</a:t>
            </a:r>
            <a:r>
              <a:rPr lang="en-US" altLang="zh-CN" dirty="0"/>
              <a:t>term deposit</a:t>
            </a:r>
            <a:r>
              <a:rPr lang="zh-CN" altLang="zh-CN" dirty="0"/>
              <a:t>），数据分析的目标为通过预测模型识别对该金融产品有较高购买意愿的用户群</a:t>
            </a:r>
          </a:p>
          <a:p>
            <a:pPr lvl="1"/>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789847212"/>
      </p:ext>
    </p:extLst>
  </p:cSld>
  <p:clrMapOvr>
    <a:masterClrMapping/>
  </p:clrMapOvr>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银行用户营销响应模型：判断用户是否会对贷款有响应</a:t>
            </a:r>
            <a:br>
              <a:rPr lang="zh-CN" altLang="zh-CN" sz="2800" dirty="0"/>
            </a:br>
            <a:endParaRPr kumimoji="1" lang="zh-CN" altLang="en-US" sz="2800" dirty="0"/>
          </a:p>
        </p:txBody>
      </p:sp>
      <p:sp>
        <p:nvSpPr>
          <p:cNvPr id="3" name="内容占位符 2"/>
          <p:cNvSpPr>
            <a:spLocks noGrp="1"/>
          </p:cNvSpPr>
          <p:nvPr>
            <p:ph idx="1"/>
          </p:nvPr>
        </p:nvSpPr>
        <p:spPr>
          <a:xfrm>
            <a:off x="457200" y="1268413"/>
            <a:ext cx="8229600" cy="720427"/>
          </a:xfrm>
        </p:spPr>
        <p:txBody>
          <a:bodyPr/>
          <a:lstStyle/>
          <a:p>
            <a:r>
              <a:rPr kumimoji="1" lang="zh-CN" altLang="en-US" dirty="0"/>
              <a:t>变量分析</a:t>
            </a:r>
          </a:p>
          <a:p>
            <a:pPr lvl="1"/>
            <a:endParaRPr kumimoji="1" lang="zh-CN" altLang="en-US" dirty="0"/>
          </a:p>
        </p:txBody>
      </p:sp>
      <p:pic>
        <p:nvPicPr>
          <p:cNvPr id="4" name="图片 3"/>
          <p:cNvPicPr>
            <a:picLocks noChangeAspect="1"/>
          </p:cNvPicPr>
          <p:nvPr/>
        </p:nvPicPr>
        <p:blipFill>
          <a:blip r:embed="rId2" cstate="print"/>
          <a:stretch>
            <a:fillRect/>
          </a:stretch>
        </p:blipFill>
        <p:spPr>
          <a:xfrm>
            <a:off x="1907704" y="1916832"/>
            <a:ext cx="5375920" cy="4300736"/>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173153041"/>
      </p:ext>
    </p:extLst>
  </p:cSld>
  <p:clrMapOvr>
    <a:masterClrMapping/>
  </p:clrMapOvr>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720427"/>
          </a:xfrm>
        </p:spPr>
        <p:txBody>
          <a:bodyPr/>
          <a:lstStyle/>
          <a:p>
            <a:r>
              <a:rPr kumimoji="1" lang="zh-CN" altLang="en-US" dirty="0"/>
              <a:t>变量</a:t>
            </a:r>
            <a:r>
              <a:rPr kumimoji="1" lang="zh-CN" altLang="en-US" dirty="0" smtClean="0"/>
              <a:t>分析</a:t>
            </a:r>
            <a:endParaRPr kumimoji="1" lang="en-US" altLang="zh-CN" dirty="0" smtClean="0"/>
          </a:p>
          <a:p>
            <a:pPr lvl="1"/>
            <a:r>
              <a:rPr kumimoji="1" lang="zh-CN" altLang="en-US" dirty="0"/>
              <a:t>月收入</a:t>
            </a:r>
          </a:p>
          <a:p>
            <a:pPr lvl="1"/>
            <a:endParaRPr kumimoji="1" lang="zh-CN" altLang="en-US" dirty="0"/>
          </a:p>
        </p:txBody>
      </p:sp>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pic>
        <p:nvPicPr>
          <p:cNvPr id="5" name="图片 4"/>
          <p:cNvPicPr>
            <a:picLocks noChangeAspect="1"/>
          </p:cNvPicPr>
          <p:nvPr/>
        </p:nvPicPr>
        <p:blipFill>
          <a:blip r:embed="rId2" cstate="print"/>
          <a:stretch>
            <a:fillRect/>
          </a:stretch>
        </p:blipFill>
        <p:spPr>
          <a:xfrm>
            <a:off x="1835696" y="2348880"/>
            <a:ext cx="4943872" cy="3955098"/>
          </a:xfrm>
          <a:prstGeom prst="rect">
            <a:avLst/>
          </a:prstGeom>
        </p:spPr>
      </p:pic>
    </p:spTree>
    <p:extLst>
      <p:ext uri="{BB962C8B-B14F-4D97-AF65-F5344CB8AC3E}">
        <p14:creationId xmlns:p14="http://schemas.microsoft.com/office/powerpoint/2010/main" val="3654229435"/>
      </p:ext>
    </p:extLst>
  </p:cSld>
  <p:clrMapOvr>
    <a:masterClrMapping/>
  </p:clrMapOvr>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1800547"/>
          </a:xfrm>
        </p:spPr>
        <p:txBody>
          <a:bodyPr/>
          <a:lstStyle/>
          <a:p>
            <a:r>
              <a:rPr kumimoji="1" lang="zh-CN" altLang="en-US" dirty="0"/>
              <a:t>变量之间的相关性</a:t>
            </a:r>
          </a:p>
        </p:txBody>
      </p:sp>
      <p:pic>
        <p:nvPicPr>
          <p:cNvPr id="4" name="图片 3"/>
          <p:cNvPicPr>
            <a:picLocks noChangeAspect="1"/>
          </p:cNvPicPr>
          <p:nvPr/>
        </p:nvPicPr>
        <p:blipFill>
          <a:blip r:embed="rId2" cstate="print"/>
          <a:stretch>
            <a:fillRect/>
          </a:stretch>
        </p:blipFill>
        <p:spPr>
          <a:xfrm>
            <a:off x="4128120" y="2123797"/>
            <a:ext cx="4871864" cy="3897491"/>
          </a:xfrm>
          <a:prstGeom prst="rect">
            <a:avLst/>
          </a:prstGeom>
        </p:spPr>
      </p:pic>
      <p:pic>
        <p:nvPicPr>
          <p:cNvPr id="6" name="图片 5"/>
          <p:cNvPicPr>
            <a:picLocks noChangeAspect="1"/>
          </p:cNvPicPr>
          <p:nvPr/>
        </p:nvPicPr>
        <p:blipFill>
          <a:blip r:embed="rId3" cstate="print"/>
          <a:stretch>
            <a:fillRect/>
          </a:stretch>
        </p:blipFill>
        <p:spPr>
          <a:xfrm>
            <a:off x="323528" y="2123797"/>
            <a:ext cx="4511824" cy="3609459"/>
          </a:xfrm>
          <a:prstGeom prst="rect">
            <a:avLst/>
          </a:prstGeom>
        </p:spPr>
      </p:pic>
      <p:sp>
        <p:nvSpPr>
          <p:cNvPr id="7" name="矩形 6"/>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334166489"/>
      </p:ext>
    </p:extLst>
  </p:cSld>
  <p:clrMapOvr>
    <a:masterClrMapping/>
  </p:clrMapOvr>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1800547"/>
          </a:xfrm>
        </p:spPr>
        <p:txBody>
          <a:bodyPr/>
          <a:lstStyle/>
          <a:p>
            <a:r>
              <a:rPr kumimoji="1" lang="zh-CN" altLang="en-US" dirty="0" smtClean="0"/>
              <a:t>使用逻辑回归进行建模</a:t>
            </a:r>
            <a:endParaRPr kumimoji="1" lang="en-US" altLang="zh-CN" dirty="0" smtClean="0"/>
          </a:p>
          <a:p>
            <a:endParaRPr kumimoji="1" lang="en-US" altLang="zh-CN" dirty="0"/>
          </a:p>
          <a:p>
            <a:r>
              <a:rPr kumimoji="1" lang="zh-CN" altLang="en-US" dirty="0" smtClean="0"/>
              <a:t>可以</a:t>
            </a:r>
            <a:r>
              <a:rPr kumimoji="1" lang="zh-CN" altLang="en-US" dirty="0"/>
              <a:t>看出，利用全变量进行回归，模型拟合效果并不是很好，其中</a:t>
            </a:r>
            <a:r>
              <a:rPr kumimoji="1" lang="en-US" altLang="zh-CN" dirty="0"/>
              <a:t>x1,x4,x6</a:t>
            </a:r>
            <a:r>
              <a:rPr kumimoji="1" lang="zh-CN" altLang="en-US" dirty="0"/>
              <a:t>三个变量的</a:t>
            </a:r>
            <a:r>
              <a:rPr kumimoji="1" lang="en-US" altLang="zh-CN" dirty="0"/>
              <a:t>p</a:t>
            </a:r>
            <a:r>
              <a:rPr kumimoji="1" lang="zh-CN" altLang="en-US" dirty="0"/>
              <a:t>值未能通过检验，在此直接剔除这三个变量，利用剩余的变量对</a:t>
            </a:r>
            <a:r>
              <a:rPr kumimoji="1" lang="en-US" altLang="zh-CN" dirty="0"/>
              <a:t>y</a:t>
            </a:r>
            <a:r>
              <a:rPr kumimoji="1" lang="zh-CN" altLang="en-US" dirty="0"/>
              <a:t>进行回归。</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945184275"/>
      </p:ext>
    </p:extLst>
  </p:cSld>
  <p:clrMapOvr>
    <a:masterClrMapping/>
  </p:clrMapOvr>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1800547"/>
          </a:xfrm>
        </p:spPr>
        <p:txBody>
          <a:bodyPr/>
          <a:lstStyle/>
          <a:p>
            <a:r>
              <a:rPr kumimoji="1" lang="zh-CN" altLang="en-US" dirty="0"/>
              <a:t>模型评估</a:t>
            </a:r>
          </a:p>
        </p:txBody>
      </p:sp>
      <p:pic>
        <p:nvPicPr>
          <p:cNvPr id="4" name="图片 3"/>
          <p:cNvPicPr>
            <a:picLocks noChangeAspect="1"/>
          </p:cNvPicPr>
          <p:nvPr/>
        </p:nvPicPr>
        <p:blipFill>
          <a:blip r:embed="rId2" cstate="print"/>
          <a:stretch>
            <a:fillRect/>
          </a:stretch>
        </p:blipFill>
        <p:spPr>
          <a:xfrm>
            <a:off x="755576" y="1916832"/>
            <a:ext cx="5381476" cy="1925812"/>
          </a:xfrm>
          <a:prstGeom prst="rect">
            <a:avLst/>
          </a:prstGeom>
        </p:spPr>
      </p:pic>
      <p:pic>
        <p:nvPicPr>
          <p:cNvPr id="5" name="图片 4"/>
          <p:cNvPicPr>
            <a:picLocks noChangeAspect="1"/>
          </p:cNvPicPr>
          <p:nvPr/>
        </p:nvPicPr>
        <p:blipFill>
          <a:blip r:embed="rId3" cstate="print"/>
          <a:stretch>
            <a:fillRect/>
          </a:stretch>
        </p:blipFill>
        <p:spPr>
          <a:xfrm>
            <a:off x="2051720" y="3861048"/>
            <a:ext cx="3071664" cy="2457331"/>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941091932"/>
      </p:ext>
    </p:extLst>
  </p:cSld>
  <p:clrMapOvr>
    <a:masterClrMapping/>
  </p:clrMapOvr>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4464843"/>
          </a:xfrm>
        </p:spPr>
        <p:txBody>
          <a:bodyPr/>
          <a:lstStyle/>
          <a:p>
            <a:r>
              <a:rPr kumimoji="1" lang="en-US" altLang="zh-TW" sz="2000" dirty="0"/>
              <a:t>WOE</a:t>
            </a:r>
            <a:r>
              <a:rPr kumimoji="1" lang="zh-TW" altLang="en-US" sz="2000" dirty="0" smtClean="0"/>
              <a:t>转换</a:t>
            </a:r>
            <a:endParaRPr kumimoji="1" lang="en-US" altLang="zh-TW" sz="2000" dirty="0" smtClean="0"/>
          </a:p>
          <a:p>
            <a:pPr lvl="1"/>
            <a:r>
              <a:rPr kumimoji="1" lang="zh-CN" altLang="en-US" sz="1800" dirty="0"/>
              <a:t>证据权重（</a:t>
            </a:r>
            <a:r>
              <a:rPr kumimoji="1" lang="en-US" altLang="zh-CN" sz="1800" dirty="0"/>
              <a:t>Weight of </a:t>
            </a:r>
            <a:r>
              <a:rPr kumimoji="1" lang="en-US" altLang="zh-CN" sz="1800" dirty="0" err="1"/>
              <a:t>Evidence,WOE</a:t>
            </a:r>
            <a:r>
              <a:rPr kumimoji="1" lang="zh-CN" altLang="en-US" sz="1800" dirty="0"/>
              <a:t>）转换可以将</a:t>
            </a:r>
            <a:r>
              <a:rPr kumimoji="1" lang="en-US" altLang="zh-CN" sz="1800" dirty="0"/>
              <a:t>Logistic</a:t>
            </a:r>
            <a:r>
              <a:rPr kumimoji="1" lang="zh-CN" altLang="en-US" sz="1800" dirty="0"/>
              <a:t>回归模型转变为标准评分卡</a:t>
            </a:r>
            <a:r>
              <a:rPr kumimoji="1" lang="zh-CN" altLang="en-US" sz="1800" dirty="0" smtClean="0"/>
              <a:t>格式</a:t>
            </a:r>
            <a:endParaRPr kumimoji="1" lang="en-US" altLang="zh-CN" sz="1800" dirty="0" smtClean="0"/>
          </a:p>
          <a:p>
            <a:pPr lvl="1"/>
            <a:r>
              <a:rPr kumimoji="1" lang="zh-CN" altLang="en-US" sz="1800" dirty="0"/>
              <a:t>引入</a:t>
            </a:r>
            <a:r>
              <a:rPr kumimoji="1" lang="en-US" altLang="zh-CN" sz="1800" dirty="0"/>
              <a:t>WOE</a:t>
            </a:r>
            <a:r>
              <a:rPr kumimoji="1" lang="zh-CN" altLang="en-US" sz="1800" dirty="0"/>
              <a:t>转换的目的并不是为了提高模型质量，只是一些变量不应该被纳入模型，这或者是因为它们不能增加模型值，或者是因为与其模型相关系数有关的误差较大，其实建立标准信用评分卡也可以不采用</a:t>
            </a:r>
            <a:r>
              <a:rPr kumimoji="1" lang="en-US" altLang="zh-CN" sz="1800" dirty="0"/>
              <a:t>WOE</a:t>
            </a:r>
            <a:r>
              <a:rPr kumimoji="1" lang="zh-CN" altLang="en-US" sz="1800" dirty="0"/>
              <a:t>转换。这种情况下，</a:t>
            </a:r>
            <a:r>
              <a:rPr kumimoji="1" lang="en-US" altLang="zh-CN" sz="1800" dirty="0"/>
              <a:t>Logistic</a:t>
            </a:r>
            <a:r>
              <a:rPr kumimoji="1" lang="zh-CN" altLang="en-US" sz="1800" dirty="0"/>
              <a:t>回归模型需要处理更大数量的自变量。尽管这样会增加建模程序的复杂性，但最终得到的评分卡都是一样</a:t>
            </a:r>
            <a:r>
              <a:rPr kumimoji="1" lang="zh-CN" altLang="en-US" sz="1800" dirty="0" smtClean="0"/>
              <a:t>的</a:t>
            </a:r>
            <a:endParaRPr kumimoji="1" lang="en-US" altLang="zh-CN" sz="1800" dirty="0" smtClean="0"/>
          </a:p>
          <a:p>
            <a:pPr lvl="1"/>
            <a:r>
              <a:rPr kumimoji="1" lang="zh-CN" altLang="en-US" sz="1800" dirty="0"/>
              <a:t>用</a:t>
            </a:r>
            <a:r>
              <a:rPr kumimoji="1" lang="en-US" altLang="zh-CN" sz="1800" dirty="0"/>
              <a:t>WOE(x)</a:t>
            </a:r>
            <a:r>
              <a:rPr kumimoji="1" lang="zh-CN" altLang="en-US" sz="1800" dirty="0"/>
              <a:t>替换变量</a:t>
            </a:r>
            <a:r>
              <a:rPr kumimoji="1" lang="en-US" altLang="zh-CN" sz="1800" dirty="0"/>
              <a:t>x</a:t>
            </a:r>
            <a:r>
              <a:rPr kumimoji="1" lang="zh-CN" altLang="en-US" sz="1800" dirty="0"/>
              <a:t>。</a:t>
            </a:r>
            <a:r>
              <a:rPr kumimoji="1" lang="en-US" altLang="zh-CN" sz="1800" dirty="0"/>
              <a:t>WOE()=</a:t>
            </a:r>
            <a:r>
              <a:rPr kumimoji="1" lang="en-US" altLang="zh-CN" sz="1800" dirty="0" err="1"/>
              <a:t>ln</a:t>
            </a:r>
            <a:r>
              <a:rPr kumimoji="1" lang="en-US" altLang="zh-CN" sz="1800" dirty="0"/>
              <a:t>[(</a:t>
            </a:r>
            <a:r>
              <a:rPr kumimoji="1" lang="zh-CN" altLang="en-US" sz="1800" dirty="0"/>
              <a:t>违约</a:t>
            </a:r>
            <a:r>
              <a:rPr kumimoji="1" lang="en-US" altLang="zh-CN" sz="1800" dirty="0"/>
              <a:t>/</a:t>
            </a:r>
            <a:r>
              <a:rPr kumimoji="1" lang="zh-CN" altLang="en-US" sz="1800" dirty="0"/>
              <a:t>总违约</a:t>
            </a:r>
            <a:r>
              <a:rPr kumimoji="1" lang="en-US" altLang="zh-CN" sz="1800" dirty="0"/>
              <a:t>)/(</a:t>
            </a:r>
            <a:r>
              <a:rPr kumimoji="1" lang="zh-CN" altLang="en-US" sz="1800" dirty="0"/>
              <a:t>正常</a:t>
            </a:r>
            <a:r>
              <a:rPr kumimoji="1" lang="en-US" altLang="zh-CN" sz="1800" dirty="0"/>
              <a:t>/</a:t>
            </a:r>
            <a:r>
              <a:rPr kumimoji="1" lang="zh-CN" altLang="en-US" sz="1800" dirty="0"/>
              <a:t>总正常</a:t>
            </a:r>
            <a:r>
              <a:rPr kumimoji="1" lang="en-US" altLang="zh-CN" sz="1800" dirty="0"/>
              <a:t>)]</a:t>
            </a:r>
            <a:r>
              <a:rPr kumimoji="1" lang="zh-CN" altLang="en-US" sz="1800" dirty="0"/>
              <a:t>。</a:t>
            </a:r>
          </a:p>
          <a:p>
            <a:pPr lvl="1"/>
            <a:r>
              <a:rPr kumimoji="1" lang="zh-CN" altLang="en-US" sz="1800" dirty="0"/>
              <a:t>通过上述的</a:t>
            </a:r>
            <a:r>
              <a:rPr kumimoji="1" lang="en-US" altLang="zh-CN" sz="1800" dirty="0"/>
              <a:t>Logistic</a:t>
            </a:r>
            <a:r>
              <a:rPr kumimoji="1" lang="zh-CN" altLang="en-US" sz="1800" dirty="0"/>
              <a:t>回归，剔除</a:t>
            </a:r>
            <a:r>
              <a:rPr kumimoji="1" lang="en-US" altLang="zh-CN" sz="1800" dirty="0"/>
              <a:t>x1,x4,x6</a:t>
            </a:r>
            <a:r>
              <a:rPr kumimoji="1" lang="zh-CN" altLang="en-US" sz="1800" dirty="0"/>
              <a:t>三个变量，对剩下的变量进行</a:t>
            </a:r>
            <a:r>
              <a:rPr kumimoji="1" lang="en-US" altLang="zh-CN" sz="1800" dirty="0"/>
              <a:t>WOE</a:t>
            </a:r>
            <a:r>
              <a:rPr kumimoji="1" lang="zh-CN" altLang="en-US" sz="1800" dirty="0"/>
              <a:t>转换</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68443819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z="3600" b="1">
                <a:latin typeface="Arial" charset="0"/>
                <a:ea typeface="宋体" charset="0"/>
              </a:rPr>
              <a:t>字符串类型</a:t>
            </a:r>
          </a:p>
        </p:txBody>
      </p:sp>
      <p:sp>
        <p:nvSpPr>
          <p:cNvPr id="34819" name="Rectangle 3"/>
          <p:cNvSpPr>
            <a:spLocks noGrp="1" noChangeArrowheads="1"/>
          </p:cNvSpPr>
          <p:nvPr>
            <p:ph idx="1"/>
          </p:nvPr>
        </p:nvSpPr>
        <p:spPr>
          <a:xfrm>
            <a:off x="323528" y="1340768"/>
            <a:ext cx="8229600" cy="4525963"/>
          </a:xfrm>
        </p:spPr>
        <p:txBody>
          <a:bodyPr/>
          <a:lstStyle/>
          <a:p>
            <a:pPr eaLnBrk="1" hangingPunct="1"/>
            <a:r>
              <a:rPr lang="zh-CN" altLang="en-US" sz="2800" b="1" dirty="0">
                <a:latin typeface="Arial" charset="0"/>
                <a:ea typeface="宋体" charset="0"/>
              </a:rPr>
              <a:t>字符串的创建和赋值</a:t>
            </a:r>
          </a:p>
          <a:p>
            <a:pPr eaLnBrk="1" hangingPunct="1"/>
            <a:r>
              <a:rPr lang="zh-CN" altLang="en-US" sz="2800" b="1" dirty="0">
                <a:latin typeface="Arial" charset="0"/>
                <a:ea typeface="宋体" charset="0"/>
              </a:rPr>
              <a:t>访问字符串</a:t>
            </a:r>
          </a:p>
          <a:p>
            <a:pPr eaLnBrk="1" hangingPunct="1"/>
            <a:r>
              <a:rPr lang="zh-CN" altLang="en-US" sz="2800" b="1" dirty="0">
                <a:latin typeface="Arial" charset="0"/>
                <a:ea typeface="宋体" charset="0"/>
              </a:rPr>
              <a:t>改变字符串（字符串是不可变的）</a:t>
            </a:r>
          </a:p>
          <a:p>
            <a:pPr eaLnBrk="1" hangingPunct="1"/>
            <a:r>
              <a:rPr lang="zh-CN" altLang="en-US" sz="2800" b="1" dirty="0">
                <a:latin typeface="Arial" charset="0"/>
                <a:ea typeface="宋体" charset="0"/>
              </a:rPr>
              <a:t>删除字符或字符串</a:t>
            </a:r>
          </a:p>
        </p:txBody>
      </p:sp>
      <p:sp>
        <p:nvSpPr>
          <p:cNvPr id="4" name="矩形 3"/>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461627788"/>
      </p:ext>
    </p:extLst>
  </p:cSld>
  <p:clrMapOvr>
    <a:masterClrMapping/>
  </p:clrMapOvr>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4464843"/>
          </a:xfrm>
        </p:spPr>
        <p:txBody>
          <a:bodyPr/>
          <a:lstStyle/>
          <a:p>
            <a:r>
              <a:rPr kumimoji="1" lang="en-US" altLang="zh-CN" sz="2000" dirty="0"/>
              <a:t>1</a:t>
            </a:r>
            <a:r>
              <a:rPr kumimoji="1" lang="zh-CN" altLang="en-US" sz="2000" dirty="0"/>
              <a:t>、进</a:t>
            </a:r>
            <a:r>
              <a:rPr kumimoji="1" lang="zh-CN" altLang="en-US" sz="2000" dirty="0" smtClean="0"/>
              <a:t>行分箱</a:t>
            </a:r>
            <a:r>
              <a:rPr kumimoji="1" lang="en-US" altLang="zh-CN" sz="2000" dirty="0" smtClean="0"/>
              <a:t>-Age</a:t>
            </a:r>
            <a:r>
              <a:rPr kumimoji="1" lang="zh-CN" altLang="en-US" sz="2000" dirty="0" smtClean="0"/>
              <a:t>变量</a:t>
            </a:r>
            <a:endParaRPr kumimoji="1" lang="zh-CN" altLang="en-US" sz="2000" dirty="0"/>
          </a:p>
        </p:txBody>
      </p:sp>
      <p:pic>
        <p:nvPicPr>
          <p:cNvPr id="4" name="图片 3"/>
          <p:cNvPicPr>
            <a:picLocks noChangeAspect="1"/>
          </p:cNvPicPr>
          <p:nvPr/>
        </p:nvPicPr>
        <p:blipFill>
          <a:blip r:embed="rId2" cstate="print"/>
          <a:stretch>
            <a:fillRect/>
          </a:stretch>
        </p:blipFill>
        <p:spPr>
          <a:xfrm>
            <a:off x="1691680" y="1988840"/>
            <a:ext cx="5303912" cy="424313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296723991"/>
      </p:ext>
    </p:extLst>
  </p:cSld>
  <p:clrMapOvr>
    <a:masterClrMapping/>
  </p:clrMapOvr>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4464843"/>
          </a:xfrm>
        </p:spPr>
        <p:txBody>
          <a:bodyPr/>
          <a:lstStyle/>
          <a:p>
            <a:r>
              <a:rPr kumimoji="1" lang="en-US" altLang="zh-CN" sz="2000" dirty="0"/>
              <a:t>1</a:t>
            </a:r>
            <a:r>
              <a:rPr kumimoji="1" lang="zh-CN" altLang="en-US" sz="2000" dirty="0"/>
              <a:t>、进</a:t>
            </a:r>
            <a:r>
              <a:rPr kumimoji="1" lang="zh-CN" altLang="en-US" sz="2000" dirty="0" smtClean="0"/>
              <a:t>行分箱</a:t>
            </a:r>
            <a:r>
              <a:rPr kumimoji="1" lang="en-US" altLang="zh-CN" sz="2000" dirty="0"/>
              <a:t>-NumberOfTime30-59DaysPastDueNotWorse</a:t>
            </a:r>
            <a:r>
              <a:rPr kumimoji="1" lang="zh-CN" altLang="en-US" sz="2000" dirty="0" smtClean="0"/>
              <a:t>变量</a:t>
            </a:r>
            <a:endParaRPr kumimoji="1" lang="zh-CN" altLang="en-US" sz="2000" dirty="0"/>
          </a:p>
        </p:txBody>
      </p:sp>
      <p:pic>
        <p:nvPicPr>
          <p:cNvPr id="5" name="图片 4"/>
          <p:cNvPicPr>
            <a:picLocks noChangeAspect="1"/>
          </p:cNvPicPr>
          <p:nvPr/>
        </p:nvPicPr>
        <p:blipFill>
          <a:blip r:embed="rId2" cstate="print"/>
          <a:stretch>
            <a:fillRect/>
          </a:stretch>
        </p:blipFill>
        <p:spPr>
          <a:xfrm>
            <a:off x="2051720" y="1988840"/>
            <a:ext cx="5447928" cy="4358342"/>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086343412"/>
      </p:ext>
    </p:extLst>
  </p:cSld>
  <p:clrMapOvr>
    <a:masterClrMapping/>
  </p:clrMapOvr>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4464843"/>
          </a:xfrm>
        </p:spPr>
        <p:txBody>
          <a:bodyPr/>
          <a:lstStyle/>
          <a:p>
            <a:r>
              <a:rPr kumimoji="1" lang="en-US" altLang="zh-CN" sz="2000" dirty="0"/>
              <a:t>1</a:t>
            </a:r>
            <a:r>
              <a:rPr kumimoji="1" lang="zh-CN" altLang="en-US" sz="2000" dirty="0"/>
              <a:t>、进</a:t>
            </a:r>
            <a:r>
              <a:rPr kumimoji="1" lang="zh-CN" altLang="en-US" sz="2000" dirty="0" smtClean="0"/>
              <a:t>行分箱</a:t>
            </a:r>
            <a:r>
              <a:rPr kumimoji="1" lang="en-US" altLang="zh-CN" sz="2000" dirty="0"/>
              <a:t>-</a:t>
            </a:r>
            <a:r>
              <a:rPr kumimoji="1" lang="en-US" altLang="zh-CN" sz="2000" dirty="0" err="1"/>
              <a:t>MonthlyIncome</a:t>
            </a:r>
            <a:r>
              <a:rPr kumimoji="1" lang="zh-CN" altLang="en-US" sz="2000" dirty="0" smtClean="0"/>
              <a:t>变量</a:t>
            </a:r>
            <a:endParaRPr kumimoji="1" lang="zh-CN" altLang="en-US" sz="2000" dirty="0"/>
          </a:p>
        </p:txBody>
      </p:sp>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pic>
        <p:nvPicPr>
          <p:cNvPr id="5" name="图片 4"/>
          <p:cNvPicPr>
            <a:picLocks noChangeAspect="1"/>
          </p:cNvPicPr>
          <p:nvPr/>
        </p:nvPicPr>
        <p:blipFill>
          <a:blip r:embed="rId2" cstate="print"/>
          <a:stretch>
            <a:fillRect/>
          </a:stretch>
        </p:blipFill>
        <p:spPr>
          <a:xfrm>
            <a:off x="2051720" y="2032044"/>
            <a:ext cx="5591944" cy="4473555"/>
          </a:xfrm>
          <a:prstGeom prst="rect">
            <a:avLst/>
          </a:prstGeom>
        </p:spPr>
      </p:pic>
    </p:spTree>
    <p:extLst>
      <p:ext uri="{BB962C8B-B14F-4D97-AF65-F5344CB8AC3E}">
        <p14:creationId xmlns:p14="http://schemas.microsoft.com/office/powerpoint/2010/main" val="4261508407"/>
      </p:ext>
    </p:extLst>
  </p:cSld>
  <p:clrMapOvr>
    <a:masterClrMapping/>
  </p:clrMapOvr>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4464843"/>
          </a:xfrm>
        </p:spPr>
        <p:txBody>
          <a:bodyPr/>
          <a:lstStyle/>
          <a:p>
            <a:r>
              <a:rPr kumimoji="1" lang="en-US" altLang="zh-CN" sz="2000" dirty="0"/>
              <a:t>1</a:t>
            </a:r>
            <a:r>
              <a:rPr kumimoji="1" lang="zh-CN" altLang="en-US" sz="2000" dirty="0"/>
              <a:t>、进</a:t>
            </a:r>
            <a:r>
              <a:rPr kumimoji="1" lang="zh-CN" altLang="en-US" sz="2000" dirty="0" smtClean="0"/>
              <a:t>行分箱</a:t>
            </a:r>
            <a:r>
              <a:rPr kumimoji="1" lang="en-US" altLang="zh-CN" sz="2000" dirty="0"/>
              <a:t>-NumberOfTimes90DaysLate</a:t>
            </a:r>
            <a:r>
              <a:rPr kumimoji="1" lang="zh-CN" altLang="en-US" sz="2000" dirty="0" smtClean="0"/>
              <a:t>变量</a:t>
            </a:r>
            <a:endParaRPr kumimoji="1" lang="zh-CN" altLang="en-US" sz="2000" dirty="0"/>
          </a:p>
        </p:txBody>
      </p:sp>
      <p:pic>
        <p:nvPicPr>
          <p:cNvPr id="4" name="图片 3"/>
          <p:cNvPicPr>
            <a:picLocks noChangeAspect="1"/>
          </p:cNvPicPr>
          <p:nvPr/>
        </p:nvPicPr>
        <p:blipFill>
          <a:blip r:embed="rId2" cstate="print"/>
          <a:stretch>
            <a:fillRect/>
          </a:stretch>
        </p:blipFill>
        <p:spPr>
          <a:xfrm>
            <a:off x="1475656" y="1916832"/>
            <a:ext cx="5513961" cy="450912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868833379"/>
      </p:ext>
    </p:extLst>
  </p:cSld>
  <p:clrMapOvr>
    <a:masterClrMapping/>
  </p:clrMapOvr>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4464843"/>
          </a:xfrm>
        </p:spPr>
        <p:txBody>
          <a:bodyPr/>
          <a:lstStyle/>
          <a:p>
            <a:r>
              <a:rPr kumimoji="1" lang="en-US" altLang="zh-CN" sz="2000" dirty="0"/>
              <a:t>1</a:t>
            </a:r>
            <a:r>
              <a:rPr kumimoji="1" lang="zh-CN" altLang="en-US" sz="2000" dirty="0"/>
              <a:t>、进</a:t>
            </a:r>
            <a:r>
              <a:rPr kumimoji="1" lang="zh-CN" altLang="en-US" sz="2000" dirty="0" smtClean="0"/>
              <a:t>行分箱</a:t>
            </a:r>
            <a:r>
              <a:rPr kumimoji="1" lang="en-US" altLang="zh-CN" sz="2000" dirty="0"/>
              <a:t>-</a:t>
            </a:r>
            <a:r>
              <a:rPr kumimoji="1" lang="en-US" altLang="zh-CN" sz="2000" dirty="0" err="1"/>
              <a:t>NumberRealEstateLoansOrLines</a:t>
            </a:r>
            <a:r>
              <a:rPr kumimoji="1" lang="zh-CN" altLang="en-US" sz="2000" dirty="0" smtClean="0"/>
              <a:t>变量</a:t>
            </a:r>
            <a:endParaRPr kumimoji="1" lang="zh-CN" altLang="en-US" sz="2000" dirty="0"/>
          </a:p>
        </p:txBody>
      </p:sp>
      <p:pic>
        <p:nvPicPr>
          <p:cNvPr id="5" name="图片 4"/>
          <p:cNvPicPr>
            <a:picLocks noChangeAspect="1"/>
          </p:cNvPicPr>
          <p:nvPr/>
        </p:nvPicPr>
        <p:blipFill>
          <a:blip r:embed="rId2" cstate="print"/>
          <a:stretch>
            <a:fillRect/>
          </a:stretch>
        </p:blipFill>
        <p:spPr>
          <a:xfrm>
            <a:off x="1691680" y="2132856"/>
            <a:ext cx="5303912" cy="4243130"/>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899794759"/>
      </p:ext>
    </p:extLst>
  </p:cSld>
  <p:clrMapOvr>
    <a:masterClrMapping/>
  </p:clrMapOvr>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4464843"/>
          </a:xfrm>
        </p:spPr>
        <p:txBody>
          <a:bodyPr/>
          <a:lstStyle/>
          <a:p>
            <a:r>
              <a:rPr kumimoji="1" lang="en-US" altLang="zh-CN" sz="2000" dirty="0"/>
              <a:t>1</a:t>
            </a:r>
            <a:r>
              <a:rPr kumimoji="1" lang="zh-CN" altLang="en-US" sz="2000" dirty="0"/>
              <a:t>、进</a:t>
            </a:r>
            <a:r>
              <a:rPr kumimoji="1" lang="zh-CN" altLang="en-US" sz="2000" dirty="0" smtClean="0"/>
              <a:t>行分箱</a:t>
            </a:r>
            <a:r>
              <a:rPr kumimoji="1" lang="en-US" altLang="zh-CN" sz="2000" dirty="0"/>
              <a:t>-NumberOfTime60-89DaysPastDueNotWorse</a:t>
            </a:r>
            <a:r>
              <a:rPr kumimoji="1" lang="zh-CN" altLang="en-US" sz="2000" dirty="0" smtClean="0"/>
              <a:t>变量</a:t>
            </a:r>
            <a:endParaRPr kumimoji="1" lang="zh-CN" altLang="en-US" sz="2000" dirty="0"/>
          </a:p>
        </p:txBody>
      </p:sp>
      <p:pic>
        <p:nvPicPr>
          <p:cNvPr id="4" name="图片 3"/>
          <p:cNvPicPr>
            <a:picLocks noChangeAspect="1"/>
          </p:cNvPicPr>
          <p:nvPr/>
        </p:nvPicPr>
        <p:blipFill>
          <a:blip r:embed="rId2" cstate="print"/>
          <a:stretch>
            <a:fillRect/>
          </a:stretch>
        </p:blipFill>
        <p:spPr>
          <a:xfrm>
            <a:off x="2267744" y="2204864"/>
            <a:ext cx="5159896" cy="4127917"/>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539236753"/>
      </p:ext>
    </p:extLst>
  </p:cSld>
  <p:clrMapOvr>
    <a:masterClrMapping/>
  </p:clrMapOvr>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4464843"/>
          </a:xfrm>
        </p:spPr>
        <p:txBody>
          <a:bodyPr/>
          <a:lstStyle/>
          <a:p>
            <a:r>
              <a:rPr kumimoji="1" lang="en-US" altLang="zh-CN" sz="2000" dirty="0"/>
              <a:t>1</a:t>
            </a:r>
            <a:r>
              <a:rPr kumimoji="1" lang="zh-CN" altLang="en-US" sz="2000" dirty="0"/>
              <a:t>、进</a:t>
            </a:r>
            <a:r>
              <a:rPr kumimoji="1" lang="zh-CN" altLang="en-US" sz="2000" dirty="0" smtClean="0"/>
              <a:t>行分箱</a:t>
            </a:r>
            <a:r>
              <a:rPr kumimoji="1" lang="en-US" altLang="zh-CN" sz="2000" dirty="0"/>
              <a:t>-</a:t>
            </a:r>
            <a:r>
              <a:rPr kumimoji="1" lang="en-US" altLang="zh-CN" sz="2000" dirty="0" err="1"/>
              <a:t>NumberOfDependents</a:t>
            </a:r>
            <a:r>
              <a:rPr kumimoji="1" lang="zh-CN" altLang="en-US" sz="2000" dirty="0" smtClean="0"/>
              <a:t>变量</a:t>
            </a:r>
            <a:endParaRPr kumimoji="1" lang="zh-CN" altLang="en-US" sz="2000" dirty="0"/>
          </a:p>
        </p:txBody>
      </p:sp>
      <p:pic>
        <p:nvPicPr>
          <p:cNvPr id="5" name="图片 4"/>
          <p:cNvPicPr>
            <a:picLocks noChangeAspect="1"/>
          </p:cNvPicPr>
          <p:nvPr/>
        </p:nvPicPr>
        <p:blipFill>
          <a:blip r:embed="rId2" cstate="print"/>
          <a:stretch>
            <a:fillRect/>
          </a:stretch>
        </p:blipFill>
        <p:spPr>
          <a:xfrm>
            <a:off x="1763688" y="1700808"/>
            <a:ext cx="5519936" cy="4415949"/>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739701949"/>
      </p:ext>
    </p:extLst>
  </p:cSld>
  <p:clrMapOvr>
    <a:masterClrMapping/>
  </p:clrMapOvr>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5589587"/>
          </a:xfrm>
        </p:spPr>
        <p:txBody>
          <a:bodyPr/>
          <a:lstStyle/>
          <a:p>
            <a:r>
              <a:rPr kumimoji="1" lang="zh-TW" altLang="en-US" sz="2000" dirty="0"/>
              <a:t>计算</a:t>
            </a:r>
            <a:r>
              <a:rPr kumimoji="1" lang="en-US" altLang="zh-TW" sz="2000" dirty="0"/>
              <a:t>WOE</a:t>
            </a:r>
            <a:r>
              <a:rPr kumimoji="1" lang="zh-TW" altLang="en-US" sz="2000" dirty="0" smtClean="0"/>
              <a:t>值</a:t>
            </a:r>
            <a:endParaRPr kumimoji="1" lang="en-US" altLang="zh-CN" sz="2000" dirty="0"/>
          </a:p>
          <a:p>
            <a:r>
              <a:rPr kumimoji="1" lang="en-US" altLang="zh-CN" sz="2000" dirty="0"/>
              <a:t> </a:t>
            </a:r>
            <a:r>
              <a:rPr kumimoji="1" lang="en-US" altLang="zh-CN" sz="2000" dirty="0" err="1"/>
              <a:t>totalgood</a:t>
            </a:r>
            <a:r>
              <a:rPr kumimoji="1" lang="en-US" altLang="zh-CN" sz="2000" dirty="0"/>
              <a:t> = </a:t>
            </a:r>
            <a:r>
              <a:rPr kumimoji="1" lang="en-US" altLang="zh-CN" sz="2000" dirty="0" err="1"/>
              <a:t>as.numeric</a:t>
            </a:r>
            <a:r>
              <a:rPr kumimoji="1" lang="en-US" altLang="zh-CN" sz="2000" dirty="0"/>
              <a:t>(table(</a:t>
            </a:r>
            <a:r>
              <a:rPr kumimoji="1" lang="en-US" altLang="zh-CN" sz="2000" dirty="0" err="1"/>
              <a:t>train$y</a:t>
            </a:r>
            <a:r>
              <a:rPr kumimoji="1" lang="en-US" altLang="zh-CN" sz="2000" dirty="0"/>
              <a:t>))[1]</a:t>
            </a:r>
          </a:p>
          <a:p>
            <a:r>
              <a:rPr kumimoji="1" lang="en-US" altLang="zh-CN" sz="2000" dirty="0"/>
              <a:t>   </a:t>
            </a:r>
            <a:r>
              <a:rPr kumimoji="1" lang="en-US" altLang="zh-CN" sz="2000" dirty="0" err="1"/>
              <a:t>totalbad</a:t>
            </a:r>
            <a:r>
              <a:rPr kumimoji="1" lang="en-US" altLang="zh-CN" sz="2000" dirty="0"/>
              <a:t> = </a:t>
            </a:r>
            <a:r>
              <a:rPr kumimoji="1" lang="en-US" altLang="zh-CN" sz="2000" dirty="0" err="1"/>
              <a:t>as.numeric</a:t>
            </a:r>
            <a:r>
              <a:rPr kumimoji="1" lang="en-US" altLang="zh-CN" sz="2000" dirty="0"/>
              <a:t>(table(</a:t>
            </a:r>
            <a:r>
              <a:rPr kumimoji="1" lang="en-US" altLang="zh-CN" sz="2000" dirty="0" err="1"/>
              <a:t>train$y</a:t>
            </a:r>
            <a:r>
              <a:rPr kumimoji="1" lang="en-US" altLang="zh-CN" sz="2000" dirty="0"/>
              <a:t>))[2]</a:t>
            </a:r>
          </a:p>
          <a:p>
            <a:r>
              <a:rPr kumimoji="1" lang="en-US" altLang="zh-CN" sz="2000" dirty="0"/>
              <a:t>   </a:t>
            </a:r>
            <a:r>
              <a:rPr kumimoji="1" lang="en-US" altLang="zh-CN" sz="2000" dirty="0" err="1"/>
              <a:t>getWOE</a:t>
            </a:r>
            <a:r>
              <a:rPr kumimoji="1" lang="en-US" altLang="zh-CN" sz="2000" dirty="0"/>
              <a:t> &lt;- function(</a:t>
            </a:r>
            <a:r>
              <a:rPr kumimoji="1" lang="en-US" altLang="zh-CN" sz="2000" dirty="0" err="1"/>
              <a:t>a,p,q</a:t>
            </a:r>
            <a:r>
              <a:rPr kumimoji="1" lang="en-US" altLang="zh-CN" sz="2000" dirty="0"/>
              <a:t>)</a:t>
            </a:r>
          </a:p>
          <a:p>
            <a:r>
              <a:rPr kumimoji="1" lang="en-US" altLang="zh-CN" sz="2000" dirty="0"/>
              <a:t>   {</a:t>
            </a:r>
          </a:p>
          <a:p>
            <a:r>
              <a:rPr kumimoji="1" lang="en-US" altLang="zh-CN" sz="2000" dirty="0"/>
              <a:t>      Good &lt;- </a:t>
            </a:r>
            <a:r>
              <a:rPr kumimoji="1" lang="en-US" altLang="zh-CN" sz="2000" dirty="0" err="1"/>
              <a:t>as.numeric</a:t>
            </a:r>
            <a:r>
              <a:rPr kumimoji="1" lang="en-US" altLang="zh-CN" sz="2000" dirty="0"/>
              <a:t>(table(</a:t>
            </a:r>
            <a:r>
              <a:rPr kumimoji="1" lang="en-US" altLang="zh-CN" sz="2000" dirty="0" err="1"/>
              <a:t>train$y</a:t>
            </a:r>
            <a:r>
              <a:rPr kumimoji="1" lang="en-US" altLang="zh-CN" sz="2000" dirty="0"/>
              <a:t>[a &gt; p &amp; a &lt;= q]))[1]</a:t>
            </a:r>
          </a:p>
          <a:p>
            <a:r>
              <a:rPr kumimoji="1" lang="en-US" altLang="zh-CN" sz="2000" dirty="0"/>
              <a:t>      Bad &lt;- </a:t>
            </a:r>
            <a:r>
              <a:rPr kumimoji="1" lang="en-US" altLang="zh-CN" sz="2000" dirty="0" err="1"/>
              <a:t>as.numeric</a:t>
            </a:r>
            <a:r>
              <a:rPr kumimoji="1" lang="en-US" altLang="zh-CN" sz="2000" dirty="0"/>
              <a:t>(table(</a:t>
            </a:r>
            <a:r>
              <a:rPr kumimoji="1" lang="en-US" altLang="zh-CN" sz="2000" dirty="0" err="1"/>
              <a:t>train$y</a:t>
            </a:r>
            <a:r>
              <a:rPr kumimoji="1" lang="en-US" altLang="zh-CN" sz="2000" dirty="0"/>
              <a:t>[a &gt; p &amp; a &lt;= q]))[2]</a:t>
            </a:r>
          </a:p>
          <a:p>
            <a:r>
              <a:rPr kumimoji="1" lang="en-US" altLang="zh-CN" sz="2000" dirty="0"/>
              <a:t>      WOE &lt;- log((Bad/</a:t>
            </a:r>
            <a:r>
              <a:rPr kumimoji="1" lang="en-US" altLang="zh-CN" sz="2000" dirty="0" err="1"/>
              <a:t>totalbad</a:t>
            </a:r>
            <a:r>
              <a:rPr kumimoji="1" lang="en-US" altLang="zh-CN" sz="2000" dirty="0"/>
              <a:t>)/(Good/</a:t>
            </a:r>
            <a:r>
              <a:rPr kumimoji="1" lang="en-US" altLang="zh-CN" sz="2000" dirty="0" err="1"/>
              <a:t>totalgood</a:t>
            </a:r>
            <a:r>
              <a:rPr kumimoji="1" lang="en-US" altLang="zh-CN" sz="2000" dirty="0"/>
              <a:t>),base = </a:t>
            </a:r>
            <a:r>
              <a:rPr kumimoji="1" lang="en-US" altLang="zh-CN" sz="2000" dirty="0" err="1"/>
              <a:t>exp</a:t>
            </a:r>
            <a:r>
              <a:rPr kumimoji="1" lang="en-US" altLang="zh-CN" sz="2000" dirty="0"/>
              <a:t>(1))</a:t>
            </a:r>
          </a:p>
          <a:p>
            <a:r>
              <a:rPr kumimoji="1" lang="en-US" altLang="zh-CN" sz="2000" dirty="0"/>
              <a:t>      return(WOE)</a:t>
            </a:r>
          </a:p>
          <a:p>
            <a:r>
              <a:rPr kumimoji="1" lang="en-US" altLang="zh-CN" sz="2000" dirty="0"/>
              <a:t>  </a:t>
            </a:r>
            <a:r>
              <a:rPr kumimoji="1" lang="en-US" altLang="zh-CN" sz="2000" dirty="0" smtClean="0"/>
              <a:t>}</a:t>
            </a:r>
          </a:p>
          <a:p>
            <a:r>
              <a:rPr kumimoji="1" lang="zh-CN" altLang="en-US" sz="2000" dirty="0" smtClean="0"/>
              <a:t>对所有变量进行</a:t>
            </a:r>
            <a:r>
              <a:rPr kumimoji="1" lang="en-US" altLang="zh-CN" sz="2000" dirty="0" smtClean="0"/>
              <a:t>WOE</a:t>
            </a:r>
            <a:r>
              <a:rPr kumimoji="1" lang="zh-CN" altLang="en-US" sz="2000" dirty="0" smtClean="0"/>
              <a:t>计算</a:t>
            </a:r>
            <a:endParaRPr kumimoji="1" lang="zh-CN" altLang="en-US" sz="2000"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702423107"/>
      </p:ext>
    </p:extLst>
  </p:cSld>
  <p:clrMapOvr>
    <a:masterClrMapping/>
  </p:clrMapOvr>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1368499"/>
          </a:xfrm>
        </p:spPr>
        <p:txBody>
          <a:bodyPr/>
          <a:lstStyle/>
          <a:p>
            <a:r>
              <a:rPr kumimoji="1" lang="zh-TW" altLang="en-US" sz="2000" dirty="0"/>
              <a:t>评分卡</a:t>
            </a:r>
            <a:r>
              <a:rPr kumimoji="1" lang="zh-TW" altLang="en-US" sz="2000" dirty="0" smtClean="0"/>
              <a:t>的创建和实施</a:t>
            </a:r>
            <a:endParaRPr kumimoji="1" lang="en-US" altLang="zh-TW" sz="2000" dirty="0" smtClean="0"/>
          </a:p>
          <a:p>
            <a:pPr lvl="1"/>
            <a:r>
              <a:rPr kumimoji="1" lang="zh-CN" altLang="en-US" sz="1600" dirty="0"/>
              <a:t>标准评分卡采用的格式是评分卡中的每一个变量都遵循一系列</a:t>
            </a:r>
            <a:r>
              <a:rPr kumimoji="1" lang="en-US" altLang="zh-CN" sz="1600" dirty="0"/>
              <a:t>IF-THEN</a:t>
            </a:r>
            <a:r>
              <a:rPr kumimoji="1" lang="zh-CN" altLang="en-US" sz="1600" dirty="0"/>
              <a:t>法则，变量的值决定了该变量所分配的分值，总分就是各变量分值的和</a:t>
            </a:r>
          </a:p>
        </p:txBody>
      </p:sp>
      <p:pic>
        <p:nvPicPr>
          <p:cNvPr id="4" name="图片 3"/>
          <p:cNvPicPr>
            <a:picLocks noChangeAspect="1"/>
          </p:cNvPicPr>
          <p:nvPr/>
        </p:nvPicPr>
        <p:blipFill>
          <a:blip r:embed="rId2" cstate="print"/>
          <a:stretch>
            <a:fillRect/>
          </a:stretch>
        </p:blipFill>
        <p:spPr>
          <a:xfrm>
            <a:off x="2195736" y="2852936"/>
            <a:ext cx="4487788" cy="3608737"/>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266411128"/>
      </p:ext>
    </p:extLst>
  </p:cSld>
  <p:clrMapOvr>
    <a:masterClrMapping/>
  </p:clrMapOvr>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1368499"/>
          </a:xfrm>
        </p:spPr>
        <p:txBody>
          <a:bodyPr/>
          <a:lstStyle/>
          <a:p>
            <a:r>
              <a:rPr kumimoji="1" lang="zh-TW" altLang="en-US" sz="1600" dirty="0"/>
              <a:t>知道线性表达式的两个参数</a:t>
            </a:r>
            <a:r>
              <a:rPr kumimoji="1" lang="en-US" altLang="zh-TW" sz="1600" dirty="0"/>
              <a:t>A</a:t>
            </a:r>
            <a:r>
              <a:rPr kumimoji="1" lang="zh-TW" altLang="en-US" sz="1600" dirty="0"/>
              <a:t>，</a:t>
            </a:r>
            <a:r>
              <a:rPr kumimoji="1" lang="en-US" altLang="zh-TW" sz="1600" dirty="0"/>
              <a:t>B</a:t>
            </a:r>
            <a:r>
              <a:rPr kumimoji="1" lang="zh-TW" altLang="en-US" sz="1600" dirty="0"/>
              <a:t>后就可以求每条记录（申请人）的分值。为了求得</a:t>
            </a:r>
            <a:r>
              <a:rPr kumimoji="1" lang="en-US" altLang="zh-TW" sz="1600" dirty="0"/>
              <a:t>A</a:t>
            </a:r>
            <a:r>
              <a:rPr kumimoji="1" lang="zh-TW" altLang="en-US" sz="1600" dirty="0"/>
              <a:t>，</a:t>
            </a:r>
            <a:r>
              <a:rPr kumimoji="1" lang="en-US" altLang="zh-TW" sz="1600" dirty="0"/>
              <a:t>B</a:t>
            </a:r>
            <a:r>
              <a:rPr kumimoji="1" lang="zh-TW" altLang="en-US" sz="1600" dirty="0"/>
              <a:t>，需要设定两个假设（分数的给定，很主观）。</a:t>
            </a:r>
          </a:p>
          <a:p>
            <a:r>
              <a:rPr kumimoji="1" lang="zh-TW" altLang="en-US" sz="1600" dirty="0"/>
              <a:t>以上就是推断，实际代码中，习惯用了</a:t>
            </a:r>
            <a:r>
              <a:rPr kumimoji="1" lang="en-US" altLang="zh-TW" sz="1600" dirty="0"/>
              <a:t>q</a:t>
            </a:r>
            <a:r>
              <a:rPr kumimoji="1" lang="zh-TW" altLang="en-US" sz="1600" dirty="0"/>
              <a:t>、</a:t>
            </a:r>
            <a:r>
              <a:rPr kumimoji="1" lang="en-US" altLang="zh-TW" sz="1600" dirty="0"/>
              <a:t>p</a:t>
            </a:r>
            <a:r>
              <a:rPr kumimoji="1" lang="zh-TW" altLang="en-US" sz="1600" dirty="0"/>
              <a:t>来代表</a:t>
            </a:r>
            <a:r>
              <a:rPr kumimoji="1" lang="en-US" altLang="zh-TW" sz="1600" dirty="0"/>
              <a:t>A</a:t>
            </a:r>
            <a:r>
              <a:rPr kumimoji="1" lang="zh-TW" altLang="en-US" sz="1600" dirty="0"/>
              <a:t>、</a:t>
            </a:r>
            <a:r>
              <a:rPr kumimoji="1" lang="en-US" altLang="zh-TW" sz="1600" dirty="0"/>
              <a:t>B.</a:t>
            </a:r>
          </a:p>
          <a:p>
            <a:r>
              <a:rPr kumimoji="1" lang="zh-TW" altLang="en-US" sz="1600" dirty="0"/>
              <a:t>通俗来说就是，评分需要自己预设一个阀值，比如</a:t>
            </a:r>
            <a:r>
              <a:rPr kumimoji="1" lang="zh-TW" altLang="en-US" sz="1600" dirty="0" smtClean="0"/>
              <a:t>：</a:t>
            </a:r>
            <a:endParaRPr kumimoji="1" lang="zh-TW" altLang="en-US" sz="1600" dirty="0"/>
          </a:p>
          <a:p>
            <a:r>
              <a:rPr kumimoji="1" lang="zh-TW" altLang="en-US" sz="1600" dirty="0"/>
              <a:t>这个人预测出来“不发生违约”的几率为</a:t>
            </a:r>
            <a:r>
              <a:rPr kumimoji="1" lang="en-US" altLang="zh-TW" sz="1600" dirty="0"/>
              <a:t>0.8</a:t>
            </a:r>
            <a:r>
              <a:rPr kumimoji="1" lang="zh-TW" altLang="en-US" sz="1600" dirty="0"/>
              <a:t>，设定这个人为</a:t>
            </a:r>
            <a:r>
              <a:rPr kumimoji="1" lang="en-US" altLang="zh-TW" sz="1600" dirty="0"/>
              <a:t>500</a:t>
            </a:r>
            <a:r>
              <a:rPr kumimoji="1" lang="zh-TW" altLang="en-US" sz="1600" dirty="0"/>
              <a:t>分</a:t>
            </a:r>
            <a:r>
              <a:rPr kumimoji="1" lang="zh-TW" altLang="en-US" sz="1600" dirty="0" smtClean="0"/>
              <a:t>；</a:t>
            </a:r>
            <a:endParaRPr kumimoji="1" lang="zh-TW" altLang="en-US" sz="1600" dirty="0"/>
          </a:p>
          <a:p>
            <a:r>
              <a:rPr kumimoji="1" lang="zh-TW" altLang="en-US" sz="1600" dirty="0"/>
              <a:t>另一个人预测出来“不发生违约”的几率为</a:t>
            </a:r>
            <a:r>
              <a:rPr kumimoji="1" lang="en-US" altLang="zh-TW" sz="1600" dirty="0"/>
              <a:t>0.9</a:t>
            </a:r>
            <a:r>
              <a:rPr kumimoji="1" lang="zh-TW" altLang="en-US" sz="1600" dirty="0"/>
              <a:t>，设定这个人为</a:t>
            </a:r>
            <a:r>
              <a:rPr kumimoji="1" lang="en-US" altLang="zh-TW" sz="1600" dirty="0"/>
              <a:t>600</a:t>
            </a:r>
            <a:r>
              <a:rPr kumimoji="1" lang="zh-TW" altLang="en-US" sz="1600" dirty="0"/>
              <a:t>分</a:t>
            </a:r>
            <a:r>
              <a:rPr kumimoji="1" lang="zh-TW" altLang="en-US" sz="1600" dirty="0" smtClean="0"/>
              <a:t>。</a:t>
            </a:r>
            <a:endParaRPr kumimoji="1" lang="zh-TW" altLang="en-US" sz="1600" dirty="0"/>
          </a:p>
          <a:p>
            <a:r>
              <a:rPr kumimoji="1" lang="zh-TW" altLang="en-US" sz="1600" dirty="0"/>
              <a:t>阀值的设定需根据行业经验不断跟踪调整，下面的分数设定仅代表个人经验</a:t>
            </a:r>
            <a:r>
              <a:rPr kumimoji="1" lang="zh-TW" altLang="en-US" sz="1600" dirty="0" smtClean="0"/>
              <a:t>。</a:t>
            </a:r>
            <a:endParaRPr kumimoji="1" lang="zh-TW" altLang="en-US" sz="1600" dirty="0"/>
          </a:p>
          <a:p>
            <a:r>
              <a:rPr kumimoji="1" lang="zh-TW" altLang="en-US" sz="1600" dirty="0"/>
              <a:t>下面开始设立评分，假设按好坏比</a:t>
            </a:r>
            <a:r>
              <a:rPr kumimoji="1" lang="en-US" altLang="zh-TW" sz="1600" dirty="0"/>
              <a:t>15</a:t>
            </a:r>
            <a:r>
              <a:rPr kumimoji="1" lang="zh-TW" altLang="en-US" sz="1600" dirty="0"/>
              <a:t>为</a:t>
            </a:r>
            <a:r>
              <a:rPr kumimoji="1" lang="en-US" altLang="zh-TW" sz="1600" dirty="0"/>
              <a:t>600</a:t>
            </a:r>
            <a:r>
              <a:rPr kumimoji="1" lang="zh-TW" altLang="en-US" sz="1600" dirty="0"/>
              <a:t>分，每高</a:t>
            </a:r>
            <a:r>
              <a:rPr kumimoji="1" lang="en-US" altLang="zh-TW" sz="1600" dirty="0"/>
              <a:t>20</a:t>
            </a:r>
            <a:r>
              <a:rPr kumimoji="1" lang="zh-TW" altLang="en-US" sz="1600" dirty="0"/>
              <a:t>分好坏比翻一倍算出</a:t>
            </a:r>
            <a:r>
              <a:rPr kumimoji="1" lang="en-US" altLang="zh-TW" sz="1600" dirty="0"/>
              <a:t>P,Q</a:t>
            </a:r>
            <a:r>
              <a:rPr kumimoji="1" lang="zh-TW" altLang="en-US" sz="1600" dirty="0"/>
              <a:t>。如果后期结果不明显，可以高</a:t>
            </a:r>
            <a:r>
              <a:rPr kumimoji="1" lang="en-US" altLang="zh-TW" sz="1600" dirty="0"/>
              <a:t>30-50</a:t>
            </a:r>
            <a:r>
              <a:rPr kumimoji="1" lang="zh-TW" altLang="en-US" sz="1600" dirty="0"/>
              <a:t>分好坏比才翻一倍</a:t>
            </a:r>
            <a:r>
              <a:rPr kumimoji="1" lang="zh-TW" altLang="en-US" sz="1600" dirty="0" smtClean="0"/>
              <a:t>。</a:t>
            </a:r>
            <a:endParaRPr kumimoji="1" lang="zh-TW" altLang="en-US" sz="1600" dirty="0"/>
          </a:p>
          <a:p>
            <a:r>
              <a:rPr kumimoji="1" lang="en-US" altLang="zh-TW" sz="1600" dirty="0"/>
              <a:t>Score = q - p * log(odds</a:t>
            </a:r>
            <a:r>
              <a:rPr kumimoji="1" lang="en-US" altLang="zh-TW" sz="1600" dirty="0" smtClean="0"/>
              <a:t>)</a:t>
            </a:r>
            <a:endParaRPr kumimoji="1" lang="en-US" altLang="zh-TW" sz="1600" dirty="0"/>
          </a:p>
          <a:p>
            <a:r>
              <a:rPr kumimoji="1" lang="zh-TW" altLang="en-US" sz="1600" dirty="0"/>
              <a:t>即有方</a:t>
            </a:r>
            <a:r>
              <a:rPr kumimoji="1" lang="zh-TW" altLang="en-US" sz="1600" dirty="0" smtClean="0"/>
              <a:t>程</a:t>
            </a:r>
            <a:endParaRPr kumimoji="1" lang="zh-TW" altLang="en-US" sz="1600" dirty="0"/>
          </a:p>
          <a:p>
            <a:r>
              <a:rPr kumimoji="1" lang="en-US" altLang="zh-TW" sz="1600" dirty="0"/>
              <a:t>620 = q - p * log(15</a:t>
            </a:r>
            <a:r>
              <a:rPr kumimoji="1" lang="en-US" altLang="zh-TW" sz="1600" dirty="0" smtClean="0"/>
              <a:t>)</a:t>
            </a:r>
            <a:endParaRPr kumimoji="1" lang="en-US" altLang="zh-TW" sz="1600" dirty="0"/>
          </a:p>
          <a:p>
            <a:r>
              <a:rPr kumimoji="1" lang="en-US" altLang="zh-TW" sz="1600" dirty="0"/>
              <a:t>600 = q - p * </a:t>
            </a:r>
            <a:r>
              <a:rPr kumimoji="1" lang="en-US" altLang="zh-TW" sz="1600" dirty="0" smtClean="0"/>
              <a:t>log</a:t>
            </a:r>
            <a:r>
              <a:rPr kumimoji="1" lang="en-US" altLang="zh-TW" sz="1600" dirty="0"/>
              <a:t>(15/2)</a:t>
            </a:r>
            <a:endParaRPr kumimoji="1" lang="zh-CN" altLang="en-US" sz="1200"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11046270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23528" y="0"/>
            <a:ext cx="8229600" cy="1143000"/>
          </a:xfrm>
        </p:spPr>
        <p:txBody>
          <a:bodyPr/>
          <a:lstStyle/>
          <a:p>
            <a:pPr eaLnBrk="1" hangingPunct="1"/>
            <a:r>
              <a:rPr lang="zh-CN" altLang="en-US" sz="3600" b="1" dirty="0">
                <a:latin typeface="Arial" charset="0"/>
                <a:ea typeface="宋体" charset="0"/>
              </a:rPr>
              <a:t>字符串类型的操作符</a:t>
            </a:r>
          </a:p>
        </p:txBody>
      </p:sp>
      <p:sp>
        <p:nvSpPr>
          <p:cNvPr id="35843" name="Rectangle 3"/>
          <p:cNvSpPr>
            <a:spLocks noGrp="1" noChangeArrowheads="1"/>
          </p:cNvSpPr>
          <p:nvPr>
            <p:ph type="body" sz="half" idx="1"/>
          </p:nvPr>
        </p:nvSpPr>
        <p:spPr>
          <a:xfrm>
            <a:off x="323528" y="1268760"/>
            <a:ext cx="8229600" cy="4525963"/>
          </a:xfrm>
        </p:spPr>
        <p:txBody>
          <a:bodyPr/>
          <a:lstStyle/>
          <a:p>
            <a:pPr eaLnBrk="1" hangingPunct="1"/>
            <a:r>
              <a:rPr lang="zh-CN" altLang="en-US" sz="2400" b="1" dirty="0">
                <a:latin typeface="Arial" charset="0"/>
                <a:ea typeface="宋体" charset="0"/>
              </a:rPr>
              <a:t>序列类型通用的操作符 </a:t>
            </a:r>
            <a:r>
              <a:rPr lang="en-US" altLang="zh-CN" sz="2400" b="1" dirty="0">
                <a:latin typeface="Arial" charset="0"/>
                <a:ea typeface="宋体" charset="0"/>
              </a:rPr>
              <a:t>in, not in, +,</a:t>
            </a:r>
            <a:r>
              <a:rPr lang="zh-CN" altLang="en-US" sz="2400" b="1" dirty="0">
                <a:latin typeface="Arial" charset="0"/>
                <a:ea typeface="宋体" charset="0"/>
              </a:rPr>
              <a:t>等 </a:t>
            </a:r>
          </a:p>
          <a:p>
            <a:pPr eaLnBrk="1" hangingPunct="1"/>
            <a:r>
              <a:rPr lang="zh-CN" altLang="en-US" sz="2400" b="1" dirty="0">
                <a:latin typeface="Arial" charset="0"/>
                <a:ea typeface="宋体" charset="0"/>
              </a:rPr>
              <a:t>只适用于字符串的操作符</a:t>
            </a:r>
          </a:p>
          <a:p>
            <a:pPr lvl="1" eaLnBrk="1" hangingPunct="1"/>
            <a:r>
              <a:rPr lang="zh-CN" altLang="en-US" sz="2400" b="1" dirty="0">
                <a:latin typeface="Arial" charset="0"/>
                <a:ea typeface="宋体" charset="0"/>
              </a:rPr>
              <a:t>格式化操作符 </a:t>
            </a:r>
            <a:r>
              <a:rPr lang="en-US" altLang="zh-CN" sz="2400" b="1" dirty="0">
                <a:latin typeface="Arial" charset="0"/>
                <a:ea typeface="宋体" charset="0"/>
              </a:rPr>
              <a:t>%</a:t>
            </a:r>
          </a:p>
        </p:txBody>
      </p:sp>
      <p:graphicFrame>
        <p:nvGraphicFramePr>
          <p:cNvPr id="66702" name="Group 142"/>
          <p:cNvGraphicFramePr>
            <a:graphicFrameLocks noGrp="1"/>
          </p:cNvGraphicFramePr>
          <p:nvPr>
            <p:ph sz="half" idx="2"/>
            <p:extLst>
              <p:ext uri="{D42A27DB-BD31-4B8C-83A1-F6EECF244321}">
                <p14:modId xmlns:p14="http://schemas.microsoft.com/office/powerpoint/2010/main" val="1794077100"/>
              </p:ext>
            </p:extLst>
          </p:nvPr>
        </p:nvGraphicFramePr>
        <p:xfrm>
          <a:off x="611560" y="3068960"/>
          <a:ext cx="5904656" cy="3048000"/>
        </p:xfrm>
        <a:graphic>
          <a:graphicData uri="http://schemas.openxmlformats.org/drawingml/2006/table">
            <a:tbl>
              <a:tblPr/>
              <a:tblGrid>
                <a:gridCol w="1645307"/>
                <a:gridCol w="4259349"/>
              </a:tblGrid>
              <a:tr h="29899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Times New Roman" charset="0"/>
                          <a:ea typeface="宋体" charset="0"/>
                          <a:cs typeface="Times New Roman" charset="0"/>
                        </a:rPr>
                        <a:t>格式化字符</a:t>
                      </a:r>
                      <a:endParaRPr kumimoji="0" lang="zh-CN" altLang="en-US" sz="14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Times New Roman" charset="0"/>
                          <a:ea typeface="宋体" charset="0"/>
                          <a:cs typeface="Times New Roman" charset="0"/>
                        </a:rPr>
                        <a:t>转换方式</a:t>
                      </a:r>
                      <a:endParaRPr kumimoji="0" lang="zh-CN" altLang="en-US" sz="14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99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charset="0"/>
                          <a:ea typeface="宋体" charset="0"/>
                          <a:cs typeface="Times New Roman" charset="0"/>
                        </a:rPr>
                        <a:t>%r</a:t>
                      </a:r>
                      <a:endParaRPr kumimoji="0" lang="en-US" altLang="zh-CN" sz="1400" b="1" i="0" u="none" strike="noStrike" cap="none" normalizeH="0" baseline="0" dirty="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Times New Roman" charset="0"/>
                          <a:ea typeface="宋体" charset="0"/>
                          <a:cs typeface="Times New Roman" charset="0"/>
                        </a:rPr>
                        <a:t>优先用</a:t>
                      </a:r>
                      <a:r>
                        <a:rPr kumimoji="0" lang="en-US" altLang="zh-CN" sz="1400" b="1" i="0" u="none" strike="noStrike" cap="none" normalizeH="0" baseline="0">
                          <a:ln>
                            <a:noFill/>
                          </a:ln>
                          <a:solidFill>
                            <a:schemeClr val="tx1"/>
                          </a:solidFill>
                          <a:effectLst/>
                          <a:latin typeface="Times New Roman" charset="0"/>
                          <a:ea typeface="宋体" charset="0"/>
                          <a:cs typeface="Times New Roman" charset="0"/>
                        </a:rPr>
                        <a:t>repr</a:t>
                      </a:r>
                      <a:r>
                        <a:rPr kumimoji="0" lang="zh-CN" altLang="en-US" sz="1400" b="1" i="0" u="none" strike="noStrike" cap="none" normalizeH="0" baseline="0">
                          <a:ln>
                            <a:noFill/>
                          </a:ln>
                          <a:solidFill>
                            <a:schemeClr val="tx1"/>
                          </a:solidFill>
                          <a:effectLst/>
                          <a:latin typeface="Times New Roman" charset="0"/>
                          <a:ea typeface="宋体" charset="0"/>
                          <a:cs typeface="Times New Roman" charset="0"/>
                        </a:rPr>
                        <a:t>（）函数进行字符串转换</a:t>
                      </a:r>
                      <a:endParaRPr kumimoji="0" lang="zh-CN" altLang="en-US" sz="14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41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Times New Roman" charset="0"/>
                          <a:ea typeface="宋体" charset="0"/>
                          <a:cs typeface="Times New Roman" charset="0"/>
                        </a:rPr>
                        <a:t>%s</a:t>
                      </a:r>
                      <a:endParaRPr kumimoji="0" lang="en-US" altLang="zh-CN" sz="1400" b="1" i="0" u="none" strike="noStrike" cap="none" normalizeH="0" baseline="0">
                        <a:ln>
                          <a:noFill/>
                        </a:ln>
                        <a:solidFill>
                          <a:srgbClr val="FF0000"/>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0000"/>
                          </a:solidFill>
                          <a:effectLst/>
                          <a:latin typeface="Times New Roman" charset="0"/>
                          <a:ea typeface="宋体" charset="0"/>
                          <a:cs typeface="Times New Roman" charset="0"/>
                        </a:rPr>
                        <a:t>优先用</a:t>
                      </a:r>
                      <a:r>
                        <a:rPr kumimoji="0" lang="en-US" altLang="zh-CN" sz="1400" b="1" i="0" u="none" strike="noStrike" cap="none" normalizeH="0" baseline="0">
                          <a:ln>
                            <a:noFill/>
                          </a:ln>
                          <a:solidFill>
                            <a:srgbClr val="FF0000"/>
                          </a:solidFill>
                          <a:effectLst/>
                          <a:latin typeface="Times New Roman" charset="0"/>
                          <a:ea typeface="宋体" charset="0"/>
                          <a:cs typeface="Times New Roman" charset="0"/>
                        </a:rPr>
                        <a:t>str</a:t>
                      </a:r>
                      <a:r>
                        <a:rPr kumimoji="0" lang="zh-CN" altLang="en-US" sz="1400" b="1" i="0" u="none" strike="noStrike" cap="none" normalizeH="0" baseline="0">
                          <a:ln>
                            <a:noFill/>
                          </a:ln>
                          <a:solidFill>
                            <a:srgbClr val="FF0000"/>
                          </a:solidFill>
                          <a:effectLst/>
                          <a:latin typeface="Times New Roman" charset="0"/>
                          <a:ea typeface="宋体" charset="0"/>
                          <a:cs typeface="Times New Roman" charset="0"/>
                        </a:rPr>
                        <a:t>（）函数进行字符串转换</a:t>
                      </a:r>
                      <a:endParaRPr kumimoji="0" lang="zh-CN" altLang="en-US" sz="1400" b="1" i="0" u="none" strike="noStrike" cap="none" normalizeH="0" baseline="0">
                        <a:ln>
                          <a:noFill/>
                        </a:ln>
                        <a:solidFill>
                          <a:srgbClr val="FF0000"/>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99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Times New Roman" charset="0"/>
                          <a:ea typeface="宋体" charset="0"/>
                          <a:cs typeface="Times New Roman" charset="0"/>
                        </a:rPr>
                        <a:t>%d / %i</a:t>
                      </a:r>
                      <a:endParaRPr kumimoji="0" lang="en-US" altLang="zh-CN" sz="1400" b="1" i="0" u="none" strike="noStrike" cap="none" normalizeH="0" baseline="0">
                        <a:ln>
                          <a:noFill/>
                        </a:ln>
                        <a:solidFill>
                          <a:srgbClr val="FF0000"/>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0000"/>
                          </a:solidFill>
                          <a:effectLst/>
                          <a:latin typeface="Times New Roman" charset="0"/>
                          <a:ea typeface="宋体" charset="0"/>
                          <a:cs typeface="Times New Roman" charset="0"/>
                        </a:rPr>
                        <a:t>转换成有符号十进制数</a:t>
                      </a:r>
                      <a:endParaRPr kumimoji="0" lang="zh-CN" altLang="en-US" sz="1400" b="1" i="0" u="none" strike="noStrike" cap="none" normalizeH="0" baseline="0">
                        <a:ln>
                          <a:noFill/>
                        </a:ln>
                        <a:solidFill>
                          <a:srgbClr val="FF0000"/>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99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charset="0"/>
                          <a:ea typeface="宋体" charset="0"/>
                          <a:cs typeface="Times New Roman" charset="0"/>
                        </a:rPr>
                        <a:t>%u</a:t>
                      </a:r>
                      <a:endParaRPr kumimoji="0" lang="en-US" altLang="zh-CN" sz="14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Times New Roman" charset="0"/>
                          <a:ea typeface="宋体" charset="0"/>
                          <a:cs typeface="Times New Roman" charset="0"/>
                        </a:rPr>
                        <a:t>转换成无符号十进制数</a:t>
                      </a:r>
                      <a:endParaRPr kumimoji="0" lang="zh-CN" altLang="en-US" sz="14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99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charset="0"/>
                          <a:ea typeface="宋体" charset="0"/>
                          <a:cs typeface="Times New Roman" charset="0"/>
                        </a:rPr>
                        <a:t>%o</a:t>
                      </a:r>
                      <a:endParaRPr kumimoji="0" lang="en-US" altLang="zh-CN" sz="14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Times New Roman" charset="0"/>
                          <a:ea typeface="宋体" charset="0"/>
                          <a:cs typeface="Times New Roman" charset="0"/>
                        </a:rPr>
                        <a:t>转换成无符号八进制数</a:t>
                      </a:r>
                      <a:endParaRPr kumimoji="0" lang="zh-CN" altLang="en-US" sz="14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99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charset="0"/>
                          <a:ea typeface="宋体" charset="0"/>
                          <a:cs typeface="Times New Roman" charset="0"/>
                        </a:rPr>
                        <a:t>%x / %X</a:t>
                      </a:r>
                      <a:endParaRPr kumimoji="0" lang="en-US" altLang="zh-CN" sz="14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Times New Roman" charset="0"/>
                          <a:ea typeface="宋体" charset="0"/>
                          <a:cs typeface="Times New Roman" charset="0"/>
                        </a:rPr>
                        <a:t>转换成无符号十六进制数（</a:t>
                      </a:r>
                      <a:r>
                        <a:rPr kumimoji="0" lang="en-US" altLang="zh-CN" sz="1400" b="1" i="0" u="none" strike="noStrike" cap="none" normalizeH="0" baseline="0">
                          <a:ln>
                            <a:noFill/>
                          </a:ln>
                          <a:solidFill>
                            <a:schemeClr val="tx1"/>
                          </a:solidFill>
                          <a:effectLst/>
                          <a:latin typeface="Times New Roman" charset="0"/>
                          <a:ea typeface="宋体" charset="0"/>
                          <a:cs typeface="Times New Roman" charset="0"/>
                        </a:rPr>
                        <a:t>x/X</a:t>
                      </a:r>
                      <a:r>
                        <a:rPr kumimoji="0" lang="zh-CN" altLang="en-US" sz="1400" b="1" i="0" u="none" strike="noStrike" cap="none" normalizeH="0" baseline="0">
                          <a:ln>
                            <a:noFill/>
                          </a:ln>
                          <a:solidFill>
                            <a:schemeClr val="tx1"/>
                          </a:solidFill>
                          <a:effectLst/>
                          <a:latin typeface="Times New Roman" charset="0"/>
                          <a:ea typeface="宋体" charset="0"/>
                          <a:cs typeface="Times New Roman" charset="0"/>
                        </a:rPr>
                        <a:t>代表转换后的大小写）</a:t>
                      </a:r>
                      <a:endParaRPr kumimoji="0" lang="zh-CN" altLang="en-US" sz="14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041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Times New Roman" charset="0"/>
                          <a:ea typeface="宋体" charset="0"/>
                          <a:cs typeface="Times New Roman" charset="0"/>
                        </a:rPr>
                        <a:t>%e / %E</a:t>
                      </a:r>
                      <a:endParaRPr kumimoji="0" lang="en-US" altLang="zh-CN" sz="1400" b="1" i="0" u="none" strike="noStrike" cap="none" normalizeH="0" baseline="0">
                        <a:ln>
                          <a:noFill/>
                        </a:ln>
                        <a:solidFill>
                          <a:srgbClr val="FF0000"/>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0000"/>
                          </a:solidFill>
                          <a:effectLst/>
                          <a:latin typeface="Times New Roman" charset="0"/>
                          <a:ea typeface="宋体" charset="0"/>
                          <a:cs typeface="Times New Roman" charset="0"/>
                        </a:rPr>
                        <a:t>转换成科学计数法</a:t>
                      </a:r>
                      <a:endParaRPr kumimoji="0" lang="zh-CN" altLang="en-US" sz="1400" b="1" i="0" u="none" strike="noStrike" cap="none" normalizeH="0" baseline="0">
                        <a:ln>
                          <a:noFill/>
                        </a:ln>
                        <a:solidFill>
                          <a:srgbClr val="FF0000"/>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99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rgbClr val="FF0000"/>
                          </a:solidFill>
                          <a:effectLst/>
                          <a:latin typeface="Times New Roman" charset="0"/>
                          <a:ea typeface="宋体" charset="0"/>
                          <a:cs typeface="Times New Roman" charset="0"/>
                        </a:rPr>
                        <a:t>%f / %F</a:t>
                      </a:r>
                      <a:endParaRPr kumimoji="0" lang="en-US" altLang="zh-CN" sz="1400" b="1" i="0" u="none" strike="noStrike" cap="none" normalizeH="0" baseline="0">
                        <a:ln>
                          <a:noFill/>
                        </a:ln>
                        <a:solidFill>
                          <a:srgbClr val="FF0000"/>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0000"/>
                          </a:solidFill>
                          <a:effectLst/>
                          <a:latin typeface="Times New Roman" charset="0"/>
                          <a:ea typeface="宋体" charset="0"/>
                          <a:cs typeface="Times New Roman" charset="0"/>
                        </a:rPr>
                        <a:t>转换成浮点数</a:t>
                      </a:r>
                      <a:endParaRPr kumimoji="0" lang="zh-CN" altLang="en-US" sz="1400" b="1" i="0" u="none" strike="noStrike" cap="none" normalizeH="0" baseline="0">
                        <a:ln>
                          <a:noFill/>
                        </a:ln>
                        <a:solidFill>
                          <a:srgbClr val="FF0000"/>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9899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charset="0"/>
                          <a:ea typeface="宋体" charset="0"/>
                          <a:cs typeface="Times New Roman" charset="0"/>
                        </a:rPr>
                        <a:t>%%</a:t>
                      </a:r>
                      <a:endParaRPr kumimoji="0" lang="en-US" altLang="zh-CN" sz="14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Times New Roman" charset="0"/>
                          <a:ea typeface="宋体" charset="0"/>
                          <a:cs typeface="Times New Roman" charset="0"/>
                        </a:rPr>
                        <a:t>输出</a:t>
                      </a:r>
                      <a:r>
                        <a:rPr kumimoji="0" lang="en-US" altLang="zh-CN" sz="1400" b="1" i="0" u="none" strike="noStrike" cap="none" normalizeH="0" baseline="0" dirty="0">
                          <a:ln>
                            <a:noFill/>
                          </a:ln>
                          <a:solidFill>
                            <a:schemeClr val="tx1"/>
                          </a:solidFill>
                          <a:effectLst/>
                          <a:latin typeface="Times New Roman" charset="0"/>
                          <a:ea typeface="宋体" charset="0"/>
                          <a:cs typeface="Times New Roman" charset="0"/>
                        </a:rPr>
                        <a:t>%</a:t>
                      </a:r>
                      <a:endParaRPr kumimoji="0" lang="en-US" altLang="zh-CN" sz="1400" b="1" i="0" u="none" strike="noStrike" cap="none" normalizeH="0" baseline="0" dirty="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576426392"/>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3240707"/>
          </a:xfrm>
        </p:spPr>
        <p:txBody>
          <a:bodyPr/>
          <a:lstStyle/>
          <a:p>
            <a:r>
              <a:rPr kumimoji="1" lang="zh-TW" altLang="en-US" sz="1800" dirty="0"/>
              <a:t>逻辑回归建模</a:t>
            </a:r>
            <a:r>
              <a:rPr kumimoji="1" lang="zh-TW" altLang="en-US" sz="1800" dirty="0" smtClean="0"/>
              <a:t>：</a:t>
            </a:r>
            <a:endParaRPr kumimoji="1" lang="en-US" altLang="zh-TW" sz="1800" dirty="0" smtClean="0"/>
          </a:p>
          <a:p>
            <a:pPr lvl="1"/>
            <a:r>
              <a:rPr kumimoji="1" lang="en-US" altLang="zh-CN" sz="1400" dirty="0"/>
              <a:t>#</a:t>
            </a:r>
            <a:r>
              <a:rPr kumimoji="1" lang="zh-CN" altLang="en-US" sz="1400" dirty="0"/>
              <a:t>因为数据中“</a:t>
            </a:r>
            <a:r>
              <a:rPr kumimoji="1" lang="en-US" altLang="zh-CN" sz="1400" dirty="0"/>
              <a:t>1”</a:t>
            </a:r>
            <a:r>
              <a:rPr kumimoji="1" lang="zh-CN" altLang="en-US" sz="1400" dirty="0"/>
              <a:t>代表的是违约，直接建模预测，求的是“发生违约的概率”，</a:t>
            </a:r>
            <a:r>
              <a:rPr kumimoji="1" lang="en-US" altLang="zh-CN" sz="1400" dirty="0"/>
              <a:t>log(odds)</a:t>
            </a:r>
            <a:r>
              <a:rPr kumimoji="1" lang="zh-CN" altLang="en-US" sz="1400" dirty="0"/>
              <a:t>即为“坏好比”。为了符合常规理解，分数越高，信用越好，所有就调换“</a:t>
            </a:r>
            <a:r>
              <a:rPr kumimoji="1" lang="en-US" altLang="zh-CN" sz="1400" dirty="0"/>
              <a:t>0”</a:t>
            </a:r>
            <a:r>
              <a:rPr kumimoji="1" lang="zh-CN" altLang="en-US" sz="1400" dirty="0"/>
              <a:t>和“</a:t>
            </a:r>
            <a:r>
              <a:rPr kumimoji="1" lang="en-US" altLang="zh-CN" sz="1400" dirty="0"/>
              <a:t>1”</a:t>
            </a:r>
            <a:r>
              <a:rPr kumimoji="1" lang="zh-CN" altLang="en-US" sz="1400" dirty="0"/>
              <a:t>，使建模预测结果为“不发生违约的概率”，最后</a:t>
            </a:r>
            <a:r>
              <a:rPr kumimoji="1" lang="en-US" altLang="zh-CN" sz="1400" dirty="0"/>
              <a:t>log(odds)</a:t>
            </a:r>
            <a:r>
              <a:rPr kumimoji="1" lang="zh-CN" altLang="en-US" sz="1400" dirty="0"/>
              <a:t>即表示为“好坏比”</a:t>
            </a:r>
            <a:r>
              <a:rPr kumimoji="1" lang="zh-CN" altLang="en-US" sz="1400" dirty="0" smtClean="0"/>
              <a:t>。</a:t>
            </a:r>
            <a:endParaRPr kumimoji="1" lang="en-US" altLang="zh-CN" sz="1400" dirty="0" smtClean="0"/>
          </a:p>
          <a:p>
            <a:pPr lvl="1"/>
            <a:r>
              <a:rPr kumimoji="1" lang="zh-CN" altLang="en-US" sz="1400" dirty="0"/>
              <a:t>个人总评分</a:t>
            </a:r>
            <a:r>
              <a:rPr kumimoji="1" lang="en-US" altLang="zh-CN" sz="1400" dirty="0"/>
              <a:t>=</a:t>
            </a:r>
            <a:r>
              <a:rPr kumimoji="1" lang="zh-CN" altLang="en-US" sz="1400" dirty="0"/>
              <a:t>基础分</a:t>
            </a:r>
            <a:r>
              <a:rPr kumimoji="1" lang="en-US" altLang="zh-CN" sz="1400" dirty="0"/>
              <a:t>+</a:t>
            </a:r>
            <a:r>
              <a:rPr kumimoji="1" lang="zh-CN" altLang="en-US" sz="1400" dirty="0"/>
              <a:t>各部分得分</a:t>
            </a:r>
          </a:p>
          <a:p>
            <a:pPr lvl="1"/>
            <a:r>
              <a:rPr kumimoji="1" lang="zh-CN" altLang="en-US" sz="1400" dirty="0" smtClean="0"/>
              <a:t>对各变量进行打分</a:t>
            </a:r>
            <a:endParaRPr kumimoji="1" lang="en-US" altLang="zh-CN" sz="1400" dirty="0" smtClean="0"/>
          </a:p>
          <a:p>
            <a:pPr lvl="2"/>
            <a:r>
              <a:rPr kumimoji="1" lang="zh-TW" altLang="en-US" sz="1200" dirty="0"/>
              <a:t>比如</a:t>
            </a:r>
            <a:r>
              <a:rPr kumimoji="1" lang="en-US" altLang="zh-TW" sz="1200" dirty="0"/>
              <a:t>age</a:t>
            </a:r>
            <a:r>
              <a:rPr kumimoji="1" lang="zh-TW" altLang="en-US" sz="1200" dirty="0"/>
              <a:t>变量</a:t>
            </a:r>
            <a:r>
              <a:rPr kumimoji="1" lang="en-US" altLang="zh-TW" sz="1200" dirty="0"/>
              <a:t>(x2</a:t>
            </a:r>
            <a:r>
              <a:rPr kumimoji="1" lang="en-US" altLang="zh-TW" sz="1200" dirty="0" smtClean="0"/>
              <a:t>)</a:t>
            </a:r>
          </a:p>
          <a:p>
            <a:pPr lvl="2"/>
            <a:r>
              <a:rPr kumimoji="1" lang="en-US" altLang="zh-CN" sz="1200" dirty="0"/>
              <a:t>Agelessthan30.SCORE = p*</a:t>
            </a:r>
            <a:r>
              <a:rPr kumimoji="1" lang="en-US" altLang="zh-CN" sz="1200" dirty="0" err="1"/>
              <a:t>as.numeric</a:t>
            </a:r>
            <a:r>
              <a:rPr kumimoji="1" lang="en-US" altLang="zh-CN" sz="1200" dirty="0"/>
              <a:t>(</a:t>
            </a:r>
            <a:r>
              <a:rPr kumimoji="1" lang="en-US" altLang="zh-CN" sz="1200" dirty="0" err="1"/>
              <a:t>coe</a:t>
            </a:r>
            <a:r>
              <a:rPr kumimoji="1" lang="en-US" altLang="zh-CN" sz="1200" dirty="0"/>
              <a:t>[2])*Agelessthan30.WOE</a:t>
            </a:r>
          </a:p>
          <a:p>
            <a:pPr lvl="2"/>
            <a:r>
              <a:rPr kumimoji="1" lang="en-US" altLang="zh-CN" sz="1200" dirty="0"/>
              <a:t>    Age30to35.SCORE = p*</a:t>
            </a:r>
            <a:r>
              <a:rPr kumimoji="1" lang="en-US" altLang="zh-CN" sz="1200" dirty="0" err="1"/>
              <a:t>as.numeric</a:t>
            </a:r>
            <a:r>
              <a:rPr kumimoji="1" lang="en-US" altLang="zh-CN" sz="1200" dirty="0"/>
              <a:t>(</a:t>
            </a:r>
            <a:r>
              <a:rPr kumimoji="1" lang="en-US" altLang="zh-CN" sz="1200" dirty="0" err="1"/>
              <a:t>coe</a:t>
            </a:r>
            <a:r>
              <a:rPr kumimoji="1" lang="en-US" altLang="zh-CN" sz="1200" dirty="0"/>
              <a:t>[2])*Age30to35.WOE</a:t>
            </a:r>
          </a:p>
          <a:p>
            <a:pPr lvl="2"/>
            <a:r>
              <a:rPr kumimoji="1" lang="en-US" altLang="zh-CN" sz="1200" dirty="0"/>
              <a:t>    Age35to40.SCORE = p*</a:t>
            </a:r>
            <a:r>
              <a:rPr kumimoji="1" lang="en-US" altLang="zh-CN" sz="1200" dirty="0" err="1"/>
              <a:t>as.numeric</a:t>
            </a:r>
            <a:r>
              <a:rPr kumimoji="1" lang="en-US" altLang="zh-CN" sz="1200" dirty="0"/>
              <a:t>(</a:t>
            </a:r>
            <a:r>
              <a:rPr kumimoji="1" lang="en-US" altLang="zh-CN" sz="1200" dirty="0" err="1"/>
              <a:t>coe</a:t>
            </a:r>
            <a:r>
              <a:rPr kumimoji="1" lang="en-US" altLang="zh-CN" sz="1200" dirty="0"/>
              <a:t>[2])*Age35to40.WOE</a:t>
            </a:r>
          </a:p>
          <a:p>
            <a:pPr lvl="2"/>
            <a:r>
              <a:rPr kumimoji="1" lang="en-US" altLang="zh-CN" sz="1200" dirty="0"/>
              <a:t>    Age40to45.SCORE = p*</a:t>
            </a:r>
            <a:r>
              <a:rPr kumimoji="1" lang="en-US" altLang="zh-CN" sz="1200" dirty="0" err="1"/>
              <a:t>as.numeric</a:t>
            </a:r>
            <a:r>
              <a:rPr kumimoji="1" lang="en-US" altLang="zh-CN" sz="1200" dirty="0"/>
              <a:t>(</a:t>
            </a:r>
            <a:r>
              <a:rPr kumimoji="1" lang="en-US" altLang="zh-CN" sz="1200" dirty="0" err="1"/>
              <a:t>coe</a:t>
            </a:r>
            <a:r>
              <a:rPr kumimoji="1" lang="en-US" altLang="zh-CN" sz="1200" dirty="0"/>
              <a:t>[2])*Age40to45.WOE</a:t>
            </a:r>
          </a:p>
          <a:p>
            <a:pPr lvl="2"/>
            <a:r>
              <a:rPr kumimoji="1" lang="en-US" altLang="zh-CN" sz="1200" dirty="0"/>
              <a:t>    Age45to50.SCORE = p*</a:t>
            </a:r>
            <a:r>
              <a:rPr kumimoji="1" lang="en-US" altLang="zh-CN" sz="1200" dirty="0" err="1"/>
              <a:t>as.numeric</a:t>
            </a:r>
            <a:r>
              <a:rPr kumimoji="1" lang="en-US" altLang="zh-CN" sz="1200" dirty="0"/>
              <a:t>(</a:t>
            </a:r>
            <a:r>
              <a:rPr kumimoji="1" lang="en-US" altLang="zh-CN" sz="1200" dirty="0" err="1"/>
              <a:t>coe</a:t>
            </a:r>
            <a:r>
              <a:rPr kumimoji="1" lang="en-US" altLang="zh-CN" sz="1200" dirty="0"/>
              <a:t>[2])*Age45to50.WOE</a:t>
            </a:r>
          </a:p>
          <a:p>
            <a:pPr lvl="2"/>
            <a:r>
              <a:rPr kumimoji="1" lang="en-US" altLang="zh-CN" sz="1200" dirty="0"/>
              <a:t>    Age50to55.SCORE = p*</a:t>
            </a:r>
            <a:r>
              <a:rPr kumimoji="1" lang="en-US" altLang="zh-CN" sz="1200" dirty="0" err="1"/>
              <a:t>as.numeric</a:t>
            </a:r>
            <a:r>
              <a:rPr kumimoji="1" lang="en-US" altLang="zh-CN" sz="1200" dirty="0"/>
              <a:t>(</a:t>
            </a:r>
            <a:r>
              <a:rPr kumimoji="1" lang="en-US" altLang="zh-CN" sz="1200" dirty="0" err="1"/>
              <a:t>coe</a:t>
            </a:r>
            <a:r>
              <a:rPr kumimoji="1" lang="en-US" altLang="zh-CN" sz="1200" dirty="0"/>
              <a:t>[2])*Age50to55.WOE</a:t>
            </a:r>
          </a:p>
          <a:p>
            <a:pPr lvl="2"/>
            <a:r>
              <a:rPr kumimoji="1" lang="en-US" altLang="zh-CN" sz="1200" dirty="0" err="1"/>
              <a:t>Age.SCORE</a:t>
            </a:r>
            <a:r>
              <a:rPr kumimoji="1" lang="en-US" altLang="zh-CN" sz="1200" dirty="0"/>
              <a:t> =c(Age30to35.SCORE,Age35to40.SCORE,Age40to45.SCORE,Age45to50.SCORE,Age50to55.SCORE,Age55to60.SCORE,Age60to65.SCORE,Age65to75.SCORE,Agemorethan.SCORE)</a:t>
            </a:r>
          </a:p>
          <a:p>
            <a:pPr lvl="2"/>
            <a:endParaRPr kumimoji="1" lang="zh-CN" altLang="en-US" sz="1200" dirty="0"/>
          </a:p>
          <a:p>
            <a:pPr lvl="1"/>
            <a:endParaRPr kumimoji="1" lang="zh-TW" altLang="en-US" sz="1100" dirty="0"/>
          </a:p>
          <a:p>
            <a:endParaRPr kumimoji="1" lang="zh-TW" altLang="en-US" sz="1400"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388509439"/>
      </p:ext>
    </p:extLst>
  </p:cSld>
  <p:clrMapOvr>
    <a:masterClrMapping/>
  </p:clrMapOvr>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sz="2800" dirty="0"/>
              <a:t>银行</a:t>
            </a:r>
            <a:r>
              <a:rPr lang="zh-CN" altLang="en-US" sz="2800" dirty="0"/>
              <a:t>信用卡评分模型</a:t>
            </a:r>
            <a:endParaRPr kumimoji="1" lang="zh-CN" altLang="en-US" sz="2800" dirty="0"/>
          </a:p>
        </p:txBody>
      </p:sp>
      <p:sp>
        <p:nvSpPr>
          <p:cNvPr id="3" name="内容占位符 2"/>
          <p:cNvSpPr>
            <a:spLocks noGrp="1"/>
          </p:cNvSpPr>
          <p:nvPr>
            <p:ph idx="1"/>
          </p:nvPr>
        </p:nvSpPr>
        <p:spPr>
          <a:xfrm>
            <a:off x="457200" y="1268413"/>
            <a:ext cx="8229600" cy="3240707"/>
          </a:xfrm>
        </p:spPr>
        <p:txBody>
          <a:bodyPr/>
          <a:lstStyle/>
          <a:p>
            <a:r>
              <a:rPr kumimoji="1" lang="zh-TW" altLang="en-US" sz="1800" dirty="0"/>
              <a:t> 个人评分计算案例</a:t>
            </a:r>
            <a:r>
              <a:rPr kumimoji="1" lang="zh-TW" altLang="en-US" sz="1800" dirty="0" smtClean="0"/>
              <a:t>：</a:t>
            </a:r>
            <a:endParaRPr kumimoji="1" lang="en-US" altLang="zh-TW" sz="1800" dirty="0" smtClean="0"/>
          </a:p>
          <a:p>
            <a:pPr lvl="1"/>
            <a:endParaRPr kumimoji="1" lang="zh-TW" altLang="en-US" sz="1400" dirty="0"/>
          </a:p>
        </p:txBody>
      </p:sp>
      <p:pic>
        <p:nvPicPr>
          <p:cNvPr id="4" name="图片 3"/>
          <p:cNvPicPr>
            <a:picLocks noChangeAspect="1"/>
          </p:cNvPicPr>
          <p:nvPr/>
        </p:nvPicPr>
        <p:blipFill>
          <a:blip r:embed="rId2" cstate="print"/>
          <a:stretch>
            <a:fillRect/>
          </a:stretch>
        </p:blipFill>
        <p:spPr>
          <a:xfrm>
            <a:off x="2051720" y="1988840"/>
            <a:ext cx="4686300" cy="388620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682210165"/>
      </p:ext>
    </p:extLst>
  </p:cSld>
  <p:clrMapOvr>
    <a:masterClrMapping/>
  </p:clrMapOvr>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smtClean="0"/>
              <a:t>营销管理理论</a:t>
            </a:r>
            <a:endParaRPr kumimoji="1" lang="zh-CN" altLang="en-US" dirty="0"/>
          </a:p>
        </p:txBody>
      </p:sp>
      <p:pic>
        <p:nvPicPr>
          <p:cNvPr id="8" name="图片 7"/>
          <p:cNvPicPr>
            <a:picLocks noChangeAspect="1"/>
          </p:cNvPicPr>
          <p:nvPr/>
        </p:nvPicPr>
        <p:blipFill>
          <a:blip r:embed="rId2" cstate="print"/>
          <a:stretch>
            <a:fillRect/>
          </a:stretch>
        </p:blipFill>
        <p:spPr>
          <a:xfrm>
            <a:off x="316518" y="1412776"/>
            <a:ext cx="8826500" cy="3771900"/>
          </a:xfrm>
          <a:prstGeom prst="rect">
            <a:avLst/>
          </a:prstGeom>
        </p:spPr>
      </p:pic>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246514507"/>
      </p:ext>
    </p:extLst>
  </p:cSld>
  <p:clrMapOvr>
    <a:masterClrMapping/>
  </p:clrMapOvr>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smtClean="0"/>
              <a:t>客户生命周期管理模型</a:t>
            </a:r>
            <a:endParaRPr kumimoji="1" lang="zh-CN" altLang="en-US" dirty="0"/>
          </a:p>
        </p:txBody>
      </p:sp>
      <p:pic>
        <p:nvPicPr>
          <p:cNvPr id="2" name="图片 1"/>
          <p:cNvPicPr>
            <a:picLocks noChangeAspect="1"/>
          </p:cNvPicPr>
          <p:nvPr/>
        </p:nvPicPr>
        <p:blipFill>
          <a:blip r:embed="rId2" cstate="print"/>
          <a:stretch>
            <a:fillRect/>
          </a:stretch>
        </p:blipFill>
        <p:spPr>
          <a:xfrm>
            <a:off x="899592" y="1340768"/>
            <a:ext cx="6858000" cy="3873500"/>
          </a:xfrm>
          <a:prstGeom prst="rect">
            <a:avLst/>
          </a:prstGeom>
        </p:spPr>
      </p:pic>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196777300"/>
      </p:ext>
    </p:extLst>
  </p:cSld>
  <p:clrMapOvr>
    <a:masterClrMapping/>
  </p:clrMapOvr>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精准营销</a:t>
            </a:r>
            <a:endParaRPr kumimoji="1" lang="zh-CN" altLang="en-US" dirty="0"/>
          </a:p>
        </p:txBody>
      </p:sp>
      <p:sp>
        <p:nvSpPr>
          <p:cNvPr id="4" name="内容占位符 3"/>
          <p:cNvSpPr>
            <a:spLocks noGrp="1"/>
          </p:cNvSpPr>
          <p:nvPr>
            <p:ph idx="1"/>
          </p:nvPr>
        </p:nvSpPr>
        <p:spPr>
          <a:xfrm>
            <a:off x="0" y="1313384"/>
            <a:ext cx="8784976" cy="5544616"/>
          </a:xfrm>
          <a:prstGeom prst="rect">
            <a:avLst/>
          </a:prstGeom>
        </p:spPr>
        <p:txBody>
          <a:bodyPr/>
          <a:lstStyle/>
          <a:p>
            <a:r>
              <a:rPr lang="zh-CN" altLang="en-US" sz="2000" dirty="0"/>
              <a:t>精准营销</a:t>
            </a:r>
            <a:r>
              <a:rPr lang="en-US" altLang="zh-CN" sz="2000" dirty="0"/>
              <a:t>(Precision marketing)</a:t>
            </a:r>
            <a:r>
              <a:rPr lang="zh-CN" altLang="en-US" sz="2000" dirty="0"/>
              <a:t>就是在精准定位的基础上，依托现代信息技术手段建立个性化的顾客沟通服务体系，实现企业可度量的低成本扩张之路。</a:t>
            </a:r>
          </a:p>
          <a:p>
            <a:endParaRPr kumimoji="1" lang="zh-CN" altLang="en-US" sz="2000" dirty="0"/>
          </a:p>
        </p:txBody>
      </p:sp>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2564904"/>
            <a:ext cx="5479432" cy="33941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0203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精准营销</a:t>
            </a:r>
            <a:endParaRPr kumimoji="1" lang="zh-CN" altLang="en-US" dirty="0"/>
          </a:p>
        </p:txBody>
      </p:sp>
      <p:sp>
        <p:nvSpPr>
          <p:cNvPr id="4" name="内容占位符 3"/>
          <p:cNvSpPr>
            <a:spLocks noGrp="1"/>
          </p:cNvSpPr>
          <p:nvPr>
            <p:ph idx="1"/>
          </p:nvPr>
        </p:nvSpPr>
        <p:spPr>
          <a:xfrm>
            <a:off x="349073" y="1280472"/>
            <a:ext cx="8784976" cy="5544616"/>
          </a:xfrm>
          <a:prstGeom prst="rect">
            <a:avLst/>
          </a:prstGeom>
        </p:spPr>
        <p:txBody>
          <a:bodyPr/>
          <a:lstStyle/>
          <a:p>
            <a:r>
              <a:rPr lang="zh-CN" altLang="en-US" dirty="0"/>
              <a:t>精准营销的三大要素</a:t>
            </a:r>
          </a:p>
          <a:p>
            <a:endParaRPr kumimoji="1" lang="zh-CN" altLang="en-US" dirty="0"/>
          </a:p>
        </p:txBody>
      </p:sp>
      <p:grpSp>
        <p:nvGrpSpPr>
          <p:cNvPr id="6" name="Group 3"/>
          <p:cNvGrpSpPr>
            <a:grpSpLocks/>
          </p:cNvGrpSpPr>
          <p:nvPr/>
        </p:nvGrpSpPr>
        <p:grpSpPr bwMode="auto">
          <a:xfrm>
            <a:off x="1691680" y="2060848"/>
            <a:ext cx="5832475" cy="4032250"/>
            <a:chOff x="816" y="2256"/>
            <a:chExt cx="2160" cy="1728"/>
          </a:xfrm>
        </p:grpSpPr>
        <p:grpSp>
          <p:nvGrpSpPr>
            <p:cNvPr id="7" name="Group 4"/>
            <p:cNvGrpSpPr>
              <a:grpSpLocks/>
            </p:cNvGrpSpPr>
            <p:nvPr/>
          </p:nvGrpSpPr>
          <p:grpSpPr bwMode="auto">
            <a:xfrm>
              <a:off x="816" y="2256"/>
              <a:ext cx="2160" cy="1728"/>
              <a:chOff x="405" y="1800"/>
              <a:chExt cx="1802" cy="1696"/>
            </a:xfrm>
          </p:grpSpPr>
          <p:sp>
            <p:nvSpPr>
              <p:cNvPr id="11" name="Freeform 5"/>
              <p:cNvSpPr>
                <a:spLocks/>
              </p:cNvSpPr>
              <p:nvPr/>
            </p:nvSpPr>
            <p:spPr bwMode="auto">
              <a:xfrm>
                <a:off x="1223" y="2479"/>
                <a:ext cx="562" cy="338"/>
              </a:xfrm>
              <a:custGeom>
                <a:avLst/>
                <a:gdLst>
                  <a:gd name="T0" fmla="*/ 1512 w 1521"/>
                  <a:gd name="T1" fmla="*/ 44 h 916"/>
                  <a:gd name="T2" fmla="*/ 1491 w 1521"/>
                  <a:gd name="T3" fmla="*/ 92 h 916"/>
                  <a:gd name="T4" fmla="*/ 1470 w 1521"/>
                  <a:gd name="T5" fmla="*/ 140 h 916"/>
                  <a:gd name="T6" fmla="*/ 1446 w 1521"/>
                  <a:gd name="T7" fmla="*/ 185 h 916"/>
                  <a:gd name="T8" fmla="*/ 1421 w 1521"/>
                  <a:gd name="T9" fmla="*/ 230 h 916"/>
                  <a:gd name="T10" fmla="*/ 1380 w 1521"/>
                  <a:gd name="T11" fmla="*/ 296 h 916"/>
                  <a:gd name="T12" fmla="*/ 1352 w 1521"/>
                  <a:gd name="T13" fmla="*/ 340 h 916"/>
                  <a:gd name="T14" fmla="*/ 1305 w 1521"/>
                  <a:gd name="T15" fmla="*/ 400 h 916"/>
                  <a:gd name="T16" fmla="*/ 1272 w 1521"/>
                  <a:gd name="T17" fmla="*/ 441 h 916"/>
                  <a:gd name="T18" fmla="*/ 1237 w 1521"/>
                  <a:gd name="T19" fmla="*/ 478 h 916"/>
                  <a:gd name="T20" fmla="*/ 1201 w 1521"/>
                  <a:gd name="T21" fmla="*/ 516 h 916"/>
                  <a:gd name="T22" fmla="*/ 1146 w 1521"/>
                  <a:gd name="T23" fmla="*/ 569 h 916"/>
                  <a:gd name="T24" fmla="*/ 1066 w 1521"/>
                  <a:gd name="T25" fmla="*/ 633 h 916"/>
                  <a:gd name="T26" fmla="*/ 1025 w 1521"/>
                  <a:gd name="T27" fmla="*/ 665 h 916"/>
                  <a:gd name="T28" fmla="*/ 938 w 1521"/>
                  <a:gd name="T29" fmla="*/ 721 h 916"/>
                  <a:gd name="T30" fmla="*/ 893 w 1521"/>
                  <a:gd name="T31" fmla="*/ 746 h 916"/>
                  <a:gd name="T32" fmla="*/ 848 w 1521"/>
                  <a:gd name="T33" fmla="*/ 770 h 916"/>
                  <a:gd name="T34" fmla="*/ 801 w 1521"/>
                  <a:gd name="T35" fmla="*/ 793 h 916"/>
                  <a:gd name="T36" fmla="*/ 753 w 1521"/>
                  <a:gd name="T37" fmla="*/ 814 h 916"/>
                  <a:gd name="T38" fmla="*/ 704 w 1521"/>
                  <a:gd name="T39" fmla="*/ 833 h 916"/>
                  <a:gd name="T40" fmla="*/ 605 w 1521"/>
                  <a:gd name="T41" fmla="*/ 865 h 916"/>
                  <a:gd name="T42" fmla="*/ 501 w 1521"/>
                  <a:gd name="T43" fmla="*/ 891 h 916"/>
                  <a:gd name="T44" fmla="*/ 448 w 1521"/>
                  <a:gd name="T45" fmla="*/ 900 h 916"/>
                  <a:gd name="T46" fmla="*/ 369 w 1521"/>
                  <a:gd name="T47" fmla="*/ 910 h 916"/>
                  <a:gd name="T48" fmla="*/ 286 w 1521"/>
                  <a:gd name="T49" fmla="*/ 916 h 916"/>
                  <a:gd name="T50" fmla="*/ 202 w 1521"/>
                  <a:gd name="T51" fmla="*/ 916 h 916"/>
                  <a:gd name="T52" fmla="*/ 143 w 1521"/>
                  <a:gd name="T53" fmla="*/ 913 h 916"/>
                  <a:gd name="T54" fmla="*/ 84 w 1521"/>
                  <a:gd name="T55" fmla="*/ 909 h 916"/>
                  <a:gd name="T56" fmla="*/ 27 w 1521"/>
                  <a:gd name="T57" fmla="*/ 901 h 916"/>
                  <a:gd name="T58" fmla="*/ 9 w 1521"/>
                  <a:gd name="T59" fmla="*/ 872 h 916"/>
                  <a:gd name="T60" fmla="*/ 29 w 1521"/>
                  <a:gd name="T61" fmla="*/ 824 h 916"/>
                  <a:gd name="T62" fmla="*/ 51 w 1521"/>
                  <a:gd name="T63" fmla="*/ 778 h 916"/>
                  <a:gd name="T64" fmla="*/ 74 w 1521"/>
                  <a:gd name="T65" fmla="*/ 731 h 916"/>
                  <a:gd name="T66" fmla="*/ 99 w 1521"/>
                  <a:gd name="T67" fmla="*/ 686 h 916"/>
                  <a:gd name="T68" fmla="*/ 140 w 1521"/>
                  <a:gd name="T69" fmla="*/ 620 h 916"/>
                  <a:gd name="T70" fmla="*/ 170 w 1521"/>
                  <a:gd name="T71" fmla="*/ 578 h 916"/>
                  <a:gd name="T72" fmla="*/ 217 w 1521"/>
                  <a:gd name="T73" fmla="*/ 516 h 916"/>
                  <a:gd name="T74" fmla="*/ 250 w 1521"/>
                  <a:gd name="T75" fmla="*/ 477 h 916"/>
                  <a:gd name="T76" fmla="*/ 283 w 1521"/>
                  <a:gd name="T77" fmla="*/ 438 h 916"/>
                  <a:gd name="T78" fmla="*/ 319 w 1521"/>
                  <a:gd name="T79" fmla="*/ 402 h 916"/>
                  <a:gd name="T80" fmla="*/ 376 w 1521"/>
                  <a:gd name="T81" fmla="*/ 348 h 916"/>
                  <a:gd name="T82" fmla="*/ 454 w 1521"/>
                  <a:gd name="T83" fmla="*/ 283 h 916"/>
                  <a:gd name="T84" fmla="*/ 496 w 1521"/>
                  <a:gd name="T85" fmla="*/ 253 h 916"/>
                  <a:gd name="T86" fmla="*/ 582 w 1521"/>
                  <a:gd name="T87" fmla="*/ 196 h 916"/>
                  <a:gd name="T88" fmla="*/ 627 w 1521"/>
                  <a:gd name="T89" fmla="*/ 170 h 916"/>
                  <a:gd name="T90" fmla="*/ 674 w 1521"/>
                  <a:gd name="T91" fmla="*/ 146 h 916"/>
                  <a:gd name="T92" fmla="*/ 720 w 1521"/>
                  <a:gd name="T93" fmla="*/ 124 h 916"/>
                  <a:gd name="T94" fmla="*/ 768 w 1521"/>
                  <a:gd name="T95" fmla="*/ 102 h 916"/>
                  <a:gd name="T96" fmla="*/ 816 w 1521"/>
                  <a:gd name="T97" fmla="*/ 84 h 916"/>
                  <a:gd name="T98" fmla="*/ 917 w 1521"/>
                  <a:gd name="T99" fmla="*/ 51 h 916"/>
                  <a:gd name="T100" fmla="*/ 1019 w 1521"/>
                  <a:gd name="T101" fmla="*/ 27 h 916"/>
                  <a:gd name="T102" fmla="*/ 1072 w 1521"/>
                  <a:gd name="T103" fmla="*/ 17 h 916"/>
                  <a:gd name="T104" fmla="*/ 1153 w 1521"/>
                  <a:gd name="T105" fmla="*/ 8 h 916"/>
                  <a:gd name="T106" fmla="*/ 1234 w 1521"/>
                  <a:gd name="T107" fmla="*/ 2 h 916"/>
                  <a:gd name="T108" fmla="*/ 1320 w 1521"/>
                  <a:gd name="T109" fmla="*/ 0 h 916"/>
                  <a:gd name="T110" fmla="*/ 1377 w 1521"/>
                  <a:gd name="T111" fmla="*/ 3 h 916"/>
                  <a:gd name="T112" fmla="*/ 1436 w 1521"/>
                  <a:gd name="T113" fmla="*/ 8 h 916"/>
                  <a:gd name="T114" fmla="*/ 1493 w 1521"/>
                  <a:gd name="T115" fmla="*/ 15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1" h="916">
                    <a:moveTo>
                      <a:pt x="1521" y="20"/>
                    </a:moveTo>
                    <a:lnTo>
                      <a:pt x="1512" y="44"/>
                    </a:lnTo>
                    <a:lnTo>
                      <a:pt x="1502" y="68"/>
                    </a:lnTo>
                    <a:lnTo>
                      <a:pt x="1491" y="92"/>
                    </a:lnTo>
                    <a:lnTo>
                      <a:pt x="1481" y="116"/>
                    </a:lnTo>
                    <a:lnTo>
                      <a:pt x="1470" y="140"/>
                    </a:lnTo>
                    <a:lnTo>
                      <a:pt x="1458" y="163"/>
                    </a:lnTo>
                    <a:lnTo>
                      <a:pt x="1446" y="185"/>
                    </a:lnTo>
                    <a:lnTo>
                      <a:pt x="1434" y="209"/>
                    </a:lnTo>
                    <a:lnTo>
                      <a:pt x="1421" y="230"/>
                    </a:lnTo>
                    <a:lnTo>
                      <a:pt x="1409" y="253"/>
                    </a:lnTo>
                    <a:lnTo>
                      <a:pt x="1380" y="296"/>
                    </a:lnTo>
                    <a:lnTo>
                      <a:pt x="1367" y="318"/>
                    </a:lnTo>
                    <a:lnTo>
                      <a:pt x="1352" y="340"/>
                    </a:lnTo>
                    <a:lnTo>
                      <a:pt x="1320" y="381"/>
                    </a:lnTo>
                    <a:lnTo>
                      <a:pt x="1305" y="400"/>
                    </a:lnTo>
                    <a:lnTo>
                      <a:pt x="1288" y="421"/>
                    </a:lnTo>
                    <a:lnTo>
                      <a:pt x="1272" y="441"/>
                    </a:lnTo>
                    <a:lnTo>
                      <a:pt x="1255" y="460"/>
                    </a:lnTo>
                    <a:lnTo>
                      <a:pt x="1237" y="478"/>
                    </a:lnTo>
                    <a:lnTo>
                      <a:pt x="1219" y="498"/>
                    </a:lnTo>
                    <a:lnTo>
                      <a:pt x="1201" y="516"/>
                    </a:lnTo>
                    <a:lnTo>
                      <a:pt x="1183" y="534"/>
                    </a:lnTo>
                    <a:lnTo>
                      <a:pt x="1146" y="569"/>
                    </a:lnTo>
                    <a:lnTo>
                      <a:pt x="1107" y="602"/>
                    </a:lnTo>
                    <a:lnTo>
                      <a:pt x="1066" y="633"/>
                    </a:lnTo>
                    <a:lnTo>
                      <a:pt x="1045" y="650"/>
                    </a:lnTo>
                    <a:lnTo>
                      <a:pt x="1025" y="665"/>
                    </a:lnTo>
                    <a:lnTo>
                      <a:pt x="982" y="694"/>
                    </a:lnTo>
                    <a:lnTo>
                      <a:pt x="938" y="721"/>
                    </a:lnTo>
                    <a:lnTo>
                      <a:pt x="916" y="734"/>
                    </a:lnTo>
                    <a:lnTo>
                      <a:pt x="893" y="746"/>
                    </a:lnTo>
                    <a:lnTo>
                      <a:pt x="871" y="760"/>
                    </a:lnTo>
                    <a:lnTo>
                      <a:pt x="848" y="770"/>
                    </a:lnTo>
                    <a:lnTo>
                      <a:pt x="824" y="782"/>
                    </a:lnTo>
                    <a:lnTo>
                      <a:pt x="801" y="793"/>
                    </a:lnTo>
                    <a:lnTo>
                      <a:pt x="777" y="803"/>
                    </a:lnTo>
                    <a:lnTo>
                      <a:pt x="753" y="814"/>
                    </a:lnTo>
                    <a:lnTo>
                      <a:pt x="729" y="824"/>
                    </a:lnTo>
                    <a:lnTo>
                      <a:pt x="704" y="833"/>
                    </a:lnTo>
                    <a:lnTo>
                      <a:pt x="654" y="850"/>
                    </a:lnTo>
                    <a:lnTo>
                      <a:pt x="605" y="865"/>
                    </a:lnTo>
                    <a:lnTo>
                      <a:pt x="553" y="878"/>
                    </a:lnTo>
                    <a:lnTo>
                      <a:pt x="501" y="891"/>
                    </a:lnTo>
                    <a:lnTo>
                      <a:pt x="475" y="895"/>
                    </a:lnTo>
                    <a:lnTo>
                      <a:pt x="448" y="900"/>
                    </a:lnTo>
                    <a:lnTo>
                      <a:pt x="394" y="907"/>
                    </a:lnTo>
                    <a:lnTo>
                      <a:pt x="369" y="910"/>
                    </a:lnTo>
                    <a:lnTo>
                      <a:pt x="341" y="912"/>
                    </a:lnTo>
                    <a:lnTo>
                      <a:pt x="286" y="916"/>
                    </a:lnTo>
                    <a:lnTo>
                      <a:pt x="230" y="916"/>
                    </a:lnTo>
                    <a:lnTo>
                      <a:pt x="202" y="916"/>
                    </a:lnTo>
                    <a:lnTo>
                      <a:pt x="172" y="915"/>
                    </a:lnTo>
                    <a:lnTo>
                      <a:pt x="143" y="913"/>
                    </a:lnTo>
                    <a:lnTo>
                      <a:pt x="114" y="912"/>
                    </a:lnTo>
                    <a:lnTo>
                      <a:pt x="84" y="909"/>
                    </a:lnTo>
                    <a:lnTo>
                      <a:pt x="56" y="906"/>
                    </a:lnTo>
                    <a:lnTo>
                      <a:pt x="27" y="901"/>
                    </a:lnTo>
                    <a:lnTo>
                      <a:pt x="0" y="897"/>
                    </a:lnTo>
                    <a:lnTo>
                      <a:pt x="9" y="872"/>
                    </a:lnTo>
                    <a:lnTo>
                      <a:pt x="18" y="848"/>
                    </a:lnTo>
                    <a:lnTo>
                      <a:pt x="29" y="824"/>
                    </a:lnTo>
                    <a:lnTo>
                      <a:pt x="39" y="800"/>
                    </a:lnTo>
                    <a:lnTo>
                      <a:pt x="51" y="778"/>
                    </a:lnTo>
                    <a:lnTo>
                      <a:pt x="62" y="754"/>
                    </a:lnTo>
                    <a:lnTo>
                      <a:pt x="74" y="731"/>
                    </a:lnTo>
                    <a:lnTo>
                      <a:pt x="87" y="709"/>
                    </a:lnTo>
                    <a:lnTo>
                      <a:pt x="99" y="686"/>
                    </a:lnTo>
                    <a:lnTo>
                      <a:pt x="113" y="663"/>
                    </a:lnTo>
                    <a:lnTo>
                      <a:pt x="140" y="620"/>
                    </a:lnTo>
                    <a:lnTo>
                      <a:pt x="155" y="599"/>
                    </a:lnTo>
                    <a:lnTo>
                      <a:pt x="170" y="578"/>
                    </a:lnTo>
                    <a:lnTo>
                      <a:pt x="200" y="536"/>
                    </a:lnTo>
                    <a:lnTo>
                      <a:pt x="217" y="516"/>
                    </a:lnTo>
                    <a:lnTo>
                      <a:pt x="232" y="496"/>
                    </a:lnTo>
                    <a:lnTo>
                      <a:pt x="250" y="477"/>
                    </a:lnTo>
                    <a:lnTo>
                      <a:pt x="266" y="457"/>
                    </a:lnTo>
                    <a:lnTo>
                      <a:pt x="283" y="438"/>
                    </a:lnTo>
                    <a:lnTo>
                      <a:pt x="301" y="420"/>
                    </a:lnTo>
                    <a:lnTo>
                      <a:pt x="319" y="402"/>
                    </a:lnTo>
                    <a:lnTo>
                      <a:pt x="337" y="384"/>
                    </a:lnTo>
                    <a:lnTo>
                      <a:pt x="376" y="348"/>
                    </a:lnTo>
                    <a:lnTo>
                      <a:pt x="414" y="315"/>
                    </a:lnTo>
                    <a:lnTo>
                      <a:pt x="454" y="283"/>
                    </a:lnTo>
                    <a:lnTo>
                      <a:pt x="475" y="268"/>
                    </a:lnTo>
                    <a:lnTo>
                      <a:pt x="496" y="253"/>
                    </a:lnTo>
                    <a:lnTo>
                      <a:pt x="538" y="223"/>
                    </a:lnTo>
                    <a:lnTo>
                      <a:pt x="582" y="196"/>
                    </a:lnTo>
                    <a:lnTo>
                      <a:pt x="605" y="182"/>
                    </a:lnTo>
                    <a:lnTo>
                      <a:pt x="627" y="170"/>
                    </a:lnTo>
                    <a:lnTo>
                      <a:pt x="650" y="158"/>
                    </a:lnTo>
                    <a:lnTo>
                      <a:pt x="674" y="146"/>
                    </a:lnTo>
                    <a:lnTo>
                      <a:pt x="696" y="134"/>
                    </a:lnTo>
                    <a:lnTo>
                      <a:pt x="720" y="124"/>
                    </a:lnTo>
                    <a:lnTo>
                      <a:pt x="744" y="113"/>
                    </a:lnTo>
                    <a:lnTo>
                      <a:pt x="768" y="102"/>
                    </a:lnTo>
                    <a:lnTo>
                      <a:pt x="792" y="93"/>
                    </a:lnTo>
                    <a:lnTo>
                      <a:pt x="816" y="84"/>
                    </a:lnTo>
                    <a:lnTo>
                      <a:pt x="866" y="66"/>
                    </a:lnTo>
                    <a:lnTo>
                      <a:pt x="917" y="51"/>
                    </a:lnTo>
                    <a:lnTo>
                      <a:pt x="968" y="38"/>
                    </a:lnTo>
                    <a:lnTo>
                      <a:pt x="1019" y="27"/>
                    </a:lnTo>
                    <a:lnTo>
                      <a:pt x="1046" y="21"/>
                    </a:lnTo>
                    <a:lnTo>
                      <a:pt x="1072" y="17"/>
                    </a:lnTo>
                    <a:lnTo>
                      <a:pt x="1126" y="9"/>
                    </a:lnTo>
                    <a:lnTo>
                      <a:pt x="1153" y="8"/>
                    </a:lnTo>
                    <a:lnTo>
                      <a:pt x="1180" y="5"/>
                    </a:lnTo>
                    <a:lnTo>
                      <a:pt x="1234" y="2"/>
                    </a:lnTo>
                    <a:lnTo>
                      <a:pt x="1290" y="0"/>
                    </a:lnTo>
                    <a:lnTo>
                      <a:pt x="1320" y="0"/>
                    </a:lnTo>
                    <a:lnTo>
                      <a:pt x="1349" y="2"/>
                    </a:lnTo>
                    <a:lnTo>
                      <a:pt x="1377" y="3"/>
                    </a:lnTo>
                    <a:lnTo>
                      <a:pt x="1407" y="5"/>
                    </a:lnTo>
                    <a:lnTo>
                      <a:pt x="1436" y="8"/>
                    </a:lnTo>
                    <a:lnTo>
                      <a:pt x="1464" y="11"/>
                    </a:lnTo>
                    <a:lnTo>
                      <a:pt x="1493" y="15"/>
                    </a:lnTo>
                    <a:lnTo>
                      <a:pt x="1521" y="20"/>
                    </a:lnTo>
                    <a:close/>
                  </a:path>
                </a:pathLst>
              </a:custGeom>
              <a:solidFill>
                <a:schemeClr val="accent2"/>
              </a:solidFill>
              <a:ln w="6350">
                <a:solidFill>
                  <a:schemeClr val="hlink"/>
                </a:solidFill>
                <a:round/>
                <a:headEnd/>
                <a:tailEnd/>
              </a:ln>
            </p:spPr>
            <p:txBody>
              <a:bodyPr/>
              <a:lstStyle/>
              <a:p>
                <a:pPr algn="ctr" fontAlgn="base">
                  <a:spcBef>
                    <a:spcPct val="0"/>
                  </a:spcBef>
                  <a:spcAft>
                    <a:spcPct val="0"/>
                  </a:spcAft>
                </a:pPr>
                <a:endParaRPr lang="zh-CN" altLang="en-US" b="1">
                  <a:solidFill>
                    <a:srgbClr val="000000"/>
                  </a:solidFill>
                  <a:effectLst>
                    <a:outerShdw blurRad="38100" dist="38100" dir="2700000" algn="tl">
                      <a:srgbClr val="000000">
                        <a:alpha val="43137"/>
                      </a:srgbClr>
                    </a:outerShdw>
                  </a:effectLst>
                  <a:latin typeface="宋体" pitchFamily="2" charset="-122"/>
                </a:endParaRPr>
              </a:p>
            </p:txBody>
          </p:sp>
          <p:sp>
            <p:nvSpPr>
              <p:cNvPr id="12" name="Freeform 6"/>
              <p:cNvSpPr>
                <a:spLocks/>
              </p:cNvSpPr>
              <p:nvPr/>
            </p:nvSpPr>
            <p:spPr bwMode="auto">
              <a:xfrm>
                <a:off x="1223" y="2479"/>
                <a:ext cx="562" cy="338"/>
              </a:xfrm>
              <a:custGeom>
                <a:avLst/>
                <a:gdLst>
                  <a:gd name="T0" fmla="*/ 1521 w 1521"/>
                  <a:gd name="T1" fmla="*/ 20 h 916"/>
                  <a:gd name="T2" fmla="*/ 1502 w 1521"/>
                  <a:gd name="T3" fmla="*/ 68 h 916"/>
                  <a:gd name="T4" fmla="*/ 1481 w 1521"/>
                  <a:gd name="T5" fmla="*/ 116 h 916"/>
                  <a:gd name="T6" fmla="*/ 1434 w 1521"/>
                  <a:gd name="T7" fmla="*/ 208 h 916"/>
                  <a:gd name="T8" fmla="*/ 1407 w 1521"/>
                  <a:gd name="T9" fmla="*/ 253 h 916"/>
                  <a:gd name="T10" fmla="*/ 1380 w 1521"/>
                  <a:gd name="T11" fmla="*/ 296 h 916"/>
                  <a:gd name="T12" fmla="*/ 1320 w 1521"/>
                  <a:gd name="T13" fmla="*/ 381 h 916"/>
                  <a:gd name="T14" fmla="*/ 1254 w 1521"/>
                  <a:gd name="T15" fmla="*/ 459 h 916"/>
                  <a:gd name="T16" fmla="*/ 1219 w 1521"/>
                  <a:gd name="T17" fmla="*/ 496 h 916"/>
                  <a:gd name="T18" fmla="*/ 1183 w 1521"/>
                  <a:gd name="T19" fmla="*/ 534 h 916"/>
                  <a:gd name="T20" fmla="*/ 1146 w 1521"/>
                  <a:gd name="T21" fmla="*/ 569 h 916"/>
                  <a:gd name="T22" fmla="*/ 1107 w 1521"/>
                  <a:gd name="T23" fmla="*/ 602 h 916"/>
                  <a:gd name="T24" fmla="*/ 1024 w 1521"/>
                  <a:gd name="T25" fmla="*/ 665 h 916"/>
                  <a:gd name="T26" fmla="*/ 938 w 1521"/>
                  <a:gd name="T27" fmla="*/ 721 h 916"/>
                  <a:gd name="T28" fmla="*/ 848 w 1521"/>
                  <a:gd name="T29" fmla="*/ 770 h 916"/>
                  <a:gd name="T30" fmla="*/ 753 w 1521"/>
                  <a:gd name="T31" fmla="*/ 814 h 916"/>
                  <a:gd name="T32" fmla="*/ 704 w 1521"/>
                  <a:gd name="T33" fmla="*/ 833 h 916"/>
                  <a:gd name="T34" fmla="*/ 654 w 1521"/>
                  <a:gd name="T35" fmla="*/ 850 h 916"/>
                  <a:gd name="T36" fmla="*/ 605 w 1521"/>
                  <a:gd name="T37" fmla="*/ 865 h 916"/>
                  <a:gd name="T38" fmla="*/ 553 w 1521"/>
                  <a:gd name="T39" fmla="*/ 878 h 916"/>
                  <a:gd name="T40" fmla="*/ 448 w 1521"/>
                  <a:gd name="T41" fmla="*/ 900 h 916"/>
                  <a:gd name="T42" fmla="*/ 394 w 1521"/>
                  <a:gd name="T43" fmla="*/ 907 h 916"/>
                  <a:gd name="T44" fmla="*/ 340 w 1521"/>
                  <a:gd name="T45" fmla="*/ 912 h 916"/>
                  <a:gd name="T46" fmla="*/ 230 w 1521"/>
                  <a:gd name="T47" fmla="*/ 916 h 916"/>
                  <a:gd name="T48" fmla="*/ 114 w 1521"/>
                  <a:gd name="T49" fmla="*/ 912 h 916"/>
                  <a:gd name="T50" fmla="*/ 56 w 1521"/>
                  <a:gd name="T51" fmla="*/ 906 h 916"/>
                  <a:gd name="T52" fmla="*/ 0 w 1521"/>
                  <a:gd name="T53" fmla="*/ 897 h 916"/>
                  <a:gd name="T54" fmla="*/ 18 w 1521"/>
                  <a:gd name="T55" fmla="*/ 848 h 916"/>
                  <a:gd name="T56" fmla="*/ 39 w 1521"/>
                  <a:gd name="T57" fmla="*/ 800 h 916"/>
                  <a:gd name="T58" fmla="*/ 86 w 1521"/>
                  <a:gd name="T59" fmla="*/ 709 h 916"/>
                  <a:gd name="T60" fmla="*/ 113 w 1521"/>
                  <a:gd name="T61" fmla="*/ 663 h 916"/>
                  <a:gd name="T62" fmla="*/ 140 w 1521"/>
                  <a:gd name="T63" fmla="*/ 620 h 916"/>
                  <a:gd name="T64" fmla="*/ 200 w 1521"/>
                  <a:gd name="T65" fmla="*/ 536 h 916"/>
                  <a:gd name="T66" fmla="*/ 266 w 1521"/>
                  <a:gd name="T67" fmla="*/ 457 h 916"/>
                  <a:gd name="T68" fmla="*/ 301 w 1521"/>
                  <a:gd name="T69" fmla="*/ 420 h 916"/>
                  <a:gd name="T70" fmla="*/ 337 w 1521"/>
                  <a:gd name="T71" fmla="*/ 384 h 916"/>
                  <a:gd name="T72" fmla="*/ 375 w 1521"/>
                  <a:gd name="T73" fmla="*/ 348 h 916"/>
                  <a:gd name="T74" fmla="*/ 414 w 1521"/>
                  <a:gd name="T75" fmla="*/ 315 h 916"/>
                  <a:gd name="T76" fmla="*/ 496 w 1521"/>
                  <a:gd name="T77" fmla="*/ 251 h 916"/>
                  <a:gd name="T78" fmla="*/ 582 w 1521"/>
                  <a:gd name="T79" fmla="*/ 196 h 916"/>
                  <a:gd name="T80" fmla="*/ 674 w 1521"/>
                  <a:gd name="T81" fmla="*/ 146 h 916"/>
                  <a:gd name="T82" fmla="*/ 768 w 1521"/>
                  <a:gd name="T83" fmla="*/ 102 h 916"/>
                  <a:gd name="T84" fmla="*/ 816 w 1521"/>
                  <a:gd name="T85" fmla="*/ 83 h 916"/>
                  <a:gd name="T86" fmla="*/ 866 w 1521"/>
                  <a:gd name="T87" fmla="*/ 66 h 916"/>
                  <a:gd name="T88" fmla="*/ 917 w 1521"/>
                  <a:gd name="T89" fmla="*/ 51 h 916"/>
                  <a:gd name="T90" fmla="*/ 968 w 1521"/>
                  <a:gd name="T91" fmla="*/ 38 h 916"/>
                  <a:gd name="T92" fmla="*/ 1072 w 1521"/>
                  <a:gd name="T93" fmla="*/ 17 h 916"/>
                  <a:gd name="T94" fmla="*/ 1126 w 1521"/>
                  <a:gd name="T95" fmla="*/ 9 h 916"/>
                  <a:gd name="T96" fmla="*/ 1180 w 1521"/>
                  <a:gd name="T97" fmla="*/ 5 h 916"/>
                  <a:gd name="T98" fmla="*/ 1290 w 1521"/>
                  <a:gd name="T99" fmla="*/ 0 h 916"/>
                  <a:gd name="T100" fmla="*/ 1407 w 1521"/>
                  <a:gd name="T101" fmla="*/ 5 h 916"/>
                  <a:gd name="T102" fmla="*/ 1464 w 1521"/>
                  <a:gd name="T103" fmla="*/ 11 h 916"/>
                  <a:gd name="T104" fmla="*/ 1521 w 1521"/>
                  <a:gd name="T105" fmla="*/ 2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21" h="916">
                    <a:moveTo>
                      <a:pt x="1521" y="20"/>
                    </a:moveTo>
                    <a:lnTo>
                      <a:pt x="1502" y="68"/>
                    </a:lnTo>
                    <a:lnTo>
                      <a:pt x="1481" y="116"/>
                    </a:lnTo>
                    <a:lnTo>
                      <a:pt x="1434" y="208"/>
                    </a:lnTo>
                    <a:lnTo>
                      <a:pt x="1407" y="253"/>
                    </a:lnTo>
                    <a:lnTo>
                      <a:pt x="1380" y="296"/>
                    </a:lnTo>
                    <a:lnTo>
                      <a:pt x="1320" y="381"/>
                    </a:lnTo>
                    <a:lnTo>
                      <a:pt x="1254" y="459"/>
                    </a:lnTo>
                    <a:lnTo>
                      <a:pt x="1219" y="496"/>
                    </a:lnTo>
                    <a:lnTo>
                      <a:pt x="1183" y="534"/>
                    </a:lnTo>
                    <a:lnTo>
                      <a:pt x="1146" y="569"/>
                    </a:lnTo>
                    <a:lnTo>
                      <a:pt x="1107" y="602"/>
                    </a:lnTo>
                    <a:lnTo>
                      <a:pt x="1024" y="665"/>
                    </a:lnTo>
                    <a:lnTo>
                      <a:pt x="938" y="721"/>
                    </a:lnTo>
                    <a:lnTo>
                      <a:pt x="848" y="770"/>
                    </a:lnTo>
                    <a:lnTo>
                      <a:pt x="753" y="814"/>
                    </a:lnTo>
                    <a:lnTo>
                      <a:pt x="704" y="833"/>
                    </a:lnTo>
                    <a:lnTo>
                      <a:pt x="654" y="850"/>
                    </a:lnTo>
                    <a:lnTo>
                      <a:pt x="605" y="865"/>
                    </a:lnTo>
                    <a:lnTo>
                      <a:pt x="553" y="878"/>
                    </a:lnTo>
                    <a:lnTo>
                      <a:pt x="448" y="900"/>
                    </a:lnTo>
                    <a:lnTo>
                      <a:pt x="394" y="907"/>
                    </a:lnTo>
                    <a:lnTo>
                      <a:pt x="340" y="912"/>
                    </a:lnTo>
                    <a:lnTo>
                      <a:pt x="230" y="916"/>
                    </a:lnTo>
                    <a:lnTo>
                      <a:pt x="114" y="912"/>
                    </a:lnTo>
                    <a:lnTo>
                      <a:pt x="56" y="906"/>
                    </a:lnTo>
                    <a:lnTo>
                      <a:pt x="0" y="897"/>
                    </a:lnTo>
                    <a:lnTo>
                      <a:pt x="18" y="848"/>
                    </a:lnTo>
                    <a:lnTo>
                      <a:pt x="39" y="800"/>
                    </a:lnTo>
                    <a:lnTo>
                      <a:pt x="86" y="709"/>
                    </a:lnTo>
                    <a:lnTo>
                      <a:pt x="113" y="663"/>
                    </a:lnTo>
                    <a:lnTo>
                      <a:pt x="140" y="620"/>
                    </a:lnTo>
                    <a:lnTo>
                      <a:pt x="200" y="536"/>
                    </a:lnTo>
                    <a:lnTo>
                      <a:pt x="266" y="457"/>
                    </a:lnTo>
                    <a:lnTo>
                      <a:pt x="301" y="420"/>
                    </a:lnTo>
                    <a:lnTo>
                      <a:pt x="337" y="384"/>
                    </a:lnTo>
                    <a:lnTo>
                      <a:pt x="375" y="348"/>
                    </a:lnTo>
                    <a:lnTo>
                      <a:pt x="414" y="315"/>
                    </a:lnTo>
                    <a:lnTo>
                      <a:pt x="496" y="251"/>
                    </a:lnTo>
                    <a:lnTo>
                      <a:pt x="582" y="196"/>
                    </a:lnTo>
                    <a:lnTo>
                      <a:pt x="674" y="146"/>
                    </a:lnTo>
                    <a:lnTo>
                      <a:pt x="768" y="102"/>
                    </a:lnTo>
                    <a:lnTo>
                      <a:pt x="816" y="83"/>
                    </a:lnTo>
                    <a:lnTo>
                      <a:pt x="866" y="66"/>
                    </a:lnTo>
                    <a:lnTo>
                      <a:pt x="917" y="51"/>
                    </a:lnTo>
                    <a:lnTo>
                      <a:pt x="968" y="38"/>
                    </a:lnTo>
                    <a:lnTo>
                      <a:pt x="1072" y="17"/>
                    </a:lnTo>
                    <a:lnTo>
                      <a:pt x="1126" y="9"/>
                    </a:lnTo>
                    <a:lnTo>
                      <a:pt x="1180" y="5"/>
                    </a:lnTo>
                    <a:lnTo>
                      <a:pt x="1290" y="0"/>
                    </a:lnTo>
                    <a:lnTo>
                      <a:pt x="1407" y="5"/>
                    </a:lnTo>
                    <a:lnTo>
                      <a:pt x="1464" y="11"/>
                    </a:lnTo>
                    <a:lnTo>
                      <a:pt x="1521" y="20"/>
                    </a:lnTo>
                  </a:path>
                </a:pathLst>
              </a:custGeom>
              <a:noFill/>
              <a:ln w="6350">
                <a:solidFill>
                  <a:schemeClr val="hlink"/>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algn="ctr" fontAlgn="base">
                  <a:spcBef>
                    <a:spcPct val="0"/>
                  </a:spcBef>
                  <a:spcAft>
                    <a:spcPct val="0"/>
                  </a:spcAft>
                </a:pPr>
                <a:endParaRPr lang="zh-CN" altLang="en-US" b="1">
                  <a:solidFill>
                    <a:srgbClr val="000000"/>
                  </a:solidFill>
                  <a:effectLst>
                    <a:outerShdw blurRad="38100" dist="38100" dir="2700000" algn="tl">
                      <a:srgbClr val="000000">
                        <a:alpha val="43137"/>
                      </a:srgbClr>
                    </a:outerShdw>
                  </a:effectLst>
                  <a:latin typeface="宋体" pitchFamily="2" charset="-122"/>
                </a:endParaRPr>
              </a:p>
            </p:txBody>
          </p:sp>
          <p:sp>
            <p:nvSpPr>
              <p:cNvPr id="13" name="Freeform 7"/>
              <p:cNvSpPr>
                <a:spLocks/>
              </p:cNvSpPr>
              <p:nvPr/>
            </p:nvSpPr>
            <p:spPr bwMode="auto">
              <a:xfrm>
                <a:off x="832" y="2479"/>
                <a:ext cx="557" cy="338"/>
              </a:xfrm>
              <a:custGeom>
                <a:avLst/>
                <a:gdLst>
                  <a:gd name="T0" fmla="*/ 1484 w 1511"/>
                  <a:gd name="T1" fmla="*/ 903 h 916"/>
                  <a:gd name="T2" fmla="*/ 1430 w 1511"/>
                  <a:gd name="T3" fmla="*/ 910 h 916"/>
                  <a:gd name="T4" fmla="*/ 1374 w 1511"/>
                  <a:gd name="T5" fmla="*/ 915 h 916"/>
                  <a:gd name="T6" fmla="*/ 1290 w 1511"/>
                  <a:gd name="T7" fmla="*/ 916 h 916"/>
                  <a:gd name="T8" fmla="*/ 1180 w 1511"/>
                  <a:gd name="T9" fmla="*/ 912 h 916"/>
                  <a:gd name="T10" fmla="*/ 1101 w 1511"/>
                  <a:gd name="T11" fmla="*/ 904 h 916"/>
                  <a:gd name="T12" fmla="*/ 1047 w 1511"/>
                  <a:gd name="T13" fmla="*/ 895 h 916"/>
                  <a:gd name="T14" fmla="*/ 994 w 1511"/>
                  <a:gd name="T15" fmla="*/ 884 h 916"/>
                  <a:gd name="T16" fmla="*/ 917 w 1511"/>
                  <a:gd name="T17" fmla="*/ 865 h 916"/>
                  <a:gd name="T18" fmla="*/ 866 w 1511"/>
                  <a:gd name="T19" fmla="*/ 850 h 916"/>
                  <a:gd name="T20" fmla="*/ 817 w 1511"/>
                  <a:gd name="T21" fmla="*/ 833 h 916"/>
                  <a:gd name="T22" fmla="*/ 721 w 1511"/>
                  <a:gd name="T23" fmla="*/ 793 h 916"/>
                  <a:gd name="T24" fmla="*/ 674 w 1511"/>
                  <a:gd name="T25" fmla="*/ 770 h 916"/>
                  <a:gd name="T26" fmla="*/ 605 w 1511"/>
                  <a:gd name="T27" fmla="*/ 734 h 916"/>
                  <a:gd name="T28" fmla="*/ 539 w 1511"/>
                  <a:gd name="T29" fmla="*/ 694 h 916"/>
                  <a:gd name="T30" fmla="*/ 454 w 1511"/>
                  <a:gd name="T31" fmla="*/ 633 h 916"/>
                  <a:gd name="T32" fmla="*/ 376 w 1511"/>
                  <a:gd name="T33" fmla="*/ 567 h 916"/>
                  <a:gd name="T34" fmla="*/ 337 w 1511"/>
                  <a:gd name="T35" fmla="*/ 533 h 916"/>
                  <a:gd name="T36" fmla="*/ 283 w 1511"/>
                  <a:gd name="T37" fmla="*/ 478 h 916"/>
                  <a:gd name="T38" fmla="*/ 232 w 1511"/>
                  <a:gd name="T39" fmla="*/ 420 h 916"/>
                  <a:gd name="T40" fmla="*/ 170 w 1511"/>
                  <a:gd name="T41" fmla="*/ 339 h 916"/>
                  <a:gd name="T42" fmla="*/ 140 w 1511"/>
                  <a:gd name="T43" fmla="*/ 295 h 916"/>
                  <a:gd name="T44" fmla="*/ 113 w 1511"/>
                  <a:gd name="T45" fmla="*/ 251 h 916"/>
                  <a:gd name="T46" fmla="*/ 88 w 1511"/>
                  <a:gd name="T47" fmla="*/ 208 h 916"/>
                  <a:gd name="T48" fmla="*/ 52 w 1511"/>
                  <a:gd name="T49" fmla="*/ 139 h 916"/>
                  <a:gd name="T50" fmla="*/ 19 w 1511"/>
                  <a:gd name="T51" fmla="*/ 66 h 916"/>
                  <a:gd name="T52" fmla="*/ 0 w 1511"/>
                  <a:gd name="T53" fmla="*/ 18 h 916"/>
                  <a:gd name="T54" fmla="*/ 55 w 1511"/>
                  <a:gd name="T55" fmla="*/ 11 h 916"/>
                  <a:gd name="T56" fmla="*/ 109 w 1511"/>
                  <a:gd name="T57" fmla="*/ 5 h 916"/>
                  <a:gd name="T58" fmla="*/ 164 w 1511"/>
                  <a:gd name="T59" fmla="*/ 2 h 916"/>
                  <a:gd name="T60" fmla="*/ 276 w 1511"/>
                  <a:gd name="T61" fmla="*/ 2 h 916"/>
                  <a:gd name="T62" fmla="*/ 385 w 1511"/>
                  <a:gd name="T63" fmla="*/ 9 h 916"/>
                  <a:gd name="T64" fmla="*/ 438 w 1511"/>
                  <a:gd name="T65" fmla="*/ 17 h 916"/>
                  <a:gd name="T66" fmla="*/ 491 w 1511"/>
                  <a:gd name="T67" fmla="*/ 27 h 916"/>
                  <a:gd name="T68" fmla="*/ 543 w 1511"/>
                  <a:gd name="T69" fmla="*/ 38 h 916"/>
                  <a:gd name="T70" fmla="*/ 620 w 1511"/>
                  <a:gd name="T71" fmla="*/ 59 h 916"/>
                  <a:gd name="T72" fmla="*/ 669 w 1511"/>
                  <a:gd name="T73" fmla="*/ 75 h 916"/>
                  <a:gd name="T74" fmla="*/ 743 w 1511"/>
                  <a:gd name="T75" fmla="*/ 102 h 916"/>
                  <a:gd name="T76" fmla="*/ 815 w 1511"/>
                  <a:gd name="T77" fmla="*/ 134 h 916"/>
                  <a:gd name="T78" fmla="*/ 884 w 1511"/>
                  <a:gd name="T79" fmla="*/ 170 h 916"/>
                  <a:gd name="T80" fmla="*/ 929 w 1511"/>
                  <a:gd name="T81" fmla="*/ 196 h 916"/>
                  <a:gd name="T82" fmla="*/ 1015 w 1511"/>
                  <a:gd name="T83" fmla="*/ 253 h 916"/>
                  <a:gd name="T84" fmla="*/ 1098 w 1511"/>
                  <a:gd name="T85" fmla="*/ 316 h 916"/>
                  <a:gd name="T86" fmla="*/ 1155 w 1511"/>
                  <a:gd name="T87" fmla="*/ 366 h 916"/>
                  <a:gd name="T88" fmla="*/ 1211 w 1511"/>
                  <a:gd name="T89" fmla="*/ 420 h 916"/>
                  <a:gd name="T90" fmla="*/ 1245 w 1511"/>
                  <a:gd name="T91" fmla="*/ 457 h 916"/>
                  <a:gd name="T92" fmla="*/ 1311 w 1511"/>
                  <a:gd name="T93" fmla="*/ 537 h 916"/>
                  <a:gd name="T94" fmla="*/ 1356 w 1511"/>
                  <a:gd name="T95" fmla="*/ 600 h 916"/>
                  <a:gd name="T96" fmla="*/ 1385 w 1511"/>
                  <a:gd name="T97" fmla="*/ 642 h 916"/>
                  <a:gd name="T98" fmla="*/ 1412 w 1511"/>
                  <a:gd name="T99" fmla="*/ 687 h 916"/>
                  <a:gd name="T100" fmla="*/ 1450 w 1511"/>
                  <a:gd name="T101" fmla="*/ 755 h 916"/>
                  <a:gd name="T102" fmla="*/ 1472 w 1511"/>
                  <a:gd name="T103" fmla="*/ 802 h 916"/>
                  <a:gd name="T104" fmla="*/ 1502 w 1511"/>
                  <a:gd name="T105" fmla="*/ 874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1" h="916">
                    <a:moveTo>
                      <a:pt x="1511" y="900"/>
                    </a:moveTo>
                    <a:lnTo>
                      <a:pt x="1484" y="903"/>
                    </a:lnTo>
                    <a:lnTo>
                      <a:pt x="1457" y="907"/>
                    </a:lnTo>
                    <a:lnTo>
                      <a:pt x="1430" y="910"/>
                    </a:lnTo>
                    <a:lnTo>
                      <a:pt x="1403" y="912"/>
                    </a:lnTo>
                    <a:lnTo>
                      <a:pt x="1374" y="915"/>
                    </a:lnTo>
                    <a:lnTo>
                      <a:pt x="1347" y="916"/>
                    </a:lnTo>
                    <a:lnTo>
                      <a:pt x="1290" y="916"/>
                    </a:lnTo>
                    <a:lnTo>
                      <a:pt x="1236" y="916"/>
                    </a:lnTo>
                    <a:lnTo>
                      <a:pt x="1180" y="912"/>
                    </a:lnTo>
                    <a:lnTo>
                      <a:pt x="1126" y="907"/>
                    </a:lnTo>
                    <a:lnTo>
                      <a:pt x="1101" y="904"/>
                    </a:lnTo>
                    <a:lnTo>
                      <a:pt x="1074" y="900"/>
                    </a:lnTo>
                    <a:lnTo>
                      <a:pt x="1047" y="895"/>
                    </a:lnTo>
                    <a:lnTo>
                      <a:pt x="1021" y="891"/>
                    </a:lnTo>
                    <a:lnTo>
                      <a:pt x="994" y="884"/>
                    </a:lnTo>
                    <a:lnTo>
                      <a:pt x="969" y="878"/>
                    </a:lnTo>
                    <a:lnTo>
                      <a:pt x="917" y="865"/>
                    </a:lnTo>
                    <a:lnTo>
                      <a:pt x="892" y="857"/>
                    </a:lnTo>
                    <a:lnTo>
                      <a:pt x="866" y="850"/>
                    </a:lnTo>
                    <a:lnTo>
                      <a:pt x="842" y="841"/>
                    </a:lnTo>
                    <a:lnTo>
                      <a:pt x="817" y="833"/>
                    </a:lnTo>
                    <a:lnTo>
                      <a:pt x="769" y="814"/>
                    </a:lnTo>
                    <a:lnTo>
                      <a:pt x="721" y="793"/>
                    </a:lnTo>
                    <a:lnTo>
                      <a:pt x="696" y="782"/>
                    </a:lnTo>
                    <a:lnTo>
                      <a:pt x="674" y="770"/>
                    </a:lnTo>
                    <a:lnTo>
                      <a:pt x="627" y="746"/>
                    </a:lnTo>
                    <a:lnTo>
                      <a:pt x="605" y="734"/>
                    </a:lnTo>
                    <a:lnTo>
                      <a:pt x="582" y="721"/>
                    </a:lnTo>
                    <a:lnTo>
                      <a:pt x="539" y="694"/>
                    </a:lnTo>
                    <a:lnTo>
                      <a:pt x="497" y="663"/>
                    </a:lnTo>
                    <a:lnTo>
                      <a:pt x="454" y="633"/>
                    </a:lnTo>
                    <a:lnTo>
                      <a:pt x="414" y="602"/>
                    </a:lnTo>
                    <a:lnTo>
                      <a:pt x="376" y="567"/>
                    </a:lnTo>
                    <a:lnTo>
                      <a:pt x="357" y="551"/>
                    </a:lnTo>
                    <a:lnTo>
                      <a:pt x="337" y="533"/>
                    </a:lnTo>
                    <a:lnTo>
                      <a:pt x="301" y="496"/>
                    </a:lnTo>
                    <a:lnTo>
                      <a:pt x="283" y="478"/>
                    </a:lnTo>
                    <a:lnTo>
                      <a:pt x="267" y="459"/>
                    </a:lnTo>
                    <a:lnTo>
                      <a:pt x="232" y="420"/>
                    </a:lnTo>
                    <a:lnTo>
                      <a:pt x="200" y="379"/>
                    </a:lnTo>
                    <a:lnTo>
                      <a:pt x="170" y="339"/>
                    </a:lnTo>
                    <a:lnTo>
                      <a:pt x="155" y="318"/>
                    </a:lnTo>
                    <a:lnTo>
                      <a:pt x="140" y="295"/>
                    </a:lnTo>
                    <a:lnTo>
                      <a:pt x="127" y="274"/>
                    </a:lnTo>
                    <a:lnTo>
                      <a:pt x="113" y="251"/>
                    </a:lnTo>
                    <a:lnTo>
                      <a:pt x="100" y="230"/>
                    </a:lnTo>
                    <a:lnTo>
                      <a:pt x="88" y="208"/>
                    </a:lnTo>
                    <a:lnTo>
                      <a:pt x="62" y="161"/>
                    </a:lnTo>
                    <a:lnTo>
                      <a:pt x="52" y="139"/>
                    </a:lnTo>
                    <a:lnTo>
                      <a:pt x="40" y="115"/>
                    </a:lnTo>
                    <a:lnTo>
                      <a:pt x="19" y="66"/>
                    </a:lnTo>
                    <a:lnTo>
                      <a:pt x="9" y="42"/>
                    </a:lnTo>
                    <a:lnTo>
                      <a:pt x="0" y="18"/>
                    </a:lnTo>
                    <a:lnTo>
                      <a:pt x="28" y="14"/>
                    </a:lnTo>
                    <a:lnTo>
                      <a:pt x="55" y="11"/>
                    </a:lnTo>
                    <a:lnTo>
                      <a:pt x="82" y="8"/>
                    </a:lnTo>
                    <a:lnTo>
                      <a:pt x="109" y="5"/>
                    </a:lnTo>
                    <a:lnTo>
                      <a:pt x="137" y="3"/>
                    </a:lnTo>
                    <a:lnTo>
                      <a:pt x="164" y="2"/>
                    </a:lnTo>
                    <a:lnTo>
                      <a:pt x="221" y="0"/>
                    </a:lnTo>
                    <a:lnTo>
                      <a:pt x="276" y="2"/>
                    </a:lnTo>
                    <a:lnTo>
                      <a:pt x="331" y="5"/>
                    </a:lnTo>
                    <a:lnTo>
                      <a:pt x="385" y="9"/>
                    </a:lnTo>
                    <a:lnTo>
                      <a:pt x="411" y="14"/>
                    </a:lnTo>
                    <a:lnTo>
                      <a:pt x="438" y="17"/>
                    </a:lnTo>
                    <a:lnTo>
                      <a:pt x="465" y="21"/>
                    </a:lnTo>
                    <a:lnTo>
                      <a:pt x="491" y="27"/>
                    </a:lnTo>
                    <a:lnTo>
                      <a:pt x="518" y="32"/>
                    </a:lnTo>
                    <a:lnTo>
                      <a:pt x="543" y="38"/>
                    </a:lnTo>
                    <a:lnTo>
                      <a:pt x="594" y="51"/>
                    </a:lnTo>
                    <a:lnTo>
                      <a:pt x="620" y="59"/>
                    </a:lnTo>
                    <a:lnTo>
                      <a:pt x="645" y="66"/>
                    </a:lnTo>
                    <a:lnTo>
                      <a:pt x="669" y="75"/>
                    </a:lnTo>
                    <a:lnTo>
                      <a:pt x="695" y="84"/>
                    </a:lnTo>
                    <a:lnTo>
                      <a:pt x="743" y="102"/>
                    </a:lnTo>
                    <a:lnTo>
                      <a:pt x="791" y="124"/>
                    </a:lnTo>
                    <a:lnTo>
                      <a:pt x="815" y="134"/>
                    </a:lnTo>
                    <a:lnTo>
                      <a:pt x="838" y="146"/>
                    </a:lnTo>
                    <a:lnTo>
                      <a:pt x="884" y="170"/>
                    </a:lnTo>
                    <a:lnTo>
                      <a:pt x="907" y="184"/>
                    </a:lnTo>
                    <a:lnTo>
                      <a:pt x="929" y="196"/>
                    </a:lnTo>
                    <a:lnTo>
                      <a:pt x="973" y="224"/>
                    </a:lnTo>
                    <a:lnTo>
                      <a:pt x="1015" y="253"/>
                    </a:lnTo>
                    <a:lnTo>
                      <a:pt x="1057" y="283"/>
                    </a:lnTo>
                    <a:lnTo>
                      <a:pt x="1098" y="316"/>
                    </a:lnTo>
                    <a:lnTo>
                      <a:pt x="1135" y="349"/>
                    </a:lnTo>
                    <a:lnTo>
                      <a:pt x="1155" y="366"/>
                    </a:lnTo>
                    <a:lnTo>
                      <a:pt x="1174" y="384"/>
                    </a:lnTo>
                    <a:lnTo>
                      <a:pt x="1211" y="420"/>
                    </a:lnTo>
                    <a:lnTo>
                      <a:pt x="1229" y="439"/>
                    </a:lnTo>
                    <a:lnTo>
                      <a:pt x="1245" y="457"/>
                    </a:lnTo>
                    <a:lnTo>
                      <a:pt x="1280" y="496"/>
                    </a:lnTo>
                    <a:lnTo>
                      <a:pt x="1311" y="537"/>
                    </a:lnTo>
                    <a:lnTo>
                      <a:pt x="1341" y="579"/>
                    </a:lnTo>
                    <a:lnTo>
                      <a:pt x="1356" y="600"/>
                    </a:lnTo>
                    <a:lnTo>
                      <a:pt x="1371" y="621"/>
                    </a:lnTo>
                    <a:lnTo>
                      <a:pt x="1385" y="642"/>
                    </a:lnTo>
                    <a:lnTo>
                      <a:pt x="1398" y="665"/>
                    </a:lnTo>
                    <a:lnTo>
                      <a:pt x="1412" y="687"/>
                    </a:lnTo>
                    <a:lnTo>
                      <a:pt x="1424" y="710"/>
                    </a:lnTo>
                    <a:lnTo>
                      <a:pt x="1450" y="755"/>
                    </a:lnTo>
                    <a:lnTo>
                      <a:pt x="1460" y="779"/>
                    </a:lnTo>
                    <a:lnTo>
                      <a:pt x="1472" y="802"/>
                    </a:lnTo>
                    <a:lnTo>
                      <a:pt x="1493" y="850"/>
                    </a:lnTo>
                    <a:lnTo>
                      <a:pt x="1502" y="874"/>
                    </a:lnTo>
                    <a:lnTo>
                      <a:pt x="1511" y="900"/>
                    </a:lnTo>
                    <a:close/>
                  </a:path>
                </a:pathLst>
              </a:custGeom>
              <a:solidFill>
                <a:schemeClr val="accent2"/>
              </a:solidFill>
              <a:ln w="6350">
                <a:solidFill>
                  <a:schemeClr val="hlink"/>
                </a:solidFill>
                <a:round/>
                <a:headEnd/>
                <a:tailEnd/>
              </a:ln>
            </p:spPr>
            <p:txBody>
              <a:bodyPr/>
              <a:lstStyle/>
              <a:p>
                <a:pPr algn="ctr" fontAlgn="base">
                  <a:spcBef>
                    <a:spcPct val="0"/>
                  </a:spcBef>
                  <a:spcAft>
                    <a:spcPct val="0"/>
                  </a:spcAft>
                </a:pPr>
                <a:endParaRPr lang="zh-CN" altLang="en-US" b="1">
                  <a:solidFill>
                    <a:srgbClr val="000000"/>
                  </a:solidFill>
                  <a:effectLst>
                    <a:outerShdw blurRad="38100" dist="38100" dir="2700000" algn="tl">
                      <a:srgbClr val="000000">
                        <a:alpha val="43137"/>
                      </a:srgbClr>
                    </a:outerShdw>
                  </a:effectLst>
                  <a:latin typeface="宋体" pitchFamily="2" charset="-122"/>
                </a:endParaRPr>
              </a:p>
            </p:txBody>
          </p:sp>
          <p:sp>
            <p:nvSpPr>
              <p:cNvPr id="14" name="Freeform 8"/>
              <p:cNvSpPr>
                <a:spLocks/>
              </p:cNvSpPr>
              <p:nvPr/>
            </p:nvSpPr>
            <p:spPr bwMode="auto">
              <a:xfrm>
                <a:off x="832" y="2479"/>
                <a:ext cx="557" cy="338"/>
              </a:xfrm>
              <a:custGeom>
                <a:avLst/>
                <a:gdLst>
                  <a:gd name="T0" fmla="*/ 1511 w 1511"/>
                  <a:gd name="T1" fmla="*/ 898 h 916"/>
                  <a:gd name="T2" fmla="*/ 1457 w 1511"/>
                  <a:gd name="T3" fmla="*/ 907 h 916"/>
                  <a:gd name="T4" fmla="*/ 1403 w 1511"/>
                  <a:gd name="T5" fmla="*/ 912 h 916"/>
                  <a:gd name="T6" fmla="*/ 1290 w 1511"/>
                  <a:gd name="T7" fmla="*/ 916 h 916"/>
                  <a:gd name="T8" fmla="*/ 1180 w 1511"/>
                  <a:gd name="T9" fmla="*/ 912 h 916"/>
                  <a:gd name="T10" fmla="*/ 1074 w 1511"/>
                  <a:gd name="T11" fmla="*/ 900 h 916"/>
                  <a:gd name="T12" fmla="*/ 1021 w 1511"/>
                  <a:gd name="T13" fmla="*/ 889 h 916"/>
                  <a:gd name="T14" fmla="*/ 969 w 1511"/>
                  <a:gd name="T15" fmla="*/ 878 h 916"/>
                  <a:gd name="T16" fmla="*/ 866 w 1511"/>
                  <a:gd name="T17" fmla="*/ 850 h 916"/>
                  <a:gd name="T18" fmla="*/ 769 w 1511"/>
                  <a:gd name="T19" fmla="*/ 814 h 916"/>
                  <a:gd name="T20" fmla="*/ 721 w 1511"/>
                  <a:gd name="T21" fmla="*/ 793 h 916"/>
                  <a:gd name="T22" fmla="*/ 674 w 1511"/>
                  <a:gd name="T23" fmla="*/ 770 h 916"/>
                  <a:gd name="T24" fmla="*/ 627 w 1511"/>
                  <a:gd name="T25" fmla="*/ 746 h 916"/>
                  <a:gd name="T26" fmla="*/ 582 w 1511"/>
                  <a:gd name="T27" fmla="*/ 721 h 916"/>
                  <a:gd name="T28" fmla="*/ 539 w 1511"/>
                  <a:gd name="T29" fmla="*/ 694 h 916"/>
                  <a:gd name="T30" fmla="*/ 497 w 1511"/>
                  <a:gd name="T31" fmla="*/ 663 h 916"/>
                  <a:gd name="T32" fmla="*/ 454 w 1511"/>
                  <a:gd name="T33" fmla="*/ 633 h 916"/>
                  <a:gd name="T34" fmla="*/ 414 w 1511"/>
                  <a:gd name="T35" fmla="*/ 602 h 916"/>
                  <a:gd name="T36" fmla="*/ 375 w 1511"/>
                  <a:gd name="T37" fmla="*/ 567 h 916"/>
                  <a:gd name="T38" fmla="*/ 337 w 1511"/>
                  <a:gd name="T39" fmla="*/ 533 h 916"/>
                  <a:gd name="T40" fmla="*/ 267 w 1511"/>
                  <a:gd name="T41" fmla="*/ 459 h 916"/>
                  <a:gd name="T42" fmla="*/ 200 w 1511"/>
                  <a:gd name="T43" fmla="*/ 379 h 916"/>
                  <a:gd name="T44" fmla="*/ 140 w 1511"/>
                  <a:gd name="T45" fmla="*/ 295 h 916"/>
                  <a:gd name="T46" fmla="*/ 113 w 1511"/>
                  <a:gd name="T47" fmla="*/ 251 h 916"/>
                  <a:gd name="T48" fmla="*/ 86 w 1511"/>
                  <a:gd name="T49" fmla="*/ 206 h 916"/>
                  <a:gd name="T50" fmla="*/ 62 w 1511"/>
                  <a:gd name="T51" fmla="*/ 161 h 916"/>
                  <a:gd name="T52" fmla="*/ 40 w 1511"/>
                  <a:gd name="T53" fmla="*/ 115 h 916"/>
                  <a:gd name="T54" fmla="*/ 19 w 1511"/>
                  <a:gd name="T55" fmla="*/ 66 h 916"/>
                  <a:gd name="T56" fmla="*/ 0 w 1511"/>
                  <a:gd name="T57" fmla="*/ 18 h 916"/>
                  <a:gd name="T58" fmla="*/ 55 w 1511"/>
                  <a:gd name="T59" fmla="*/ 11 h 916"/>
                  <a:gd name="T60" fmla="*/ 109 w 1511"/>
                  <a:gd name="T61" fmla="*/ 5 h 916"/>
                  <a:gd name="T62" fmla="*/ 220 w 1511"/>
                  <a:gd name="T63" fmla="*/ 0 h 916"/>
                  <a:gd name="T64" fmla="*/ 331 w 1511"/>
                  <a:gd name="T65" fmla="*/ 5 h 916"/>
                  <a:gd name="T66" fmla="*/ 438 w 1511"/>
                  <a:gd name="T67" fmla="*/ 17 h 916"/>
                  <a:gd name="T68" fmla="*/ 491 w 1511"/>
                  <a:gd name="T69" fmla="*/ 27 h 916"/>
                  <a:gd name="T70" fmla="*/ 543 w 1511"/>
                  <a:gd name="T71" fmla="*/ 38 h 916"/>
                  <a:gd name="T72" fmla="*/ 645 w 1511"/>
                  <a:gd name="T73" fmla="*/ 66 h 916"/>
                  <a:gd name="T74" fmla="*/ 743 w 1511"/>
                  <a:gd name="T75" fmla="*/ 102 h 916"/>
                  <a:gd name="T76" fmla="*/ 791 w 1511"/>
                  <a:gd name="T77" fmla="*/ 124 h 916"/>
                  <a:gd name="T78" fmla="*/ 838 w 1511"/>
                  <a:gd name="T79" fmla="*/ 146 h 916"/>
                  <a:gd name="T80" fmla="*/ 884 w 1511"/>
                  <a:gd name="T81" fmla="*/ 170 h 916"/>
                  <a:gd name="T82" fmla="*/ 928 w 1511"/>
                  <a:gd name="T83" fmla="*/ 196 h 916"/>
                  <a:gd name="T84" fmla="*/ 973 w 1511"/>
                  <a:gd name="T85" fmla="*/ 224 h 916"/>
                  <a:gd name="T86" fmla="*/ 1015 w 1511"/>
                  <a:gd name="T87" fmla="*/ 253 h 916"/>
                  <a:gd name="T88" fmla="*/ 1057 w 1511"/>
                  <a:gd name="T89" fmla="*/ 283 h 916"/>
                  <a:gd name="T90" fmla="*/ 1096 w 1511"/>
                  <a:gd name="T91" fmla="*/ 316 h 916"/>
                  <a:gd name="T92" fmla="*/ 1135 w 1511"/>
                  <a:gd name="T93" fmla="*/ 349 h 916"/>
                  <a:gd name="T94" fmla="*/ 1173 w 1511"/>
                  <a:gd name="T95" fmla="*/ 384 h 916"/>
                  <a:gd name="T96" fmla="*/ 1245 w 1511"/>
                  <a:gd name="T97" fmla="*/ 457 h 916"/>
                  <a:gd name="T98" fmla="*/ 1311 w 1511"/>
                  <a:gd name="T99" fmla="*/ 537 h 916"/>
                  <a:gd name="T100" fmla="*/ 1371 w 1511"/>
                  <a:gd name="T101" fmla="*/ 621 h 916"/>
                  <a:gd name="T102" fmla="*/ 1398 w 1511"/>
                  <a:gd name="T103" fmla="*/ 665 h 916"/>
                  <a:gd name="T104" fmla="*/ 1424 w 1511"/>
                  <a:gd name="T105" fmla="*/ 710 h 916"/>
                  <a:gd name="T106" fmla="*/ 1448 w 1511"/>
                  <a:gd name="T107" fmla="*/ 755 h 916"/>
                  <a:gd name="T108" fmla="*/ 1472 w 1511"/>
                  <a:gd name="T109" fmla="*/ 802 h 916"/>
                  <a:gd name="T110" fmla="*/ 1492 w 1511"/>
                  <a:gd name="T111" fmla="*/ 850 h 916"/>
                  <a:gd name="T112" fmla="*/ 1511 w 1511"/>
                  <a:gd name="T113" fmla="*/ 898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11" h="916">
                    <a:moveTo>
                      <a:pt x="1511" y="898"/>
                    </a:moveTo>
                    <a:lnTo>
                      <a:pt x="1457" y="907"/>
                    </a:lnTo>
                    <a:lnTo>
                      <a:pt x="1403" y="912"/>
                    </a:lnTo>
                    <a:lnTo>
                      <a:pt x="1290" y="916"/>
                    </a:lnTo>
                    <a:lnTo>
                      <a:pt x="1180" y="912"/>
                    </a:lnTo>
                    <a:lnTo>
                      <a:pt x="1074" y="900"/>
                    </a:lnTo>
                    <a:lnTo>
                      <a:pt x="1021" y="889"/>
                    </a:lnTo>
                    <a:lnTo>
                      <a:pt x="969" y="878"/>
                    </a:lnTo>
                    <a:lnTo>
                      <a:pt x="866" y="850"/>
                    </a:lnTo>
                    <a:lnTo>
                      <a:pt x="769" y="814"/>
                    </a:lnTo>
                    <a:lnTo>
                      <a:pt x="721" y="793"/>
                    </a:lnTo>
                    <a:lnTo>
                      <a:pt x="674" y="770"/>
                    </a:lnTo>
                    <a:lnTo>
                      <a:pt x="627" y="746"/>
                    </a:lnTo>
                    <a:lnTo>
                      <a:pt x="582" y="721"/>
                    </a:lnTo>
                    <a:lnTo>
                      <a:pt x="539" y="694"/>
                    </a:lnTo>
                    <a:lnTo>
                      <a:pt x="497" y="663"/>
                    </a:lnTo>
                    <a:lnTo>
                      <a:pt x="454" y="633"/>
                    </a:lnTo>
                    <a:lnTo>
                      <a:pt x="414" y="602"/>
                    </a:lnTo>
                    <a:lnTo>
                      <a:pt x="375" y="567"/>
                    </a:lnTo>
                    <a:lnTo>
                      <a:pt x="337" y="533"/>
                    </a:lnTo>
                    <a:lnTo>
                      <a:pt x="267" y="459"/>
                    </a:lnTo>
                    <a:lnTo>
                      <a:pt x="200" y="379"/>
                    </a:lnTo>
                    <a:lnTo>
                      <a:pt x="140" y="295"/>
                    </a:lnTo>
                    <a:lnTo>
                      <a:pt x="113" y="251"/>
                    </a:lnTo>
                    <a:lnTo>
                      <a:pt x="86" y="206"/>
                    </a:lnTo>
                    <a:lnTo>
                      <a:pt x="62" y="161"/>
                    </a:lnTo>
                    <a:lnTo>
                      <a:pt x="40" y="115"/>
                    </a:lnTo>
                    <a:lnTo>
                      <a:pt x="19" y="66"/>
                    </a:lnTo>
                    <a:lnTo>
                      <a:pt x="0" y="18"/>
                    </a:lnTo>
                    <a:lnTo>
                      <a:pt x="55" y="11"/>
                    </a:lnTo>
                    <a:lnTo>
                      <a:pt x="109" y="5"/>
                    </a:lnTo>
                    <a:lnTo>
                      <a:pt x="220" y="0"/>
                    </a:lnTo>
                    <a:lnTo>
                      <a:pt x="331" y="5"/>
                    </a:lnTo>
                    <a:lnTo>
                      <a:pt x="438" y="17"/>
                    </a:lnTo>
                    <a:lnTo>
                      <a:pt x="491" y="27"/>
                    </a:lnTo>
                    <a:lnTo>
                      <a:pt x="543" y="38"/>
                    </a:lnTo>
                    <a:lnTo>
                      <a:pt x="645" y="66"/>
                    </a:lnTo>
                    <a:lnTo>
                      <a:pt x="743" y="102"/>
                    </a:lnTo>
                    <a:lnTo>
                      <a:pt x="791" y="124"/>
                    </a:lnTo>
                    <a:lnTo>
                      <a:pt x="838" y="146"/>
                    </a:lnTo>
                    <a:lnTo>
                      <a:pt x="884" y="170"/>
                    </a:lnTo>
                    <a:lnTo>
                      <a:pt x="928" y="196"/>
                    </a:lnTo>
                    <a:lnTo>
                      <a:pt x="973" y="224"/>
                    </a:lnTo>
                    <a:lnTo>
                      <a:pt x="1015" y="253"/>
                    </a:lnTo>
                    <a:lnTo>
                      <a:pt x="1057" y="283"/>
                    </a:lnTo>
                    <a:lnTo>
                      <a:pt x="1096" y="316"/>
                    </a:lnTo>
                    <a:lnTo>
                      <a:pt x="1135" y="349"/>
                    </a:lnTo>
                    <a:lnTo>
                      <a:pt x="1173" y="384"/>
                    </a:lnTo>
                    <a:lnTo>
                      <a:pt x="1245" y="457"/>
                    </a:lnTo>
                    <a:lnTo>
                      <a:pt x="1311" y="537"/>
                    </a:lnTo>
                    <a:lnTo>
                      <a:pt x="1371" y="621"/>
                    </a:lnTo>
                    <a:lnTo>
                      <a:pt x="1398" y="665"/>
                    </a:lnTo>
                    <a:lnTo>
                      <a:pt x="1424" y="710"/>
                    </a:lnTo>
                    <a:lnTo>
                      <a:pt x="1448" y="755"/>
                    </a:lnTo>
                    <a:lnTo>
                      <a:pt x="1472" y="802"/>
                    </a:lnTo>
                    <a:lnTo>
                      <a:pt x="1492" y="850"/>
                    </a:lnTo>
                    <a:lnTo>
                      <a:pt x="1511" y="898"/>
                    </a:lnTo>
                  </a:path>
                </a:pathLst>
              </a:custGeom>
              <a:noFill/>
              <a:ln w="6350">
                <a:solidFill>
                  <a:schemeClr val="hlink"/>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algn="ctr" fontAlgn="base">
                  <a:spcBef>
                    <a:spcPct val="0"/>
                  </a:spcBef>
                  <a:spcAft>
                    <a:spcPct val="0"/>
                  </a:spcAft>
                </a:pPr>
                <a:endParaRPr lang="zh-CN" altLang="en-US" b="1">
                  <a:solidFill>
                    <a:srgbClr val="000000"/>
                  </a:solidFill>
                  <a:effectLst>
                    <a:outerShdw blurRad="38100" dist="38100" dir="2700000" algn="tl">
                      <a:srgbClr val="000000">
                        <a:alpha val="43137"/>
                      </a:srgbClr>
                    </a:outerShdw>
                  </a:effectLst>
                  <a:latin typeface="宋体" pitchFamily="2" charset="-122"/>
                </a:endParaRPr>
              </a:p>
            </p:txBody>
          </p:sp>
          <p:sp>
            <p:nvSpPr>
              <p:cNvPr id="15" name="Freeform 9"/>
              <p:cNvSpPr>
                <a:spLocks/>
              </p:cNvSpPr>
              <p:nvPr/>
            </p:nvSpPr>
            <p:spPr bwMode="auto">
              <a:xfrm>
                <a:off x="1192" y="2665"/>
                <a:ext cx="229" cy="645"/>
              </a:xfrm>
              <a:custGeom>
                <a:avLst/>
                <a:gdLst>
                  <a:gd name="T0" fmla="*/ 0 w 622"/>
                  <a:gd name="T1" fmla="*/ 842 h 1746"/>
                  <a:gd name="T2" fmla="*/ 3 w 622"/>
                  <a:gd name="T3" fmla="*/ 781 h 1746"/>
                  <a:gd name="T4" fmla="*/ 7 w 622"/>
                  <a:gd name="T5" fmla="*/ 720 h 1746"/>
                  <a:gd name="T6" fmla="*/ 15 w 622"/>
                  <a:gd name="T7" fmla="*/ 660 h 1746"/>
                  <a:gd name="T8" fmla="*/ 25 w 622"/>
                  <a:gd name="T9" fmla="*/ 602 h 1746"/>
                  <a:gd name="T10" fmla="*/ 39 w 622"/>
                  <a:gd name="T11" fmla="*/ 543 h 1746"/>
                  <a:gd name="T12" fmla="*/ 54 w 622"/>
                  <a:gd name="T13" fmla="*/ 486 h 1746"/>
                  <a:gd name="T14" fmla="*/ 82 w 622"/>
                  <a:gd name="T15" fmla="*/ 402 h 1746"/>
                  <a:gd name="T16" fmla="*/ 126 w 622"/>
                  <a:gd name="T17" fmla="*/ 293 h 1746"/>
                  <a:gd name="T18" fmla="*/ 151 w 622"/>
                  <a:gd name="T19" fmla="*/ 242 h 1746"/>
                  <a:gd name="T20" fmla="*/ 180 w 622"/>
                  <a:gd name="T21" fmla="*/ 191 h 1746"/>
                  <a:gd name="T22" fmla="*/ 210 w 622"/>
                  <a:gd name="T23" fmla="*/ 141 h 1746"/>
                  <a:gd name="T24" fmla="*/ 242 w 622"/>
                  <a:gd name="T25" fmla="*/ 93 h 1746"/>
                  <a:gd name="T26" fmla="*/ 275 w 622"/>
                  <a:gd name="T27" fmla="*/ 45 h 1746"/>
                  <a:gd name="T28" fmla="*/ 311 w 622"/>
                  <a:gd name="T29" fmla="*/ 0 h 1746"/>
                  <a:gd name="T30" fmla="*/ 363 w 622"/>
                  <a:gd name="T31" fmla="*/ 69 h 1746"/>
                  <a:gd name="T32" fmla="*/ 411 w 622"/>
                  <a:gd name="T33" fmla="*/ 141 h 1746"/>
                  <a:gd name="T34" fmla="*/ 441 w 622"/>
                  <a:gd name="T35" fmla="*/ 191 h 1746"/>
                  <a:gd name="T36" fmla="*/ 482 w 622"/>
                  <a:gd name="T37" fmla="*/ 268 h 1746"/>
                  <a:gd name="T38" fmla="*/ 506 w 622"/>
                  <a:gd name="T39" fmla="*/ 320 h 1746"/>
                  <a:gd name="T40" fmla="*/ 529 w 622"/>
                  <a:gd name="T41" fmla="*/ 374 h 1746"/>
                  <a:gd name="T42" fmla="*/ 548 w 622"/>
                  <a:gd name="T43" fmla="*/ 429 h 1746"/>
                  <a:gd name="T44" fmla="*/ 566 w 622"/>
                  <a:gd name="T45" fmla="*/ 486 h 1746"/>
                  <a:gd name="T46" fmla="*/ 581 w 622"/>
                  <a:gd name="T47" fmla="*/ 543 h 1746"/>
                  <a:gd name="T48" fmla="*/ 595 w 622"/>
                  <a:gd name="T49" fmla="*/ 602 h 1746"/>
                  <a:gd name="T50" fmla="*/ 605 w 622"/>
                  <a:gd name="T51" fmla="*/ 660 h 1746"/>
                  <a:gd name="T52" fmla="*/ 616 w 622"/>
                  <a:gd name="T53" fmla="*/ 750 h 1746"/>
                  <a:gd name="T54" fmla="*/ 620 w 622"/>
                  <a:gd name="T55" fmla="*/ 811 h 1746"/>
                  <a:gd name="T56" fmla="*/ 622 w 622"/>
                  <a:gd name="T57" fmla="*/ 872 h 1746"/>
                  <a:gd name="T58" fmla="*/ 620 w 622"/>
                  <a:gd name="T59" fmla="*/ 935 h 1746"/>
                  <a:gd name="T60" fmla="*/ 616 w 622"/>
                  <a:gd name="T61" fmla="*/ 996 h 1746"/>
                  <a:gd name="T62" fmla="*/ 610 w 622"/>
                  <a:gd name="T63" fmla="*/ 1056 h 1746"/>
                  <a:gd name="T64" fmla="*/ 601 w 622"/>
                  <a:gd name="T65" fmla="*/ 1116 h 1746"/>
                  <a:gd name="T66" fmla="*/ 589 w 622"/>
                  <a:gd name="T67" fmla="*/ 1175 h 1746"/>
                  <a:gd name="T68" fmla="*/ 575 w 622"/>
                  <a:gd name="T69" fmla="*/ 1232 h 1746"/>
                  <a:gd name="T70" fmla="*/ 557 w 622"/>
                  <a:gd name="T71" fmla="*/ 1289 h 1746"/>
                  <a:gd name="T72" fmla="*/ 518 w 622"/>
                  <a:gd name="T73" fmla="*/ 1399 h 1746"/>
                  <a:gd name="T74" fmla="*/ 482 w 622"/>
                  <a:gd name="T75" fmla="*/ 1478 h 1746"/>
                  <a:gd name="T76" fmla="*/ 455 w 622"/>
                  <a:gd name="T77" fmla="*/ 1529 h 1746"/>
                  <a:gd name="T78" fmla="*/ 426 w 622"/>
                  <a:gd name="T79" fmla="*/ 1581 h 1746"/>
                  <a:gd name="T80" fmla="*/ 396 w 622"/>
                  <a:gd name="T81" fmla="*/ 1629 h 1746"/>
                  <a:gd name="T82" fmla="*/ 363 w 622"/>
                  <a:gd name="T83" fmla="*/ 1677 h 1746"/>
                  <a:gd name="T84" fmla="*/ 329 w 622"/>
                  <a:gd name="T85" fmla="*/ 1723 h 1746"/>
                  <a:gd name="T86" fmla="*/ 275 w 622"/>
                  <a:gd name="T87" fmla="*/ 1699 h 1746"/>
                  <a:gd name="T88" fmla="*/ 242 w 622"/>
                  <a:gd name="T89" fmla="*/ 1653 h 1746"/>
                  <a:gd name="T90" fmla="*/ 193 w 622"/>
                  <a:gd name="T91" fmla="*/ 1581 h 1746"/>
                  <a:gd name="T92" fmla="*/ 151 w 622"/>
                  <a:gd name="T93" fmla="*/ 1504 h 1746"/>
                  <a:gd name="T94" fmla="*/ 126 w 622"/>
                  <a:gd name="T95" fmla="*/ 1453 h 1746"/>
                  <a:gd name="T96" fmla="*/ 103 w 622"/>
                  <a:gd name="T97" fmla="*/ 1399 h 1746"/>
                  <a:gd name="T98" fmla="*/ 82 w 622"/>
                  <a:gd name="T99" fmla="*/ 1344 h 1746"/>
                  <a:gd name="T100" fmla="*/ 63 w 622"/>
                  <a:gd name="T101" fmla="*/ 1289 h 1746"/>
                  <a:gd name="T102" fmla="*/ 46 w 622"/>
                  <a:gd name="T103" fmla="*/ 1232 h 1746"/>
                  <a:gd name="T104" fmla="*/ 31 w 622"/>
                  <a:gd name="T105" fmla="*/ 1175 h 1746"/>
                  <a:gd name="T106" fmla="*/ 21 w 622"/>
                  <a:gd name="T107" fmla="*/ 1116 h 1746"/>
                  <a:gd name="T108" fmla="*/ 12 w 622"/>
                  <a:gd name="T109" fmla="*/ 1056 h 1746"/>
                  <a:gd name="T110" fmla="*/ 3 w 622"/>
                  <a:gd name="T111" fmla="*/ 966 h 1746"/>
                  <a:gd name="T112" fmla="*/ 0 w 622"/>
                  <a:gd name="T113" fmla="*/ 904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2" h="1746">
                    <a:moveTo>
                      <a:pt x="0" y="872"/>
                    </a:moveTo>
                    <a:lnTo>
                      <a:pt x="0" y="842"/>
                    </a:lnTo>
                    <a:lnTo>
                      <a:pt x="0" y="811"/>
                    </a:lnTo>
                    <a:lnTo>
                      <a:pt x="3" y="781"/>
                    </a:lnTo>
                    <a:lnTo>
                      <a:pt x="4" y="750"/>
                    </a:lnTo>
                    <a:lnTo>
                      <a:pt x="7" y="720"/>
                    </a:lnTo>
                    <a:lnTo>
                      <a:pt x="12" y="690"/>
                    </a:lnTo>
                    <a:lnTo>
                      <a:pt x="15" y="660"/>
                    </a:lnTo>
                    <a:lnTo>
                      <a:pt x="21" y="630"/>
                    </a:lnTo>
                    <a:lnTo>
                      <a:pt x="25" y="602"/>
                    </a:lnTo>
                    <a:lnTo>
                      <a:pt x="31" y="571"/>
                    </a:lnTo>
                    <a:lnTo>
                      <a:pt x="39" y="543"/>
                    </a:lnTo>
                    <a:lnTo>
                      <a:pt x="46" y="514"/>
                    </a:lnTo>
                    <a:lnTo>
                      <a:pt x="54" y="486"/>
                    </a:lnTo>
                    <a:lnTo>
                      <a:pt x="63" y="457"/>
                    </a:lnTo>
                    <a:lnTo>
                      <a:pt x="82" y="402"/>
                    </a:lnTo>
                    <a:lnTo>
                      <a:pt x="103" y="347"/>
                    </a:lnTo>
                    <a:lnTo>
                      <a:pt x="126" y="293"/>
                    </a:lnTo>
                    <a:lnTo>
                      <a:pt x="139" y="268"/>
                    </a:lnTo>
                    <a:lnTo>
                      <a:pt x="151" y="242"/>
                    </a:lnTo>
                    <a:lnTo>
                      <a:pt x="165" y="215"/>
                    </a:lnTo>
                    <a:lnTo>
                      <a:pt x="180" y="191"/>
                    </a:lnTo>
                    <a:lnTo>
                      <a:pt x="193" y="165"/>
                    </a:lnTo>
                    <a:lnTo>
                      <a:pt x="210" y="141"/>
                    </a:lnTo>
                    <a:lnTo>
                      <a:pt x="225" y="117"/>
                    </a:lnTo>
                    <a:lnTo>
                      <a:pt x="242" y="93"/>
                    </a:lnTo>
                    <a:lnTo>
                      <a:pt x="258" y="69"/>
                    </a:lnTo>
                    <a:lnTo>
                      <a:pt x="275" y="45"/>
                    </a:lnTo>
                    <a:lnTo>
                      <a:pt x="293" y="23"/>
                    </a:lnTo>
                    <a:lnTo>
                      <a:pt x="311" y="0"/>
                    </a:lnTo>
                    <a:lnTo>
                      <a:pt x="345" y="45"/>
                    </a:lnTo>
                    <a:lnTo>
                      <a:pt x="363" y="69"/>
                    </a:lnTo>
                    <a:lnTo>
                      <a:pt x="380" y="93"/>
                    </a:lnTo>
                    <a:lnTo>
                      <a:pt x="411" y="141"/>
                    </a:lnTo>
                    <a:lnTo>
                      <a:pt x="426" y="165"/>
                    </a:lnTo>
                    <a:lnTo>
                      <a:pt x="441" y="191"/>
                    </a:lnTo>
                    <a:lnTo>
                      <a:pt x="469" y="242"/>
                    </a:lnTo>
                    <a:lnTo>
                      <a:pt x="482" y="268"/>
                    </a:lnTo>
                    <a:lnTo>
                      <a:pt x="494" y="293"/>
                    </a:lnTo>
                    <a:lnTo>
                      <a:pt x="506" y="320"/>
                    </a:lnTo>
                    <a:lnTo>
                      <a:pt x="518" y="347"/>
                    </a:lnTo>
                    <a:lnTo>
                      <a:pt x="529" y="374"/>
                    </a:lnTo>
                    <a:lnTo>
                      <a:pt x="539" y="402"/>
                    </a:lnTo>
                    <a:lnTo>
                      <a:pt x="548" y="429"/>
                    </a:lnTo>
                    <a:lnTo>
                      <a:pt x="557" y="457"/>
                    </a:lnTo>
                    <a:lnTo>
                      <a:pt x="566" y="486"/>
                    </a:lnTo>
                    <a:lnTo>
                      <a:pt x="575" y="514"/>
                    </a:lnTo>
                    <a:lnTo>
                      <a:pt x="581" y="543"/>
                    </a:lnTo>
                    <a:lnTo>
                      <a:pt x="589" y="571"/>
                    </a:lnTo>
                    <a:lnTo>
                      <a:pt x="595" y="602"/>
                    </a:lnTo>
                    <a:lnTo>
                      <a:pt x="601" y="630"/>
                    </a:lnTo>
                    <a:lnTo>
                      <a:pt x="605" y="660"/>
                    </a:lnTo>
                    <a:lnTo>
                      <a:pt x="610" y="690"/>
                    </a:lnTo>
                    <a:lnTo>
                      <a:pt x="616" y="750"/>
                    </a:lnTo>
                    <a:lnTo>
                      <a:pt x="619" y="781"/>
                    </a:lnTo>
                    <a:lnTo>
                      <a:pt x="620" y="811"/>
                    </a:lnTo>
                    <a:lnTo>
                      <a:pt x="622" y="842"/>
                    </a:lnTo>
                    <a:lnTo>
                      <a:pt x="622" y="872"/>
                    </a:lnTo>
                    <a:lnTo>
                      <a:pt x="622" y="904"/>
                    </a:lnTo>
                    <a:lnTo>
                      <a:pt x="620" y="935"/>
                    </a:lnTo>
                    <a:lnTo>
                      <a:pt x="619" y="966"/>
                    </a:lnTo>
                    <a:lnTo>
                      <a:pt x="616" y="996"/>
                    </a:lnTo>
                    <a:lnTo>
                      <a:pt x="613" y="1026"/>
                    </a:lnTo>
                    <a:lnTo>
                      <a:pt x="610" y="1056"/>
                    </a:lnTo>
                    <a:lnTo>
                      <a:pt x="605" y="1086"/>
                    </a:lnTo>
                    <a:lnTo>
                      <a:pt x="601" y="1116"/>
                    </a:lnTo>
                    <a:lnTo>
                      <a:pt x="595" y="1144"/>
                    </a:lnTo>
                    <a:lnTo>
                      <a:pt x="589" y="1175"/>
                    </a:lnTo>
                    <a:lnTo>
                      <a:pt x="581" y="1203"/>
                    </a:lnTo>
                    <a:lnTo>
                      <a:pt x="575" y="1232"/>
                    </a:lnTo>
                    <a:lnTo>
                      <a:pt x="566" y="1260"/>
                    </a:lnTo>
                    <a:lnTo>
                      <a:pt x="557" y="1289"/>
                    </a:lnTo>
                    <a:lnTo>
                      <a:pt x="539" y="1344"/>
                    </a:lnTo>
                    <a:lnTo>
                      <a:pt x="518" y="1399"/>
                    </a:lnTo>
                    <a:lnTo>
                      <a:pt x="494" y="1453"/>
                    </a:lnTo>
                    <a:lnTo>
                      <a:pt x="482" y="1478"/>
                    </a:lnTo>
                    <a:lnTo>
                      <a:pt x="469" y="1504"/>
                    </a:lnTo>
                    <a:lnTo>
                      <a:pt x="455" y="1529"/>
                    </a:lnTo>
                    <a:lnTo>
                      <a:pt x="441" y="1555"/>
                    </a:lnTo>
                    <a:lnTo>
                      <a:pt x="426" y="1581"/>
                    </a:lnTo>
                    <a:lnTo>
                      <a:pt x="411" y="1605"/>
                    </a:lnTo>
                    <a:lnTo>
                      <a:pt x="396" y="1629"/>
                    </a:lnTo>
                    <a:lnTo>
                      <a:pt x="380" y="1653"/>
                    </a:lnTo>
                    <a:lnTo>
                      <a:pt x="363" y="1677"/>
                    </a:lnTo>
                    <a:lnTo>
                      <a:pt x="345" y="1699"/>
                    </a:lnTo>
                    <a:lnTo>
                      <a:pt x="329" y="1723"/>
                    </a:lnTo>
                    <a:lnTo>
                      <a:pt x="311" y="1746"/>
                    </a:lnTo>
                    <a:lnTo>
                      <a:pt x="275" y="1699"/>
                    </a:lnTo>
                    <a:lnTo>
                      <a:pt x="258" y="1677"/>
                    </a:lnTo>
                    <a:lnTo>
                      <a:pt x="242" y="1653"/>
                    </a:lnTo>
                    <a:lnTo>
                      <a:pt x="210" y="1605"/>
                    </a:lnTo>
                    <a:lnTo>
                      <a:pt x="193" y="1581"/>
                    </a:lnTo>
                    <a:lnTo>
                      <a:pt x="180" y="1555"/>
                    </a:lnTo>
                    <a:lnTo>
                      <a:pt x="151" y="1504"/>
                    </a:lnTo>
                    <a:lnTo>
                      <a:pt x="139" y="1478"/>
                    </a:lnTo>
                    <a:lnTo>
                      <a:pt x="126" y="1453"/>
                    </a:lnTo>
                    <a:lnTo>
                      <a:pt x="114" y="1426"/>
                    </a:lnTo>
                    <a:lnTo>
                      <a:pt x="103" y="1399"/>
                    </a:lnTo>
                    <a:lnTo>
                      <a:pt x="91" y="1372"/>
                    </a:lnTo>
                    <a:lnTo>
                      <a:pt x="82" y="1344"/>
                    </a:lnTo>
                    <a:lnTo>
                      <a:pt x="72" y="1316"/>
                    </a:lnTo>
                    <a:lnTo>
                      <a:pt x="63" y="1289"/>
                    </a:lnTo>
                    <a:lnTo>
                      <a:pt x="54" y="1260"/>
                    </a:lnTo>
                    <a:lnTo>
                      <a:pt x="46" y="1232"/>
                    </a:lnTo>
                    <a:lnTo>
                      <a:pt x="39" y="1203"/>
                    </a:lnTo>
                    <a:lnTo>
                      <a:pt x="31" y="1175"/>
                    </a:lnTo>
                    <a:lnTo>
                      <a:pt x="25" y="1144"/>
                    </a:lnTo>
                    <a:lnTo>
                      <a:pt x="21" y="1116"/>
                    </a:lnTo>
                    <a:lnTo>
                      <a:pt x="15" y="1086"/>
                    </a:lnTo>
                    <a:lnTo>
                      <a:pt x="12" y="1056"/>
                    </a:lnTo>
                    <a:lnTo>
                      <a:pt x="4" y="996"/>
                    </a:lnTo>
                    <a:lnTo>
                      <a:pt x="3" y="966"/>
                    </a:lnTo>
                    <a:lnTo>
                      <a:pt x="0" y="935"/>
                    </a:lnTo>
                    <a:lnTo>
                      <a:pt x="0" y="904"/>
                    </a:lnTo>
                    <a:lnTo>
                      <a:pt x="0" y="872"/>
                    </a:lnTo>
                    <a:close/>
                  </a:path>
                </a:pathLst>
              </a:custGeom>
              <a:solidFill>
                <a:schemeClr val="accent2"/>
              </a:solidFill>
              <a:ln w="6350">
                <a:solidFill>
                  <a:schemeClr val="hlink"/>
                </a:solidFill>
                <a:round/>
                <a:headEnd/>
                <a:tailEnd/>
              </a:ln>
            </p:spPr>
            <p:txBody>
              <a:bodyPr/>
              <a:lstStyle/>
              <a:p>
                <a:pPr algn="ctr" fontAlgn="base">
                  <a:spcBef>
                    <a:spcPct val="0"/>
                  </a:spcBef>
                  <a:spcAft>
                    <a:spcPct val="0"/>
                  </a:spcAft>
                </a:pPr>
                <a:endParaRPr lang="zh-CN" altLang="en-US" b="1">
                  <a:solidFill>
                    <a:srgbClr val="000000"/>
                  </a:solidFill>
                  <a:effectLst>
                    <a:outerShdw blurRad="38100" dist="38100" dir="2700000" algn="tl">
                      <a:srgbClr val="000000">
                        <a:alpha val="43137"/>
                      </a:srgbClr>
                    </a:outerShdw>
                  </a:effectLst>
                  <a:latin typeface="宋体" pitchFamily="2" charset="-122"/>
                </a:endParaRPr>
              </a:p>
            </p:txBody>
          </p:sp>
          <p:sp>
            <p:nvSpPr>
              <p:cNvPr id="16" name="Freeform 10"/>
              <p:cNvSpPr>
                <a:spLocks/>
              </p:cNvSpPr>
              <p:nvPr/>
            </p:nvSpPr>
            <p:spPr bwMode="auto">
              <a:xfrm>
                <a:off x="1191" y="2665"/>
                <a:ext cx="230" cy="644"/>
              </a:xfrm>
              <a:custGeom>
                <a:avLst/>
                <a:gdLst>
                  <a:gd name="T0" fmla="*/ 0 w 624"/>
                  <a:gd name="T1" fmla="*/ 872 h 1745"/>
                  <a:gd name="T2" fmla="*/ 2 w 624"/>
                  <a:gd name="T3" fmla="*/ 811 h 1745"/>
                  <a:gd name="T4" fmla="*/ 6 w 624"/>
                  <a:gd name="T5" fmla="*/ 750 h 1745"/>
                  <a:gd name="T6" fmla="*/ 12 w 624"/>
                  <a:gd name="T7" fmla="*/ 690 h 1745"/>
                  <a:gd name="T8" fmla="*/ 23 w 624"/>
                  <a:gd name="T9" fmla="*/ 630 h 1745"/>
                  <a:gd name="T10" fmla="*/ 33 w 624"/>
                  <a:gd name="T11" fmla="*/ 571 h 1745"/>
                  <a:gd name="T12" fmla="*/ 48 w 624"/>
                  <a:gd name="T13" fmla="*/ 514 h 1745"/>
                  <a:gd name="T14" fmla="*/ 83 w 624"/>
                  <a:gd name="T15" fmla="*/ 402 h 1745"/>
                  <a:gd name="T16" fmla="*/ 128 w 624"/>
                  <a:gd name="T17" fmla="*/ 293 h 1745"/>
                  <a:gd name="T18" fmla="*/ 182 w 624"/>
                  <a:gd name="T19" fmla="*/ 191 h 1745"/>
                  <a:gd name="T20" fmla="*/ 210 w 624"/>
                  <a:gd name="T21" fmla="*/ 141 h 1745"/>
                  <a:gd name="T22" fmla="*/ 244 w 624"/>
                  <a:gd name="T23" fmla="*/ 92 h 1745"/>
                  <a:gd name="T24" fmla="*/ 313 w 624"/>
                  <a:gd name="T25" fmla="*/ 0 h 1745"/>
                  <a:gd name="T26" fmla="*/ 347 w 624"/>
                  <a:gd name="T27" fmla="*/ 45 h 1745"/>
                  <a:gd name="T28" fmla="*/ 382 w 624"/>
                  <a:gd name="T29" fmla="*/ 92 h 1745"/>
                  <a:gd name="T30" fmla="*/ 413 w 624"/>
                  <a:gd name="T31" fmla="*/ 141 h 1745"/>
                  <a:gd name="T32" fmla="*/ 443 w 624"/>
                  <a:gd name="T33" fmla="*/ 191 h 1745"/>
                  <a:gd name="T34" fmla="*/ 457 w 624"/>
                  <a:gd name="T35" fmla="*/ 215 h 1745"/>
                  <a:gd name="T36" fmla="*/ 471 w 624"/>
                  <a:gd name="T37" fmla="*/ 241 h 1745"/>
                  <a:gd name="T38" fmla="*/ 496 w 624"/>
                  <a:gd name="T39" fmla="*/ 293 h 1745"/>
                  <a:gd name="T40" fmla="*/ 520 w 624"/>
                  <a:gd name="T41" fmla="*/ 347 h 1745"/>
                  <a:gd name="T42" fmla="*/ 541 w 624"/>
                  <a:gd name="T43" fmla="*/ 402 h 1745"/>
                  <a:gd name="T44" fmla="*/ 559 w 624"/>
                  <a:gd name="T45" fmla="*/ 457 h 1745"/>
                  <a:gd name="T46" fmla="*/ 576 w 624"/>
                  <a:gd name="T47" fmla="*/ 514 h 1745"/>
                  <a:gd name="T48" fmla="*/ 591 w 624"/>
                  <a:gd name="T49" fmla="*/ 571 h 1745"/>
                  <a:gd name="T50" fmla="*/ 603 w 624"/>
                  <a:gd name="T51" fmla="*/ 630 h 1745"/>
                  <a:gd name="T52" fmla="*/ 612 w 624"/>
                  <a:gd name="T53" fmla="*/ 690 h 1745"/>
                  <a:gd name="T54" fmla="*/ 618 w 624"/>
                  <a:gd name="T55" fmla="*/ 750 h 1745"/>
                  <a:gd name="T56" fmla="*/ 622 w 624"/>
                  <a:gd name="T57" fmla="*/ 811 h 1745"/>
                  <a:gd name="T58" fmla="*/ 624 w 624"/>
                  <a:gd name="T59" fmla="*/ 872 h 1745"/>
                  <a:gd name="T60" fmla="*/ 622 w 624"/>
                  <a:gd name="T61" fmla="*/ 934 h 1745"/>
                  <a:gd name="T62" fmla="*/ 618 w 624"/>
                  <a:gd name="T63" fmla="*/ 996 h 1745"/>
                  <a:gd name="T64" fmla="*/ 612 w 624"/>
                  <a:gd name="T65" fmla="*/ 1056 h 1745"/>
                  <a:gd name="T66" fmla="*/ 603 w 624"/>
                  <a:gd name="T67" fmla="*/ 1116 h 1745"/>
                  <a:gd name="T68" fmla="*/ 591 w 624"/>
                  <a:gd name="T69" fmla="*/ 1175 h 1745"/>
                  <a:gd name="T70" fmla="*/ 576 w 624"/>
                  <a:gd name="T71" fmla="*/ 1232 h 1745"/>
                  <a:gd name="T72" fmla="*/ 541 w 624"/>
                  <a:gd name="T73" fmla="*/ 1344 h 1745"/>
                  <a:gd name="T74" fmla="*/ 496 w 624"/>
                  <a:gd name="T75" fmla="*/ 1453 h 1745"/>
                  <a:gd name="T76" fmla="*/ 443 w 624"/>
                  <a:gd name="T77" fmla="*/ 1555 h 1745"/>
                  <a:gd name="T78" fmla="*/ 413 w 624"/>
                  <a:gd name="T79" fmla="*/ 1605 h 1745"/>
                  <a:gd name="T80" fmla="*/ 382 w 624"/>
                  <a:gd name="T81" fmla="*/ 1653 h 1745"/>
                  <a:gd name="T82" fmla="*/ 313 w 624"/>
                  <a:gd name="T83" fmla="*/ 1745 h 1745"/>
                  <a:gd name="T84" fmla="*/ 277 w 624"/>
                  <a:gd name="T85" fmla="*/ 1699 h 1745"/>
                  <a:gd name="T86" fmla="*/ 244 w 624"/>
                  <a:gd name="T87" fmla="*/ 1653 h 1745"/>
                  <a:gd name="T88" fmla="*/ 210 w 624"/>
                  <a:gd name="T89" fmla="*/ 1605 h 1745"/>
                  <a:gd name="T90" fmla="*/ 182 w 624"/>
                  <a:gd name="T91" fmla="*/ 1555 h 1745"/>
                  <a:gd name="T92" fmla="*/ 167 w 624"/>
                  <a:gd name="T93" fmla="*/ 1529 h 1745"/>
                  <a:gd name="T94" fmla="*/ 153 w 624"/>
                  <a:gd name="T95" fmla="*/ 1504 h 1745"/>
                  <a:gd name="T96" fmla="*/ 128 w 624"/>
                  <a:gd name="T97" fmla="*/ 1453 h 1745"/>
                  <a:gd name="T98" fmla="*/ 105 w 624"/>
                  <a:gd name="T99" fmla="*/ 1399 h 1745"/>
                  <a:gd name="T100" fmla="*/ 83 w 624"/>
                  <a:gd name="T101" fmla="*/ 1344 h 1745"/>
                  <a:gd name="T102" fmla="*/ 65 w 624"/>
                  <a:gd name="T103" fmla="*/ 1289 h 1745"/>
                  <a:gd name="T104" fmla="*/ 48 w 624"/>
                  <a:gd name="T105" fmla="*/ 1232 h 1745"/>
                  <a:gd name="T106" fmla="*/ 33 w 624"/>
                  <a:gd name="T107" fmla="*/ 1175 h 1745"/>
                  <a:gd name="T108" fmla="*/ 23 w 624"/>
                  <a:gd name="T109" fmla="*/ 1116 h 1745"/>
                  <a:gd name="T110" fmla="*/ 12 w 624"/>
                  <a:gd name="T111" fmla="*/ 1056 h 1745"/>
                  <a:gd name="T112" fmla="*/ 6 w 624"/>
                  <a:gd name="T113" fmla="*/ 996 h 1745"/>
                  <a:gd name="T114" fmla="*/ 2 w 624"/>
                  <a:gd name="T115" fmla="*/ 934 h 1745"/>
                  <a:gd name="T116" fmla="*/ 0 w 624"/>
                  <a:gd name="T117" fmla="*/ 872 h 1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4" h="1745">
                    <a:moveTo>
                      <a:pt x="0" y="872"/>
                    </a:moveTo>
                    <a:lnTo>
                      <a:pt x="2" y="811"/>
                    </a:lnTo>
                    <a:lnTo>
                      <a:pt x="6" y="750"/>
                    </a:lnTo>
                    <a:lnTo>
                      <a:pt x="12" y="690"/>
                    </a:lnTo>
                    <a:lnTo>
                      <a:pt x="23" y="630"/>
                    </a:lnTo>
                    <a:lnTo>
                      <a:pt x="33" y="571"/>
                    </a:lnTo>
                    <a:lnTo>
                      <a:pt x="48" y="514"/>
                    </a:lnTo>
                    <a:lnTo>
                      <a:pt x="83" y="402"/>
                    </a:lnTo>
                    <a:lnTo>
                      <a:pt x="128" y="293"/>
                    </a:lnTo>
                    <a:lnTo>
                      <a:pt x="182" y="191"/>
                    </a:lnTo>
                    <a:lnTo>
                      <a:pt x="210" y="141"/>
                    </a:lnTo>
                    <a:lnTo>
                      <a:pt x="244" y="92"/>
                    </a:lnTo>
                    <a:lnTo>
                      <a:pt x="313" y="0"/>
                    </a:lnTo>
                    <a:lnTo>
                      <a:pt x="347" y="45"/>
                    </a:lnTo>
                    <a:lnTo>
                      <a:pt x="382" y="92"/>
                    </a:lnTo>
                    <a:lnTo>
                      <a:pt x="413" y="141"/>
                    </a:lnTo>
                    <a:lnTo>
                      <a:pt x="443" y="191"/>
                    </a:lnTo>
                    <a:lnTo>
                      <a:pt x="457" y="215"/>
                    </a:lnTo>
                    <a:lnTo>
                      <a:pt x="471" y="241"/>
                    </a:lnTo>
                    <a:lnTo>
                      <a:pt x="496" y="293"/>
                    </a:lnTo>
                    <a:lnTo>
                      <a:pt x="520" y="347"/>
                    </a:lnTo>
                    <a:lnTo>
                      <a:pt x="541" y="402"/>
                    </a:lnTo>
                    <a:lnTo>
                      <a:pt x="559" y="457"/>
                    </a:lnTo>
                    <a:lnTo>
                      <a:pt x="576" y="514"/>
                    </a:lnTo>
                    <a:lnTo>
                      <a:pt x="591" y="571"/>
                    </a:lnTo>
                    <a:lnTo>
                      <a:pt x="603" y="630"/>
                    </a:lnTo>
                    <a:lnTo>
                      <a:pt x="612" y="690"/>
                    </a:lnTo>
                    <a:lnTo>
                      <a:pt x="618" y="750"/>
                    </a:lnTo>
                    <a:lnTo>
                      <a:pt x="622" y="811"/>
                    </a:lnTo>
                    <a:lnTo>
                      <a:pt x="624" y="872"/>
                    </a:lnTo>
                    <a:lnTo>
                      <a:pt x="622" y="934"/>
                    </a:lnTo>
                    <a:lnTo>
                      <a:pt x="618" y="996"/>
                    </a:lnTo>
                    <a:lnTo>
                      <a:pt x="612" y="1056"/>
                    </a:lnTo>
                    <a:lnTo>
                      <a:pt x="603" y="1116"/>
                    </a:lnTo>
                    <a:lnTo>
                      <a:pt x="591" y="1175"/>
                    </a:lnTo>
                    <a:lnTo>
                      <a:pt x="576" y="1232"/>
                    </a:lnTo>
                    <a:lnTo>
                      <a:pt x="541" y="1344"/>
                    </a:lnTo>
                    <a:lnTo>
                      <a:pt x="496" y="1453"/>
                    </a:lnTo>
                    <a:lnTo>
                      <a:pt x="443" y="1555"/>
                    </a:lnTo>
                    <a:lnTo>
                      <a:pt x="413" y="1605"/>
                    </a:lnTo>
                    <a:lnTo>
                      <a:pt x="382" y="1653"/>
                    </a:lnTo>
                    <a:lnTo>
                      <a:pt x="313" y="1745"/>
                    </a:lnTo>
                    <a:lnTo>
                      <a:pt x="277" y="1699"/>
                    </a:lnTo>
                    <a:lnTo>
                      <a:pt x="244" y="1653"/>
                    </a:lnTo>
                    <a:lnTo>
                      <a:pt x="210" y="1605"/>
                    </a:lnTo>
                    <a:lnTo>
                      <a:pt x="182" y="1555"/>
                    </a:lnTo>
                    <a:lnTo>
                      <a:pt x="167" y="1529"/>
                    </a:lnTo>
                    <a:lnTo>
                      <a:pt x="153" y="1504"/>
                    </a:lnTo>
                    <a:lnTo>
                      <a:pt x="128" y="1453"/>
                    </a:lnTo>
                    <a:lnTo>
                      <a:pt x="105" y="1399"/>
                    </a:lnTo>
                    <a:lnTo>
                      <a:pt x="83" y="1344"/>
                    </a:lnTo>
                    <a:lnTo>
                      <a:pt x="65" y="1289"/>
                    </a:lnTo>
                    <a:lnTo>
                      <a:pt x="48" y="1232"/>
                    </a:lnTo>
                    <a:lnTo>
                      <a:pt x="33" y="1175"/>
                    </a:lnTo>
                    <a:lnTo>
                      <a:pt x="23" y="1116"/>
                    </a:lnTo>
                    <a:lnTo>
                      <a:pt x="12" y="1056"/>
                    </a:lnTo>
                    <a:lnTo>
                      <a:pt x="6" y="996"/>
                    </a:lnTo>
                    <a:lnTo>
                      <a:pt x="2" y="934"/>
                    </a:lnTo>
                    <a:lnTo>
                      <a:pt x="0" y="872"/>
                    </a:lnTo>
                  </a:path>
                </a:pathLst>
              </a:custGeom>
              <a:noFill/>
              <a:ln w="6350">
                <a:solidFill>
                  <a:schemeClr val="hlink"/>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algn="ctr" fontAlgn="base">
                  <a:spcBef>
                    <a:spcPct val="0"/>
                  </a:spcBef>
                  <a:spcAft>
                    <a:spcPct val="0"/>
                  </a:spcAft>
                </a:pPr>
                <a:endParaRPr lang="zh-CN" altLang="en-US" b="1">
                  <a:solidFill>
                    <a:srgbClr val="000000"/>
                  </a:solidFill>
                  <a:effectLst>
                    <a:outerShdw blurRad="38100" dist="38100" dir="2700000" algn="tl">
                      <a:srgbClr val="000000">
                        <a:alpha val="43137"/>
                      </a:srgbClr>
                    </a:outerShdw>
                  </a:effectLst>
                  <a:latin typeface="宋体" pitchFamily="2" charset="-122"/>
                </a:endParaRPr>
              </a:p>
            </p:txBody>
          </p:sp>
          <p:sp>
            <p:nvSpPr>
              <p:cNvPr id="17" name="Freeform 11"/>
              <p:cNvSpPr>
                <a:spLocks/>
              </p:cNvSpPr>
              <p:nvPr/>
            </p:nvSpPr>
            <p:spPr bwMode="auto">
              <a:xfrm>
                <a:off x="1223" y="2665"/>
                <a:ext cx="166" cy="152"/>
              </a:xfrm>
              <a:custGeom>
                <a:avLst/>
                <a:gdLst>
                  <a:gd name="T0" fmla="*/ 451 w 451"/>
                  <a:gd name="T1" fmla="*/ 396 h 412"/>
                  <a:gd name="T2" fmla="*/ 424 w 451"/>
                  <a:gd name="T3" fmla="*/ 399 h 412"/>
                  <a:gd name="T4" fmla="*/ 397 w 451"/>
                  <a:gd name="T5" fmla="*/ 403 h 412"/>
                  <a:gd name="T6" fmla="*/ 370 w 451"/>
                  <a:gd name="T7" fmla="*/ 406 h 412"/>
                  <a:gd name="T8" fmla="*/ 343 w 451"/>
                  <a:gd name="T9" fmla="*/ 408 h 412"/>
                  <a:gd name="T10" fmla="*/ 314 w 451"/>
                  <a:gd name="T11" fmla="*/ 411 h 412"/>
                  <a:gd name="T12" fmla="*/ 287 w 451"/>
                  <a:gd name="T13" fmla="*/ 412 h 412"/>
                  <a:gd name="T14" fmla="*/ 230 w 451"/>
                  <a:gd name="T15" fmla="*/ 412 h 412"/>
                  <a:gd name="T16" fmla="*/ 202 w 451"/>
                  <a:gd name="T17" fmla="*/ 412 h 412"/>
                  <a:gd name="T18" fmla="*/ 172 w 451"/>
                  <a:gd name="T19" fmla="*/ 411 h 412"/>
                  <a:gd name="T20" fmla="*/ 143 w 451"/>
                  <a:gd name="T21" fmla="*/ 409 h 412"/>
                  <a:gd name="T22" fmla="*/ 114 w 451"/>
                  <a:gd name="T23" fmla="*/ 408 h 412"/>
                  <a:gd name="T24" fmla="*/ 84 w 451"/>
                  <a:gd name="T25" fmla="*/ 405 h 412"/>
                  <a:gd name="T26" fmla="*/ 56 w 451"/>
                  <a:gd name="T27" fmla="*/ 402 h 412"/>
                  <a:gd name="T28" fmla="*/ 27 w 451"/>
                  <a:gd name="T29" fmla="*/ 397 h 412"/>
                  <a:gd name="T30" fmla="*/ 0 w 451"/>
                  <a:gd name="T31" fmla="*/ 393 h 412"/>
                  <a:gd name="T32" fmla="*/ 21 w 451"/>
                  <a:gd name="T33" fmla="*/ 340 h 412"/>
                  <a:gd name="T34" fmla="*/ 32 w 451"/>
                  <a:gd name="T35" fmla="*/ 313 h 412"/>
                  <a:gd name="T36" fmla="*/ 44 w 451"/>
                  <a:gd name="T37" fmla="*/ 287 h 412"/>
                  <a:gd name="T38" fmla="*/ 69 w 451"/>
                  <a:gd name="T39" fmla="*/ 236 h 412"/>
                  <a:gd name="T40" fmla="*/ 83 w 451"/>
                  <a:gd name="T41" fmla="*/ 212 h 412"/>
                  <a:gd name="T42" fmla="*/ 96 w 451"/>
                  <a:gd name="T43" fmla="*/ 186 h 412"/>
                  <a:gd name="T44" fmla="*/ 111 w 451"/>
                  <a:gd name="T45" fmla="*/ 162 h 412"/>
                  <a:gd name="T46" fmla="*/ 126 w 451"/>
                  <a:gd name="T47" fmla="*/ 138 h 412"/>
                  <a:gd name="T48" fmla="*/ 157 w 451"/>
                  <a:gd name="T49" fmla="*/ 90 h 412"/>
                  <a:gd name="T50" fmla="*/ 191 w 451"/>
                  <a:gd name="T51" fmla="*/ 45 h 412"/>
                  <a:gd name="T52" fmla="*/ 208 w 451"/>
                  <a:gd name="T53" fmla="*/ 23 h 412"/>
                  <a:gd name="T54" fmla="*/ 226 w 451"/>
                  <a:gd name="T55" fmla="*/ 0 h 412"/>
                  <a:gd name="T56" fmla="*/ 244 w 451"/>
                  <a:gd name="T57" fmla="*/ 23 h 412"/>
                  <a:gd name="T58" fmla="*/ 260 w 451"/>
                  <a:gd name="T59" fmla="*/ 45 h 412"/>
                  <a:gd name="T60" fmla="*/ 277 w 451"/>
                  <a:gd name="T61" fmla="*/ 68 h 412"/>
                  <a:gd name="T62" fmla="*/ 293 w 451"/>
                  <a:gd name="T63" fmla="*/ 92 h 412"/>
                  <a:gd name="T64" fmla="*/ 310 w 451"/>
                  <a:gd name="T65" fmla="*/ 114 h 412"/>
                  <a:gd name="T66" fmla="*/ 325 w 451"/>
                  <a:gd name="T67" fmla="*/ 138 h 412"/>
                  <a:gd name="T68" fmla="*/ 340 w 451"/>
                  <a:gd name="T69" fmla="*/ 162 h 412"/>
                  <a:gd name="T70" fmla="*/ 355 w 451"/>
                  <a:gd name="T71" fmla="*/ 188 h 412"/>
                  <a:gd name="T72" fmla="*/ 369 w 451"/>
                  <a:gd name="T73" fmla="*/ 212 h 412"/>
                  <a:gd name="T74" fmla="*/ 382 w 451"/>
                  <a:gd name="T75" fmla="*/ 238 h 412"/>
                  <a:gd name="T76" fmla="*/ 408 w 451"/>
                  <a:gd name="T77" fmla="*/ 289 h 412"/>
                  <a:gd name="T78" fmla="*/ 420 w 451"/>
                  <a:gd name="T79" fmla="*/ 314 h 412"/>
                  <a:gd name="T80" fmla="*/ 430 w 451"/>
                  <a:gd name="T81" fmla="*/ 341 h 412"/>
                  <a:gd name="T82" fmla="*/ 441 w 451"/>
                  <a:gd name="T83" fmla="*/ 368 h 412"/>
                  <a:gd name="T84" fmla="*/ 451 w 451"/>
                  <a:gd name="T85" fmla="*/ 39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1" h="412">
                    <a:moveTo>
                      <a:pt x="451" y="396"/>
                    </a:moveTo>
                    <a:lnTo>
                      <a:pt x="424" y="399"/>
                    </a:lnTo>
                    <a:lnTo>
                      <a:pt x="397" y="403"/>
                    </a:lnTo>
                    <a:lnTo>
                      <a:pt x="370" y="406"/>
                    </a:lnTo>
                    <a:lnTo>
                      <a:pt x="343" y="408"/>
                    </a:lnTo>
                    <a:lnTo>
                      <a:pt x="314" y="411"/>
                    </a:lnTo>
                    <a:lnTo>
                      <a:pt x="287" y="412"/>
                    </a:lnTo>
                    <a:lnTo>
                      <a:pt x="230" y="412"/>
                    </a:lnTo>
                    <a:lnTo>
                      <a:pt x="202" y="412"/>
                    </a:lnTo>
                    <a:lnTo>
                      <a:pt x="172" y="411"/>
                    </a:lnTo>
                    <a:lnTo>
                      <a:pt x="143" y="409"/>
                    </a:lnTo>
                    <a:lnTo>
                      <a:pt x="114" y="408"/>
                    </a:lnTo>
                    <a:lnTo>
                      <a:pt x="84" y="405"/>
                    </a:lnTo>
                    <a:lnTo>
                      <a:pt x="56" y="402"/>
                    </a:lnTo>
                    <a:lnTo>
                      <a:pt x="27" y="397"/>
                    </a:lnTo>
                    <a:lnTo>
                      <a:pt x="0" y="393"/>
                    </a:lnTo>
                    <a:lnTo>
                      <a:pt x="21" y="340"/>
                    </a:lnTo>
                    <a:lnTo>
                      <a:pt x="32" y="313"/>
                    </a:lnTo>
                    <a:lnTo>
                      <a:pt x="44" y="287"/>
                    </a:lnTo>
                    <a:lnTo>
                      <a:pt x="69" y="236"/>
                    </a:lnTo>
                    <a:lnTo>
                      <a:pt x="83" y="212"/>
                    </a:lnTo>
                    <a:lnTo>
                      <a:pt x="96" y="186"/>
                    </a:lnTo>
                    <a:lnTo>
                      <a:pt x="111" y="162"/>
                    </a:lnTo>
                    <a:lnTo>
                      <a:pt x="126" y="138"/>
                    </a:lnTo>
                    <a:lnTo>
                      <a:pt x="157" y="90"/>
                    </a:lnTo>
                    <a:lnTo>
                      <a:pt x="191" y="45"/>
                    </a:lnTo>
                    <a:lnTo>
                      <a:pt x="208" y="23"/>
                    </a:lnTo>
                    <a:lnTo>
                      <a:pt x="226" y="0"/>
                    </a:lnTo>
                    <a:lnTo>
                      <a:pt x="244" y="23"/>
                    </a:lnTo>
                    <a:lnTo>
                      <a:pt x="260" y="45"/>
                    </a:lnTo>
                    <a:lnTo>
                      <a:pt x="277" y="68"/>
                    </a:lnTo>
                    <a:lnTo>
                      <a:pt x="293" y="92"/>
                    </a:lnTo>
                    <a:lnTo>
                      <a:pt x="310" y="114"/>
                    </a:lnTo>
                    <a:lnTo>
                      <a:pt x="325" y="138"/>
                    </a:lnTo>
                    <a:lnTo>
                      <a:pt x="340" y="162"/>
                    </a:lnTo>
                    <a:lnTo>
                      <a:pt x="355" y="188"/>
                    </a:lnTo>
                    <a:lnTo>
                      <a:pt x="369" y="212"/>
                    </a:lnTo>
                    <a:lnTo>
                      <a:pt x="382" y="238"/>
                    </a:lnTo>
                    <a:lnTo>
                      <a:pt x="408" y="289"/>
                    </a:lnTo>
                    <a:lnTo>
                      <a:pt x="420" y="314"/>
                    </a:lnTo>
                    <a:lnTo>
                      <a:pt x="430" y="341"/>
                    </a:lnTo>
                    <a:lnTo>
                      <a:pt x="441" y="368"/>
                    </a:lnTo>
                    <a:lnTo>
                      <a:pt x="451" y="396"/>
                    </a:lnTo>
                    <a:close/>
                  </a:path>
                </a:pathLst>
              </a:custGeom>
              <a:solidFill>
                <a:schemeClr val="hlink"/>
              </a:solidFill>
              <a:ln w="6350">
                <a:solidFill>
                  <a:schemeClr val="hlink"/>
                </a:solidFill>
                <a:round/>
                <a:headEnd/>
                <a:tailEnd/>
              </a:ln>
            </p:spPr>
            <p:txBody>
              <a:bodyPr/>
              <a:lstStyle/>
              <a:p>
                <a:pPr algn="ctr" fontAlgn="base">
                  <a:spcBef>
                    <a:spcPct val="0"/>
                  </a:spcBef>
                  <a:spcAft>
                    <a:spcPct val="0"/>
                  </a:spcAft>
                </a:pPr>
                <a:endParaRPr lang="zh-CN" altLang="en-US" b="1">
                  <a:solidFill>
                    <a:srgbClr val="000000"/>
                  </a:solidFill>
                  <a:effectLst>
                    <a:outerShdw blurRad="38100" dist="38100" dir="2700000" algn="tl">
                      <a:srgbClr val="000000">
                        <a:alpha val="43137"/>
                      </a:srgbClr>
                    </a:outerShdw>
                  </a:effectLst>
                  <a:latin typeface="宋体" pitchFamily="2" charset="-122"/>
                </a:endParaRPr>
              </a:p>
            </p:txBody>
          </p:sp>
          <p:sp>
            <p:nvSpPr>
              <p:cNvPr id="18" name="Freeform 12"/>
              <p:cNvSpPr>
                <a:spLocks/>
              </p:cNvSpPr>
              <p:nvPr/>
            </p:nvSpPr>
            <p:spPr bwMode="auto">
              <a:xfrm>
                <a:off x="1223" y="2665"/>
                <a:ext cx="166" cy="152"/>
              </a:xfrm>
              <a:custGeom>
                <a:avLst/>
                <a:gdLst>
                  <a:gd name="T0" fmla="*/ 451 w 451"/>
                  <a:gd name="T1" fmla="*/ 394 h 412"/>
                  <a:gd name="T2" fmla="*/ 397 w 451"/>
                  <a:gd name="T3" fmla="*/ 403 h 412"/>
                  <a:gd name="T4" fmla="*/ 343 w 451"/>
                  <a:gd name="T5" fmla="*/ 408 h 412"/>
                  <a:gd name="T6" fmla="*/ 230 w 451"/>
                  <a:gd name="T7" fmla="*/ 412 h 412"/>
                  <a:gd name="T8" fmla="*/ 114 w 451"/>
                  <a:gd name="T9" fmla="*/ 408 h 412"/>
                  <a:gd name="T10" fmla="*/ 56 w 451"/>
                  <a:gd name="T11" fmla="*/ 402 h 412"/>
                  <a:gd name="T12" fmla="*/ 0 w 451"/>
                  <a:gd name="T13" fmla="*/ 393 h 412"/>
                  <a:gd name="T14" fmla="*/ 21 w 451"/>
                  <a:gd name="T15" fmla="*/ 340 h 412"/>
                  <a:gd name="T16" fmla="*/ 44 w 451"/>
                  <a:gd name="T17" fmla="*/ 287 h 412"/>
                  <a:gd name="T18" fmla="*/ 69 w 451"/>
                  <a:gd name="T19" fmla="*/ 236 h 412"/>
                  <a:gd name="T20" fmla="*/ 96 w 451"/>
                  <a:gd name="T21" fmla="*/ 186 h 412"/>
                  <a:gd name="T22" fmla="*/ 157 w 451"/>
                  <a:gd name="T23" fmla="*/ 90 h 412"/>
                  <a:gd name="T24" fmla="*/ 190 w 451"/>
                  <a:gd name="T25" fmla="*/ 45 h 412"/>
                  <a:gd name="T26" fmla="*/ 226 w 451"/>
                  <a:gd name="T27" fmla="*/ 0 h 412"/>
                  <a:gd name="T28" fmla="*/ 260 w 451"/>
                  <a:gd name="T29" fmla="*/ 45 h 412"/>
                  <a:gd name="T30" fmla="*/ 293 w 451"/>
                  <a:gd name="T31" fmla="*/ 92 h 412"/>
                  <a:gd name="T32" fmla="*/ 325 w 451"/>
                  <a:gd name="T33" fmla="*/ 138 h 412"/>
                  <a:gd name="T34" fmla="*/ 353 w 451"/>
                  <a:gd name="T35" fmla="*/ 186 h 412"/>
                  <a:gd name="T36" fmla="*/ 382 w 451"/>
                  <a:gd name="T37" fmla="*/ 238 h 412"/>
                  <a:gd name="T38" fmla="*/ 408 w 451"/>
                  <a:gd name="T39" fmla="*/ 289 h 412"/>
                  <a:gd name="T40" fmla="*/ 430 w 451"/>
                  <a:gd name="T41" fmla="*/ 341 h 412"/>
                  <a:gd name="T42" fmla="*/ 451 w 451"/>
                  <a:gd name="T43" fmla="*/ 39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1" h="412">
                    <a:moveTo>
                      <a:pt x="451" y="394"/>
                    </a:moveTo>
                    <a:lnTo>
                      <a:pt x="397" y="403"/>
                    </a:lnTo>
                    <a:lnTo>
                      <a:pt x="343" y="408"/>
                    </a:lnTo>
                    <a:lnTo>
                      <a:pt x="230" y="412"/>
                    </a:lnTo>
                    <a:lnTo>
                      <a:pt x="114" y="408"/>
                    </a:lnTo>
                    <a:lnTo>
                      <a:pt x="56" y="402"/>
                    </a:lnTo>
                    <a:lnTo>
                      <a:pt x="0" y="393"/>
                    </a:lnTo>
                    <a:lnTo>
                      <a:pt x="21" y="340"/>
                    </a:lnTo>
                    <a:lnTo>
                      <a:pt x="44" y="287"/>
                    </a:lnTo>
                    <a:lnTo>
                      <a:pt x="69" y="236"/>
                    </a:lnTo>
                    <a:lnTo>
                      <a:pt x="96" y="186"/>
                    </a:lnTo>
                    <a:lnTo>
                      <a:pt x="157" y="90"/>
                    </a:lnTo>
                    <a:lnTo>
                      <a:pt x="190" y="45"/>
                    </a:lnTo>
                    <a:lnTo>
                      <a:pt x="226" y="0"/>
                    </a:lnTo>
                    <a:lnTo>
                      <a:pt x="260" y="45"/>
                    </a:lnTo>
                    <a:lnTo>
                      <a:pt x="293" y="92"/>
                    </a:lnTo>
                    <a:lnTo>
                      <a:pt x="325" y="138"/>
                    </a:lnTo>
                    <a:lnTo>
                      <a:pt x="353" y="186"/>
                    </a:lnTo>
                    <a:lnTo>
                      <a:pt x="382" y="238"/>
                    </a:lnTo>
                    <a:lnTo>
                      <a:pt x="408" y="289"/>
                    </a:lnTo>
                    <a:lnTo>
                      <a:pt x="430" y="341"/>
                    </a:lnTo>
                    <a:lnTo>
                      <a:pt x="451" y="394"/>
                    </a:lnTo>
                  </a:path>
                </a:pathLst>
              </a:custGeom>
              <a:noFill/>
              <a:ln w="6350">
                <a:solidFill>
                  <a:schemeClr val="hlink"/>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algn="ctr" fontAlgn="base">
                  <a:spcBef>
                    <a:spcPct val="0"/>
                  </a:spcBef>
                  <a:spcAft>
                    <a:spcPct val="0"/>
                  </a:spcAft>
                </a:pPr>
                <a:endParaRPr lang="zh-CN" altLang="en-US" b="1">
                  <a:solidFill>
                    <a:srgbClr val="000000"/>
                  </a:solidFill>
                  <a:effectLst>
                    <a:outerShdw blurRad="38100" dist="38100" dir="2700000" algn="tl">
                      <a:srgbClr val="000000">
                        <a:alpha val="43137"/>
                      </a:srgbClr>
                    </a:outerShdw>
                  </a:effectLst>
                  <a:latin typeface="宋体" pitchFamily="2" charset="-122"/>
                </a:endParaRPr>
              </a:p>
            </p:txBody>
          </p:sp>
          <p:sp>
            <p:nvSpPr>
              <p:cNvPr id="19" name="Freeform 13"/>
              <p:cNvSpPr>
                <a:spLocks/>
              </p:cNvSpPr>
              <p:nvPr/>
            </p:nvSpPr>
            <p:spPr bwMode="auto">
              <a:xfrm>
                <a:off x="800" y="1800"/>
                <a:ext cx="1016" cy="1017"/>
              </a:xfrm>
              <a:custGeom>
                <a:avLst/>
                <a:gdLst>
                  <a:gd name="T0" fmla="*/ 2745 w 2752"/>
                  <a:gd name="T1" fmla="*/ 1518 h 2754"/>
                  <a:gd name="T2" fmla="*/ 2709 w 2752"/>
                  <a:gd name="T3" fmla="*/ 1722 h 2754"/>
                  <a:gd name="T4" fmla="*/ 2644 w 2752"/>
                  <a:gd name="T5" fmla="*/ 1913 h 2754"/>
                  <a:gd name="T6" fmla="*/ 2552 w 2752"/>
                  <a:gd name="T7" fmla="*/ 2091 h 2754"/>
                  <a:gd name="T8" fmla="*/ 2438 w 2752"/>
                  <a:gd name="T9" fmla="*/ 2253 h 2754"/>
                  <a:gd name="T10" fmla="*/ 2301 w 2752"/>
                  <a:gd name="T11" fmla="*/ 2396 h 2754"/>
                  <a:gd name="T12" fmla="*/ 2145 w 2752"/>
                  <a:gd name="T13" fmla="*/ 2519 h 2754"/>
                  <a:gd name="T14" fmla="*/ 1972 w 2752"/>
                  <a:gd name="T15" fmla="*/ 2619 h 2754"/>
                  <a:gd name="T16" fmla="*/ 1786 w 2752"/>
                  <a:gd name="T17" fmla="*/ 2692 h 2754"/>
                  <a:gd name="T18" fmla="*/ 1586 w 2752"/>
                  <a:gd name="T19" fmla="*/ 2739 h 2754"/>
                  <a:gd name="T20" fmla="*/ 1375 w 2752"/>
                  <a:gd name="T21" fmla="*/ 2754 h 2754"/>
                  <a:gd name="T22" fmla="*/ 1166 w 2752"/>
                  <a:gd name="T23" fmla="*/ 2739 h 2754"/>
                  <a:gd name="T24" fmla="*/ 966 w 2752"/>
                  <a:gd name="T25" fmla="*/ 2692 h 2754"/>
                  <a:gd name="T26" fmla="*/ 778 w 2752"/>
                  <a:gd name="T27" fmla="*/ 2619 h 2754"/>
                  <a:gd name="T28" fmla="*/ 607 w 2752"/>
                  <a:gd name="T29" fmla="*/ 2519 h 2754"/>
                  <a:gd name="T30" fmla="*/ 451 w 2752"/>
                  <a:gd name="T31" fmla="*/ 2396 h 2754"/>
                  <a:gd name="T32" fmla="*/ 314 w 2752"/>
                  <a:gd name="T33" fmla="*/ 2253 h 2754"/>
                  <a:gd name="T34" fmla="*/ 198 w 2752"/>
                  <a:gd name="T35" fmla="*/ 2091 h 2754"/>
                  <a:gd name="T36" fmla="*/ 108 w 2752"/>
                  <a:gd name="T37" fmla="*/ 1913 h 2754"/>
                  <a:gd name="T38" fmla="*/ 43 w 2752"/>
                  <a:gd name="T39" fmla="*/ 1722 h 2754"/>
                  <a:gd name="T40" fmla="*/ 7 w 2752"/>
                  <a:gd name="T41" fmla="*/ 1518 h 2754"/>
                  <a:gd name="T42" fmla="*/ 1 w 2752"/>
                  <a:gd name="T43" fmla="*/ 1307 h 2754"/>
                  <a:gd name="T44" fmla="*/ 28 w 2752"/>
                  <a:gd name="T45" fmla="*/ 1100 h 2754"/>
                  <a:gd name="T46" fmla="*/ 82 w 2752"/>
                  <a:gd name="T47" fmla="*/ 904 h 2754"/>
                  <a:gd name="T48" fmla="*/ 165 w 2752"/>
                  <a:gd name="T49" fmla="*/ 721 h 2754"/>
                  <a:gd name="T50" fmla="*/ 273 w 2752"/>
                  <a:gd name="T51" fmla="*/ 554 h 2754"/>
                  <a:gd name="T52" fmla="*/ 403 w 2752"/>
                  <a:gd name="T53" fmla="*/ 404 h 2754"/>
                  <a:gd name="T54" fmla="*/ 553 w 2752"/>
                  <a:gd name="T55" fmla="*/ 274 h 2754"/>
                  <a:gd name="T56" fmla="*/ 720 w 2752"/>
                  <a:gd name="T57" fmla="*/ 167 h 2754"/>
                  <a:gd name="T58" fmla="*/ 903 w 2752"/>
                  <a:gd name="T59" fmla="*/ 85 h 2754"/>
                  <a:gd name="T60" fmla="*/ 1099 w 2752"/>
                  <a:gd name="T61" fmla="*/ 29 h 2754"/>
                  <a:gd name="T62" fmla="*/ 1305 w 2752"/>
                  <a:gd name="T63" fmla="*/ 3 h 2754"/>
                  <a:gd name="T64" fmla="*/ 1517 w 2752"/>
                  <a:gd name="T65" fmla="*/ 8 h 2754"/>
                  <a:gd name="T66" fmla="*/ 1719 w 2752"/>
                  <a:gd name="T67" fmla="*/ 44 h 2754"/>
                  <a:gd name="T68" fmla="*/ 1912 w 2752"/>
                  <a:gd name="T69" fmla="*/ 109 h 2754"/>
                  <a:gd name="T70" fmla="*/ 2089 w 2752"/>
                  <a:gd name="T71" fmla="*/ 200 h 2754"/>
                  <a:gd name="T72" fmla="*/ 2252 w 2752"/>
                  <a:gd name="T73" fmla="*/ 315 h 2754"/>
                  <a:gd name="T74" fmla="*/ 2394 w 2752"/>
                  <a:gd name="T75" fmla="*/ 452 h 2754"/>
                  <a:gd name="T76" fmla="*/ 2516 w 2752"/>
                  <a:gd name="T77" fmla="*/ 608 h 2754"/>
                  <a:gd name="T78" fmla="*/ 2615 w 2752"/>
                  <a:gd name="T79" fmla="*/ 781 h 2754"/>
                  <a:gd name="T80" fmla="*/ 2691 w 2752"/>
                  <a:gd name="T81" fmla="*/ 969 h 2754"/>
                  <a:gd name="T82" fmla="*/ 2736 w 2752"/>
                  <a:gd name="T83" fmla="*/ 1167 h 2754"/>
                  <a:gd name="T84" fmla="*/ 2752 w 2752"/>
                  <a:gd name="T85" fmla="*/ 1378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2" h="2754">
                    <a:moveTo>
                      <a:pt x="2752" y="1378"/>
                    </a:moveTo>
                    <a:lnTo>
                      <a:pt x="2751" y="1449"/>
                    </a:lnTo>
                    <a:lnTo>
                      <a:pt x="2745" y="1518"/>
                    </a:lnTo>
                    <a:lnTo>
                      <a:pt x="2736" y="1587"/>
                    </a:lnTo>
                    <a:lnTo>
                      <a:pt x="2724" y="1655"/>
                    </a:lnTo>
                    <a:lnTo>
                      <a:pt x="2709" y="1722"/>
                    </a:lnTo>
                    <a:lnTo>
                      <a:pt x="2691" y="1787"/>
                    </a:lnTo>
                    <a:lnTo>
                      <a:pt x="2668" y="1850"/>
                    </a:lnTo>
                    <a:lnTo>
                      <a:pt x="2644" y="1913"/>
                    </a:lnTo>
                    <a:lnTo>
                      <a:pt x="2615" y="1975"/>
                    </a:lnTo>
                    <a:lnTo>
                      <a:pt x="2585" y="2034"/>
                    </a:lnTo>
                    <a:lnTo>
                      <a:pt x="2552" y="2091"/>
                    </a:lnTo>
                    <a:lnTo>
                      <a:pt x="2516" y="2148"/>
                    </a:lnTo>
                    <a:lnTo>
                      <a:pt x="2479" y="2201"/>
                    </a:lnTo>
                    <a:lnTo>
                      <a:pt x="2438" y="2253"/>
                    </a:lnTo>
                    <a:lnTo>
                      <a:pt x="2394" y="2303"/>
                    </a:lnTo>
                    <a:lnTo>
                      <a:pt x="2349" y="2351"/>
                    </a:lnTo>
                    <a:lnTo>
                      <a:pt x="2301" y="2396"/>
                    </a:lnTo>
                    <a:lnTo>
                      <a:pt x="2252" y="2440"/>
                    </a:lnTo>
                    <a:lnTo>
                      <a:pt x="2199" y="2480"/>
                    </a:lnTo>
                    <a:lnTo>
                      <a:pt x="2145" y="2519"/>
                    </a:lnTo>
                    <a:lnTo>
                      <a:pt x="2089" y="2556"/>
                    </a:lnTo>
                    <a:lnTo>
                      <a:pt x="2032" y="2589"/>
                    </a:lnTo>
                    <a:lnTo>
                      <a:pt x="1972" y="2619"/>
                    </a:lnTo>
                    <a:lnTo>
                      <a:pt x="1912" y="2646"/>
                    </a:lnTo>
                    <a:lnTo>
                      <a:pt x="1849" y="2671"/>
                    </a:lnTo>
                    <a:lnTo>
                      <a:pt x="1786" y="2692"/>
                    </a:lnTo>
                    <a:lnTo>
                      <a:pt x="1719" y="2710"/>
                    </a:lnTo>
                    <a:lnTo>
                      <a:pt x="1653" y="2727"/>
                    </a:lnTo>
                    <a:lnTo>
                      <a:pt x="1586" y="2739"/>
                    </a:lnTo>
                    <a:lnTo>
                      <a:pt x="1517" y="2747"/>
                    </a:lnTo>
                    <a:lnTo>
                      <a:pt x="1446" y="2753"/>
                    </a:lnTo>
                    <a:lnTo>
                      <a:pt x="1375" y="2754"/>
                    </a:lnTo>
                    <a:lnTo>
                      <a:pt x="1305" y="2753"/>
                    </a:lnTo>
                    <a:lnTo>
                      <a:pt x="1235" y="2747"/>
                    </a:lnTo>
                    <a:lnTo>
                      <a:pt x="1166" y="2739"/>
                    </a:lnTo>
                    <a:lnTo>
                      <a:pt x="1099" y="2727"/>
                    </a:lnTo>
                    <a:lnTo>
                      <a:pt x="1032" y="2710"/>
                    </a:lnTo>
                    <a:lnTo>
                      <a:pt x="966" y="2692"/>
                    </a:lnTo>
                    <a:lnTo>
                      <a:pt x="903" y="2671"/>
                    </a:lnTo>
                    <a:lnTo>
                      <a:pt x="840" y="2646"/>
                    </a:lnTo>
                    <a:lnTo>
                      <a:pt x="778" y="2619"/>
                    </a:lnTo>
                    <a:lnTo>
                      <a:pt x="720" y="2589"/>
                    </a:lnTo>
                    <a:lnTo>
                      <a:pt x="663" y="2556"/>
                    </a:lnTo>
                    <a:lnTo>
                      <a:pt x="607" y="2519"/>
                    </a:lnTo>
                    <a:lnTo>
                      <a:pt x="553" y="2480"/>
                    </a:lnTo>
                    <a:lnTo>
                      <a:pt x="500" y="2440"/>
                    </a:lnTo>
                    <a:lnTo>
                      <a:pt x="451" y="2396"/>
                    </a:lnTo>
                    <a:lnTo>
                      <a:pt x="403" y="2351"/>
                    </a:lnTo>
                    <a:lnTo>
                      <a:pt x="358" y="2303"/>
                    </a:lnTo>
                    <a:lnTo>
                      <a:pt x="314" y="2253"/>
                    </a:lnTo>
                    <a:lnTo>
                      <a:pt x="273" y="2201"/>
                    </a:lnTo>
                    <a:lnTo>
                      <a:pt x="234" y="2148"/>
                    </a:lnTo>
                    <a:lnTo>
                      <a:pt x="198" y="2091"/>
                    </a:lnTo>
                    <a:lnTo>
                      <a:pt x="165" y="2034"/>
                    </a:lnTo>
                    <a:lnTo>
                      <a:pt x="135" y="1975"/>
                    </a:lnTo>
                    <a:lnTo>
                      <a:pt x="108" y="1913"/>
                    </a:lnTo>
                    <a:lnTo>
                      <a:pt x="82" y="1850"/>
                    </a:lnTo>
                    <a:lnTo>
                      <a:pt x="61" y="1787"/>
                    </a:lnTo>
                    <a:lnTo>
                      <a:pt x="43" y="1722"/>
                    </a:lnTo>
                    <a:lnTo>
                      <a:pt x="28" y="1655"/>
                    </a:lnTo>
                    <a:lnTo>
                      <a:pt x="15" y="1587"/>
                    </a:lnTo>
                    <a:lnTo>
                      <a:pt x="7" y="1518"/>
                    </a:lnTo>
                    <a:lnTo>
                      <a:pt x="1" y="1449"/>
                    </a:lnTo>
                    <a:lnTo>
                      <a:pt x="0" y="1378"/>
                    </a:lnTo>
                    <a:lnTo>
                      <a:pt x="1" y="1307"/>
                    </a:lnTo>
                    <a:lnTo>
                      <a:pt x="7" y="1237"/>
                    </a:lnTo>
                    <a:lnTo>
                      <a:pt x="15" y="1167"/>
                    </a:lnTo>
                    <a:lnTo>
                      <a:pt x="28" y="1100"/>
                    </a:lnTo>
                    <a:lnTo>
                      <a:pt x="43" y="1034"/>
                    </a:lnTo>
                    <a:lnTo>
                      <a:pt x="61" y="969"/>
                    </a:lnTo>
                    <a:lnTo>
                      <a:pt x="82" y="904"/>
                    </a:lnTo>
                    <a:lnTo>
                      <a:pt x="108" y="841"/>
                    </a:lnTo>
                    <a:lnTo>
                      <a:pt x="135" y="781"/>
                    </a:lnTo>
                    <a:lnTo>
                      <a:pt x="165" y="721"/>
                    </a:lnTo>
                    <a:lnTo>
                      <a:pt x="198" y="664"/>
                    </a:lnTo>
                    <a:lnTo>
                      <a:pt x="234" y="608"/>
                    </a:lnTo>
                    <a:lnTo>
                      <a:pt x="273" y="554"/>
                    </a:lnTo>
                    <a:lnTo>
                      <a:pt x="314" y="501"/>
                    </a:lnTo>
                    <a:lnTo>
                      <a:pt x="358" y="452"/>
                    </a:lnTo>
                    <a:lnTo>
                      <a:pt x="403" y="404"/>
                    </a:lnTo>
                    <a:lnTo>
                      <a:pt x="451" y="358"/>
                    </a:lnTo>
                    <a:lnTo>
                      <a:pt x="500" y="315"/>
                    </a:lnTo>
                    <a:lnTo>
                      <a:pt x="553" y="274"/>
                    </a:lnTo>
                    <a:lnTo>
                      <a:pt x="607" y="237"/>
                    </a:lnTo>
                    <a:lnTo>
                      <a:pt x="663" y="200"/>
                    </a:lnTo>
                    <a:lnTo>
                      <a:pt x="720" y="167"/>
                    </a:lnTo>
                    <a:lnTo>
                      <a:pt x="778" y="137"/>
                    </a:lnTo>
                    <a:lnTo>
                      <a:pt x="840" y="109"/>
                    </a:lnTo>
                    <a:lnTo>
                      <a:pt x="903" y="85"/>
                    </a:lnTo>
                    <a:lnTo>
                      <a:pt x="966" y="62"/>
                    </a:lnTo>
                    <a:lnTo>
                      <a:pt x="1032" y="44"/>
                    </a:lnTo>
                    <a:lnTo>
                      <a:pt x="1099" y="29"/>
                    </a:lnTo>
                    <a:lnTo>
                      <a:pt x="1166" y="17"/>
                    </a:lnTo>
                    <a:lnTo>
                      <a:pt x="1235" y="8"/>
                    </a:lnTo>
                    <a:lnTo>
                      <a:pt x="1305" y="3"/>
                    </a:lnTo>
                    <a:lnTo>
                      <a:pt x="1375" y="0"/>
                    </a:lnTo>
                    <a:lnTo>
                      <a:pt x="1446" y="3"/>
                    </a:lnTo>
                    <a:lnTo>
                      <a:pt x="1517" y="8"/>
                    </a:lnTo>
                    <a:lnTo>
                      <a:pt x="1586" y="17"/>
                    </a:lnTo>
                    <a:lnTo>
                      <a:pt x="1653" y="29"/>
                    </a:lnTo>
                    <a:lnTo>
                      <a:pt x="1719" y="44"/>
                    </a:lnTo>
                    <a:lnTo>
                      <a:pt x="1786" y="62"/>
                    </a:lnTo>
                    <a:lnTo>
                      <a:pt x="1849" y="85"/>
                    </a:lnTo>
                    <a:lnTo>
                      <a:pt x="1912" y="109"/>
                    </a:lnTo>
                    <a:lnTo>
                      <a:pt x="1972" y="137"/>
                    </a:lnTo>
                    <a:lnTo>
                      <a:pt x="2032" y="167"/>
                    </a:lnTo>
                    <a:lnTo>
                      <a:pt x="2089" y="200"/>
                    </a:lnTo>
                    <a:lnTo>
                      <a:pt x="2145" y="237"/>
                    </a:lnTo>
                    <a:lnTo>
                      <a:pt x="2199" y="274"/>
                    </a:lnTo>
                    <a:lnTo>
                      <a:pt x="2252" y="315"/>
                    </a:lnTo>
                    <a:lnTo>
                      <a:pt x="2301" y="358"/>
                    </a:lnTo>
                    <a:lnTo>
                      <a:pt x="2349" y="404"/>
                    </a:lnTo>
                    <a:lnTo>
                      <a:pt x="2394" y="452"/>
                    </a:lnTo>
                    <a:lnTo>
                      <a:pt x="2438" y="501"/>
                    </a:lnTo>
                    <a:lnTo>
                      <a:pt x="2479" y="554"/>
                    </a:lnTo>
                    <a:lnTo>
                      <a:pt x="2516" y="608"/>
                    </a:lnTo>
                    <a:lnTo>
                      <a:pt x="2552" y="664"/>
                    </a:lnTo>
                    <a:lnTo>
                      <a:pt x="2585" y="721"/>
                    </a:lnTo>
                    <a:lnTo>
                      <a:pt x="2615" y="781"/>
                    </a:lnTo>
                    <a:lnTo>
                      <a:pt x="2644" y="841"/>
                    </a:lnTo>
                    <a:lnTo>
                      <a:pt x="2668" y="904"/>
                    </a:lnTo>
                    <a:lnTo>
                      <a:pt x="2691" y="969"/>
                    </a:lnTo>
                    <a:lnTo>
                      <a:pt x="2709" y="1034"/>
                    </a:lnTo>
                    <a:lnTo>
                      <a:pt x="2724" y="1100"/>
                    </a:lnTo>
                    <a:lnTo>
                      <a:pt x="2736" y="1167"/>
                    </a:lnTo>
                    <a:lnTo>
                      <a:pt x="2745" y="1237"/>
                    </a:lnTo>
                    <a:lnTo>
                      <a:pt x="2751" y="1307"/>
                    </a:lnTo>
                    <a:lnTo>
                      <a:pt x="2752" y="1378"/>
                    </a:lnTo>
                  </a:path>
                </a:pathLst>
              </a:custGeom>
              <a:noFill/>
              <a:ln w="9525">
                <a:solidFill>
                  <a:srgbClr val="CC33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algn="ctr" fontAlgn="base">
                  <a:spcBef>
                    <a:spcPct val="0"/>
                  </a:spcBef>
                  <a:spcAft>
                    <a:spcPct val="0"/>
                  </a:spcAft>
                </a:pPr>
                <a:endParaRPr lang="zh-CN" altLang="en-US" b="1">
                  <a:solidFill>
                    <a:srgbClr val="000000"/>
                  </a:solidFill>
                  <a:effectLst>
                    <a:outerShdw blurRad="38100" dist="38100" dir="2700000" algn="tl">
                      <a:srgbClr val="000000">
                        <a:alpha val="43137"/>
                      </a:srgbClr>
                    </a:outerShdw>
                  </a:effectLst>
                  <a:latin typeface="宋体" pitchFamily="2" charset="-122"/>
                </a:endParaRPr>
              </a:p>
            </p:txBody>
          </p:sp>
          <p:sp>
            <p:nvSpPr>
              <p:cNvPr id="20" name="Freeform 14"/>
              <p:cNvSpPr>
                <a:spLocks/>
              </p:cNvSpPr>
              <p:nvPr/>
            </p:nvSpPr>
            <p:spPr bwMode="auto">
              <a:xfrm>
                <a:off x="1191" y="2479"/>
                <a:ext cx="1016" cy="1017"/>
              </a:xfrm>
              <a:custGeom>
                <a:avLst/>
                <a:gdLst>
                  <a:gd name="T0" fmla="*/ 8 w 2752"/>
                  <a:gd name="T1" fmla="*/ 1236 h 2754"/>
                  <a:gd name="T2" fmla="*/ 44 w 2752"/>
                  <a:gd name="T3" fmla="*/ 1033 h 2754"/>
                  <a:gd name="T4" fmla="*/ 108 w 2752"/>
                  <a:gd name="T5" fmla="*/ 841 h 2754"/>
                  <a:gd name="T6" fmla="*/ 200 w 2752"/>
                  <a:gd name="T7" fmla="*/ 663 h 2754"/>
                  <a:gd name="T8" fmla="*/ 314 w 2752"/>
                  <a:gd name="T9" fmla="*/ 501 h 2754"/>
                  <a:gd name="T10" fmla="*/ 451 w 2752"/>
                  <a:gd name="T11" fmla="*/ 358 h 2754"/>
                  <a:gd name="T12" fmla="*/ 607 w 2752"/>
                  <a:gd name="T13" fmla="*/ 235 h 2754"/>
                  <a:gd name="T14" fmla="*/ 780 w 2752"/>
                  <a:gd name="T15" fmla="*/ 136 h 2754"/>
                  <a:gd name="T16" fmla="*/ 968 w 2752"/>
                  <a:gd name="T17" fmla="*/ 62 h 2754"/>
                  <a:gd name="T18" fmla="*/ 1167 w 2752"/>
                  <a:gd name="T19" fmla="*/ 15 h 2754"/>
                  <a:gd name="T20" fmla="*/ 1377 w 2752"/>
                  <a:gd name="T21" fmla="*/ 0 h 2754"/>
                  <a:gd name="T22" fmla="*/ 1586 w 2752"/>
                  <a:gd name="T23" fmla="*/ 15 h 2754"/>
                  <a:gd name="T24" fmla="*/ 1786 w 2752"/>
                  <a:gd name="T25" fmla="*/ 62 h 2754"/>
                  <a:gd name="T26" fmla="*/ 1974 w 2752"/>
                  <a:gd name="T27" fmla="*/ 136 h 2754"/>
                  <a:gd name="T28" fmla="*/ 2147 w 2752"/>
                  <a:gd name="T29" fmla="*/ 235 h 2754"/>
                  <a:gd name="T30" fmla="*/ 2301 w 2752"/>
                  <a:gd name="T31" fmla="*/ 358 h 2754"/>
                  <a:gd name="T32" fmla="*/ 2438 w 2752"/>
                  <a:gd name="T33" fmla="*/ 501 h 2754"/>
                  <a:gd name="T34" fmla="*/ 2554 w 2752"/>
                  <a:gd name="T35" fmla="*/ 663 h 2754"/>
                  <a:gd name="T36" fmla="*/ 2644 w 2752"/>
                  <a:gd name="T37" fmla="*/ 841 h 2754"/>
                  <a:gd name="T38" fmla="*/ 2709 w 2752"/>
                  <a:gd name="T39" fmla="*/ 1033 h 2754"/>
                  <a:gd name="T40" fmla="*/ 2745 w 2752"/>
                  <a:gd name="T41" fmla="*/ 1236 h 2754"/>
                  <a:gd name="T42" fmla="*/ 2751 w 2752"/>
                  <a:gd name="T43" fmla="*/ 1447 h 2754"/>
                  <a:gd name="T44" fmla="*/ 2725 w 2752"/>
                  <a:gd name="T45" fmla="*/ 1654 h 2754"/>
                  <a:gd name="T46" fmla="*/ 2670 w 2752"/>
                  <a:gd name="T47" fmla="*/ 1850 h 2754"/>
                  <a:gd name="T48" fmla="*/ 2587 w 2752"/>
                  <a:gd name="T49" fmla="*/ 2033 h 2754"/>
                  <a:gd name="T50" fmla="*/ 2479 w 2752"/>
                  <a:gd name="T51" fmla="*/ 2200 h 2754"/>
                  <a:gd name="T52" fmla="*/ 2350 w 2752"/>
                  <a:gd name="T53" fmla="*/ 2351 h 2754"/>
                  <a:gd name="T54" fmla="*/ 2201 w 2752"/>
                  <a:gd name="T55" fmla="*/ 2480 h 2754"/>
                  <a:gd name="T56" fmla="*/ 2032 w 2752"/>
                  <a:gd name="T57" fmla="*/ 2587 h 2754"/>
                  <a:gd name="T58" fmla="*/ 1850 w 2752"/>
                  <a:gd name="T59" fmla="*/ 2670 h 2754"/>
                  <a:gd name="T60" fmla="*/ 1654 w 2752"/>
                  <a:gd name="T61" fmla="*/ 2725 h 2754"/>
                  <a:gd name="T62" fmla="*/ 1448 w 2752"/>
                  <a:gd name="T63" fmla="*/ 2752 h 2754"/>
                  <a:gd name="T64" fmla="*/ 1236 w 2752"/>
                  <a:gd name="T65" fmla="*/ 2746 h 2754"/>
                  <a:gd name="T66" fmla="*/ 1033 w 2752"/>
                  <a:gd name="T67" fmla="*/ 2710 h 2754"/>
                  <a:gd name="T68" fmla="*/ 840 w 2752"/>
                  <a:gd name="T69" fmla="*/ 2646 h 2754"/>
                  <a:gd name="T70" fmla="*/ 663 w 2752"/>
                  <a:gd name="T71" fmla="*/ 2554 h 2754"/>
                  <a:gd name="T72" fmla="*/ 502 w 2752"/>
                  <a:gd name="T73" fmla="*/ 2440 h 2754"/>
                  <a:gd name="T74" fmla="*/ 358 w 2752"/>
                  <a:gd name="T75" fmla="*/ 2303 h 2754"/>
                  <a:gd name="T76" fmla="*/ 236 w 2752"/>
                  <a:gd name="T77" fmla="*/ 2146 h 2754"/>
                  <a:gd name="T78" fmla="*/ 137 w 2752"/>
                  <a:gd name="T79" fmla="*/ 1973 h 2754"/>
                  <a:gd name="T80" fmla="*/ 63 w 2752"/>
                  <a:gd name="T81" fmla="*/ 1787 h 2754"/>
                  <a:gd name="T82" fmla="*/ 17 w 2752"/>
                  <a:gd name="T83" fmla="*/ 1587 h 2754"/>
                  <a:gd name="T84" fmla="*/ 0 w 2752"/>
                  <a:gd name="T85" fmla="*/ 1376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2" h="2754">
                    <a:moveTo>
                      <a:pt x="0" y="1376"/>
                    </a:moveTo>
                    <a:lnTo>
                      <a:pt x="3" y="1306"/>
                    </a:lnTo>
                    <a:lnTo>
                      <a:pt x="8" y="1236"/>
                    </a:lnTo>
                    <a:lnTo>
                      <a:pt x="17" y="1167"/>
                    </a:lnTo>
                    <a:lnTo>
                      <a:pt x="29" y="1100"/>
                    </a:lnTo>
                    <a:lnTo>
                      <a:pt x="44" y="1033"/>
                    </a:lnTo>
                    <a:lnTo>
                      <a:pt x="63" y="967"/>
                    </a:lnTo>
                    <a:lnTo>
                      <a:pt x="84" y="904"/>
                    </a:lnTo>
                    <a:lnTo>
                      <a:pt x="108" y="841"/>
                    </a:lnTo>
                    <a:lnTo>
                      <a:pt x="137" y="779"/>
                    </a:lnTo>
                    <a:lnTo>
                      <a:pt x="167" y="721"/>
                    </a:lnTo>
                    <a:lnTo>
                      <a:pt x="200" y="663"/>
                    </a:lnTo>
                    <a:lnTo>
                      <a:pt x="236" y="608"/>
                    </a:lnTo>
                    <a:lnTo>
                      <a:pt x="274" y="554"/>
                    </a:lnTo>
                    <a:lnTo>
                      <a:pt x="314" y="501"/>
                    </a:lnTo>
                    <a:lnTo>
                      <a:pt x="358" y="451"/>
                    </a:lnTo>
                    <a:lnTo>
                      <a:pt x="404" y="403"/>
                    </a:lnTo>
                    <a:lnTo>
                      <a:pt x="451" y="358"/>
                    </a:lnTo>
                    <a:lnTo>
                      <a:pt x="502" y="315"/>
                    </a:lnTo>
                    <a:lnTo>
                      <a:pt x="553" y="274"/>
                    </a:lnTo>
                    <a:lnTo>
                      <a:pt x="607" y="235"/>
                    </a:lnTo>
                    <a:lnTo>
                      <a:pt x="663" y="199"/>
                    </a:lnTo>
                    <a:lnTo>
                      <a:pt x="720" y="166"/>
                    </a:lnTo>
                    <a:lnTo>
                      <a:pt x="780" y="136"/>
                    </a:lnTo>
                    <a:lnTo>
                      <a:pt x="840" y="108"/>
                    </a:lnTo>
                    <a:lnTo>
                      <a:pt x="903" y="83"/>
                    </a:lnTo>
                    <a:lnTo>
                      <a:pt x="968" y="62"/>
                    </a:lnTo>
                    <a:lnTo>
                      <a:pt x="1033" y="44"/>
                    </a:lnTo>
                    <a:lnTo>
                      <a:pt x="1099" y="29"/>
                    </a:lnTo>
                    <a:lnTo>
                      <a:pt x="1167" y="15"/>
                    </a:lnTo>
                    <a:lnTo>
                      <a:pt x="1236" y="8"/>
                    </a:lnTo>
                    <a:lnTo>
                      <a:pt x="1306" y="2"/>
                    </a:lnTo>
                    <a:lnTo>
                      <a:pt x="1377" y="0"/>
                    </a:lnTo>
                    <a:lnTo>
                      <a:pt x="1448" y="2"/>
                    </a:lnTo>
                    <a:lnTo>
                      <a:pt x="1517" y="8"/>
                    </a:lnTo>
                    <a:lnTo>
                      <a:pt x="1586" y="15"/>
                    </a:lnTo>
                    <a:lnTo>
                      <a:pt x="1654" y="29"/>
                    </a:lnTo>
                    <a:lnTo>
                      <a:pt x="1721" y="44"/>
                    </a:lnTo>
                    <a:lnTo>
                      <a:pt x="1786" y="62"/>
                    </a:lnTo>
                    <a:lnTo>
                      <a:pt x="1850" y="83"/>
                    </a:lnTo>
                    <a:lnTo>
                      <a:pt x="1912" y="108"/>
                    </a:lnTo>
                    <a:lnTo>
                      <a:pt x="1974" y="136"/>
                    </a:lnTo>
                    <a:lnTo>
                      <a:pt x="2032" y="166"/>
                    </a:lnTo>
                    <a:lnTo>
                      <a:pt x="2089" y="199"/>
                    </a:lnTo>
                    <a:lnTo>
                      <a:pt x="2147" y="235"/>
                    </a:lnTo>
                    <a:lnTo>
                      <a:pt x="2201" y="274"/>
                    </a:lnTo>
                    <a:lnTo>
                      <a:pt x="2252" y="315"/>
                    </a:lnTo>
                    <a:lnTo>
                      <a:pt x="2301" y="358"/>
                    </a:lnTo>
                    <a:lnTo>
                      <a:pt x="2350" y="403"/>
                    </a:lnTo>
                    <a:lnTo>
                      <a:pt x="2395" y="451"/>
                    </a:lnTo>
                    <a:lnTo>
                      <a:pt x="2438" y="501"/>
                    </a:lnTo>
                    <a:lnTo>
                      <a:pt x="2479" y="554"/>
                    </a:lnTo>
                    <a:lnTo>
                      <a:pt x="2518" y="608"/>
                    </a:lnTo>
                    <a:lnTo>
                      <a:pt x="2554" y="663"/>
                    </a:lnTo>
                    <a:lnTo>
                      <a:pt x="2587" y="721"/>
                    </a:lnTo>
                    <a:lnTo>
                      <a:pt x="2617" y="779"/>
                    </a:lnTo>
                    <a:lnTo>
                      <a:pt x="2644" y="841"/>
                    </a:lnTo>
                    <a:lnTo>
                      <a:pt x="2670" y="904"/>
                    </a:lnTo>
                    <a:lnTo>
                      <a:pt x="2691" y="967"/>
                    </a:lnTo>
                    <a:lnTo>
                      <a:pt x="2709" y="1033"/>
                    </a:lnTo>
                    <a:lnTo>
                      <a:pt x="2725" y="1100"/>
                    </a:lnTo>
                    <a:lnTo>
                      <a:pt x="2737" y="1167"/>
                    </a:lnTo>
                    <a:lnTo>
                      <a:pt x="2745" y="1236"/>
                    </a:lnTo>
                    <a:lnTo>
                      <a:pt x="2751" y="1306"/>
                    </a:lnTo>
                    <a:lnTo>
                      <a:pt x="2752" y="1376"/>
                    </a:lnTo>
                    <a:lnTo>
                      <a:pt x="2751" y="1447"/>
                    </a:lnTo>
                    <a:lnTo>
                      <a:pt x="2745" y="1518"/>
                    </a:lnTo>
                    <a:lnTo>
                      <a:pt x="2737" y="1587"/>
                    </a:lnTo>
                    <a:lnTo>
                      <a:pt x="2725" y="1654"/>
                    </a:lnTo>
                    <a:lnTo>
                      <a:pt x="2709" y="1721"/>
                    </a:lnTo>
                    <a:lnTo>
                      <a:pt x="2691" y="1787"/>
                    </a:lnTo>
                    <a:lnTo>
                      <a:pt x="2670" y="1850"/>
                    </a:lnTo>
                    <a:lnTo>
                      <a:pt x="2644" y="1913"/>
                    </a:lnTo>
                    <a:lnTo>
                      <a:pt x="2617" y="1973"/>
                    </a:lnTo>
                    <a:lnTo>
                      <a:pt x="2587" y="2033"/>
                    </a:lnTo>
                    <a:lnTo>
                      <a:pt x="2554" y="2091"/>
                    </a:lnTo>
                    <a:lnTo>
                      <a:pt x="2518" y="2146"/>
                    </a:lnTo>
                    <a:lnTo>
                      <a:pt x="2479" y="2200"/>
                    </a:lnTo>
                    <a:lnTo>
                      <a:pt x="2438" y="2253"/>
                    </a:lnTo>
                    <a:lnTo>
                      <a:pt x="2395" y="2303"/>
                    </a:lnTo>
                    <a:lnTo>
                      <a:pt x="2350" y="2351"/>
                    </a:lnTo>
                    <a:lnTo>
                      <a:pt x="2301" y="2396"/>
                    </a:lnTo>
                    <a:lnTo>
                      <a:pt x="2252" y="2440"/>
                    </a:lnTo>
                    <a:lnTo>
                      <a:pt x="2201" y="2480"/>
                    </a:lnTo>
                    <a:lnTo>
                      <a:pt x="2147" y="2518"/>
                    </a:lnTo>
                    <a:lnTo>
                      <a:pt x="2089" y="2554"/>
                    </a:lnTo>
                    <a:lnTo>
                      <a:pt x="2032" y="2587"/>
                    </a:lnTo>
                    <a:lnTo>
                      <a:pt x="1974" y="2617"/>
                    </a:lnTo>
                    <a:lnTo>
                      <a:pt x="1912" y="2646"/>
                    </a:lnTo>
                    <a:lnTo>
                      <a:pt x="1850" y="2670"/>
                    </a:lnTo>
                    <a:lnTo>
                      <a:pt x="1786" y="2692"/>
                    </a:lnTo>
                    <a:lnTo>
                      <a:pt x="1721" y="2710"/>
                    </a:lnTo>
                    <a:lnTo>
                      <a:pt x="1654" y="2725"/>
                    </a:lnTo>
                    <a:lnTo>
                      <a:pt x="1586" y="2737"/>
                    </a:lnTo>
                    <a:lnTo>
                      <a:pt x="1517" y="2746"/>
                    </a:lnTo>
                    <a:lnTo>
                      <a:pt x="1448" y="2752"/>
                    </a:lnTo>
                    <a:lnTo>
                      <a:pt x="1377" y="2754"/>
                    </a:lnTo>
                    <a:lnTo>
                      <a:pt x="1306" y="2752"/>
                    </a:lnTo>
                    <a:lnTo>
                      <a:pt x="1236" y="2746"/>
                    </a:lnTo>
                    <a:lnTo>
                      <a:pt x="1167" y="2737"/>
                    </a:lnTo>
                    <a:lnTo>
                      <a:pt x="1099" y="2725"/>
                    </a:lnTo>
                    <a:lnTo>
                      <a:pt x="1033" y="2710"/>
                    </a:lnTo>
                    <a:lnTo>
                      <a:pt x="968" y="2692"/>
                    </a:lnTo>
                    <a:lnTo>
                      <a:pt x="903" y="2670"/>
                    </a:lnTo>
                    <a:lnTo>
                      <a:pt x="840" y="2646"/>
                    </a:lnTo>
                    <a:lnTo>
                      <a:pt x="780" y="2617"/>
                    </a:lnTo>
                    <a:lnTo>
                      <a:pt x="720" y="2587"/>
                    </a:lnTo>
                    <a:lnTo>
                      <a:pt x="663" y="2554"/>
                    </a:lnTo>
                    <a:lnTo>
                      <a:pt x="607" y="2518"/>
                    </a:lnTo>
                    <a:lnTo>
                      <a:pt x="553" y="2480"/>
                    </a:lnTo>
                    <a:lnTo>
                      <a:pt x="502" y="2440"/>
                    </a:lnTo>
                    <a:lnTo>
                      <a:pt x="451" y="2396"/>
                    </a:lnTo>
                    <a:lnTo>
                      <a:pt x="404" y="2351"/>
                    </a:lnTo>
                    <a:lnTo>
                      <a:pt x="358" y="2303"/>
                    </a:lnTo>
                    <a:lnTo>
                      <a:pt x="314" y="2253"/>
                    </a:lnTo>
                    <a:lnTo>
                      <a:pt x="274" y="2200"/>
                    </a:lnTo>
                    <a:lnTo>
                      <a:pt x="236" y="2146"/>
                    </a:lnTo>
                    <a:lnTo>
                      <a:pt x="200" y="2091"/>
                    </a:lnTo>
                    <a:lnTo>
                      <a:pt x="167" y="2033"/>
                    </a:lnTo>
                    <a:lnTo>
                      <a:pt x="137" y="1973"/>
                    </a:lnTo>
                    <a:lnTo>
                      <a:pt x="108" y="1913"/>
                    </a:lnTo>
                    <a:lnTo>
                      <a:pt x="84" y="1850"/>
                    </a:lnTo>
                    <a:lnTo>
                      <a:pt x="63" y="1787"/>
                    </a:lnTo>
                    <a:lnTo>
                      <a:pt x="44" y="1721"/>
                    </a:lnTo>
                    <a:lnTo>
                      <a:pt x="29" y="1654"/>
                    </a:lnTo>
                    <a:lnTo>
                      <a:pt x="17" y="1587"/>
                    </a:lnTo>
                    <a:lnTo>
                      <a:pt x="8" y="1518"/>
                    </a:lnTo>
                    <a:lnTo>
                      <a:pt x="3" y="1447"/>
                    </a:lnTo>
                    <a:lnTo>
                      <a:pt x="0" y="1376"/>
                    </a:lnTo>
                  </a:path>
                </a:pathLst>
              </a:custGeom>
              <a:noFill/>
              <a:ln w="9525">
                <a:solidFill>
                  <a:srgbClr val="CC33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algn="ctr" fontAlgn="base">
                  <a:spcBef>
                    <a:spcPct val="0"/>
                  </a:spcBef>
                  <a:spcAft>
                    <a:spcPct val="0"/>
                  </a:spcAft>
                </a:pPr>
                <a:endParaRPr lang="zh-CN" altLang="en-US" b="1">
                  <a:solidFill>
                    <a:srgbClr val="000000"/>
                  </a:solidFill>
                  <a:effectLst>
                    <a:outerShdw blurRad="38100" dist="38100" dir="2700000" algn="tl">
                      <a:srgbClr val="000000">
                        <a:alpha val="43137"/>
                      </a:srgbClr>
                    </a:outerShdw>
                  </a:effectLst>
                  <a:latin typeface="宋体" pitchFamily="2" charset="-122"/>
                </a:endParaRPr>
              </a:p>
            </p:txBody>
          </p:sp>
          <p:sp>
            <p:nvSpPr>
              <p:cNvPr id="21" name="Freeform 15"/>
              <p:cNvSpPr>
                <a:spLocks/>
              </p:cNvSpPr>
              <p:nvPr/>
            </p:nvSpPr>
            <p:spPr bwMode="auto">
              <a:xfrm>
                <a:off x="405" y="2479"/>
                <a:ext cx="1016" cy="1017"/>
              </a:xfrm>
              <a:custGeom>
                <a:avLst/>
                <a:gdLst>
                  <a:gd name="T0" fmla="*/ 7 w 2752"/>
                  <a:gd name="T1" fmla="*/ 1236 h 2754"/>
                  <a:gd name="T2" fmla="*/ 43 w 2752"/>
                  <a:gd name="T3" fmla="*/ 1033 h 2754"/>
                  <a:gd name="T4" fmla="*/ 108 w 2752"/>
                  <a:gd name="T5" fmla="*/ 841 h 2754"/>
                  <a:gd name="T6" fmla="*/ 199 w 2752"/>
                  <a:gd name="T7" fmla="*/ 663 h 2754"/>
                  <a:gd name="T8" fmla="*/ 314 w 2752"/>
                  <a:gd name="T9" fmla="*/ 501 h 2754"/>
                  <a:gd name="T10" fmla="*/ 450 w 2752"/>
                  <a:gd name="T11" fmla="*/ 358 h 2754"/>
                  <a:gd name="T12" fmla="*/ 607 w 2752"/>
                  <a:gd name="T13" fmla="*/ 235 h 2754"/>
                  <a:gd name="T14" fmla="*/ 780 w 2752"/>
                  <a:gd name="T15" fmla="*/ 136 h 2754"/>
                  <a:gd name="T16" fmla="*/ 966 w 2752"/>
                  <a:gd name="T17" fmla="*/ 62 h 2754"/>
                  <a:gd name="T18" fmla="*/ 1166 w 2752"/>
                  <a:gd name="T19" fmla="*/ 15 h 2754"/>
                  <a:gd name="T20" fmla="*/ 1375 w 2752"/>
                  <a:gd name="T21" fmla="*/ 0 h 2754"/>
                  <a:gd name="T22" fmla="*/ 1585 w 2752"/>
                  <a:gd name="T23" fmla="*/ 15 h 2754"/>
                  <a:gd name="T24" fmla="*/ 1785 w 2752"/>
                  <a:gd name="T25" fmla="*/ 62 h 2754"/>
                  <a:gd name="T26" fmla="*/ 1972 w 2752"/>
                  <a:gd name="T27" fmla="*/ 136 h 2754"/>
                  <a:gd name="T28" fmla="*/ 2145 w 2752"/>
                  <a:gd name="T29" fmla="*/ 235 h 2754"/>
                  <a:gd name="T30" fmla="*/ 2301 w 2752"/>
                  <a:gd name="T31" fmla="*/ 358 h 2754"/>
                  <a:gd name="T32" fmla="*/ 2438 w 2752"/>
                  <a:gd name="T33" fmla="*/ 501 h 2754"/>
                  <a:gd name="T34" fmla="*/ 2552 w 2752"/>
                  <a:gd name="T35" fmla="*/ 663 h 2754"/>
                  <a:gd name="T36" fmla="*/ 2644 w 2752"/>
                  <a:gd name="T37" fmla="*/ 841 h 2754"/>
                  <a:gd name="T38" fmla="*/ 2708 w 2752"/>
                  <a:gd name="T39" fmla="*/ 1033 h 2754"/>
                  <a:gd name="T40" fmla="*/ 2744 w 2752"/>
                  <a:gd name="T41" fmla="*/ 1236 h 2754"/>
                  <a:gd name="T42" fmla="*/ 2750 w 2752"/>
                  <a:gd name="T43" fmla="*/ 1447 h 2754"/>
                  <a:gd name="T44" fmla="*/ 2723 w 2752"/>
                  <a:gd name="T45" fmla="*/ 1654 h 2754"/>
                  <a:gd name="T46" fmla="*/ 2668 w 2752"/>
                  <a:gd name="T47" fmla="*/ 1850 h 2754"/>
                  <a:gd name="T48" fmla="*/ 2585 w 2752"/>
                  <a:gd name="T49" fmla="*/ 2033 h 2754"/>
                  <a:gd name="T50" fmla="*/ 2478 w 2752"/>
                  <a:gd name="T51" fmla="*/ 2200 h 2754"/>
                  <a:gd name="T52" fmla="*/ 2349 w 2752"/>
                  <a:gd name="T53" fmla="*/ 2351 h 2754"/>
                  <a:gd name="T54" fmla="*/ 2199 w 2752"/>
                  <a:gd name="T55" fmla="*/ 2480 h 2754"/>
                  <a:gd name="T56" fmla="*/ 2032 w 2752"/>
                  <a:gd name="T57" fmla="*/ 2587 h 2754"/>
                  <a:gd name="T58" fmla="*/ 1848 w 2752"/>
                  <a:gd name="T59" fmla="*/ 2670 h 2754"/>
                  <a:gd name="T60" fmla="*/ 1653 w 2752"/>
                  <a:gd name="T61" fmla="*/ 2725 h 2754"/>
                  <a:gd name="T62" fmla="*/ 1447 w 2752"/>
                  <a:gd name="T63" fmla="*/ 2752 h 2754"/>
                  <a:gd name="T64" fmla="*/ 1235 w 2752"/>
                  <a:gd name="T65" fmla="*/ 2746 h 2754"/>
                  <a:gd name="T66" fmla="*/ 1032 w 2752"/>
                  <a:gd name="T67" fmla="*/ 2710 h 2754"/>
                  <a:gd name="T68" fmla="*/ 840 w 2752"/>
                  <a:gd name="T69" fmla="*/ 2646 h 2754"/>
                  <a:gd name="T70" fmla="*/ 662 w 2752"/>
                  <a:gd name="T71" fmla="*/ 2554 h 2754"/>
                  <a:gd name="T72" fmla="*/ 500 w 2752"/>
                  <a:gd name="T73" fmla="*/ 2440 h 2754"/>
                  <a:gd name="T74" fmla="*/ 357 w 2752"/>
                  <a:gd name="T75" fmla="*/ 2303 h 2754"/>
                  <a:gd name="T76" fmla="*/ 234 w 2752"/>
                  <a:gd name="T77" fmla="*/ 2146 h 2754"/>
                  <a:gd name="T78" fmla="*/ 135 w 2752"/>
                  <a:gd name="T79" fmla="*/ 1973 h 2754"/>
                  <a:gd name="T80" fmla="*/ 61 w 2752"/>
                  <a:gd name="T81" fmla="*/ 1787 h 2754"/>
                  <a:gd name="T82" fmla="*/ 16 w 2752"/>
                  <a:gd name="T83" fmla="*/ 1587 h 2754"/>
                  <a:gd name="T84" fmla="*/ 0 w 2752"/>
                  <a:gd name="T85" fmla="*/ 1376 h 2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2" h="2754">
                    <a:moveTo>
                      <a:pt x="0" y="1376"/>
                    </a:moveTo>
                    <a:lnTo>
                      <a:pt x="1" y="1306"/>
                    </a:lnTo>
                    <a:lnTo>
                      <a:pt x="7" y="1236"/>
                    </a:lnTo>
                    <a:lnTo>
                      <a:pt x="16" y="1167"/>
                    </a:lnTo>
                    <a:lnTo>
                      <a:pt x="28" y="1100"/>
                    </a:lnTo>
                    <a:lnTo>
                      <a:pt x="43" y="1033"/>
                    </a:lnTo>
                    <a:lnTo>
                      <a:pt x="61" y="967"/>
                    </a:lnTo>
                    <a:lnTo>
                      <a:pt x="84" y="904"/>
                    </a:lnTo>
                    <a:lnTo>
                      <a:pt x="108" y="841"/>
                    </a:lnTo>
                    <a:lnTo>
                      <a:pt x="135" y="779"/>
                    </a:lnTo>
                    <a:lnTo>
                      <a:pt x="165" y="721"/>
                    </a:lnTo>
                    <a:lnTo>
                      <a:pt x="199" y="663"/>
                    </a:lnTo>
                    <a:lnTo>
                      <a:pt x="234" y="608"/>
                    </a:lnTo>
                    <a:lnTo>
                      <a:pt x="273" y="554"/>
                    </a:lnTo>
                    <a:lnTo>
                      <a:pt x="314" y="501"/>
                    </a:lnTo>
                    <a:lnTo>
                      <a:pt x="357" y="451"/>
                    </a:lnTo>
                    <a:lnTo>
                      <a:pt x="402" y="403"/>
                    </a:lnTo>
                    <a:lnTo>
                      <a:pt x="450" y="358"/>
                    </a:lnTo>
                    <a:lnTo>
                      <a:pt x="500" y="315"/>
                    </a:lnTo>
                    <a:lnTo>
                      <a:pt x="553" y="274"/>
                    </a:lnTo>
                    <a:lnTo>
                      <a:pt x="607" y="235"/>
                    </a:lnTo>
                    <a:lnTo>
                      <a:pt x="662" y="199"/>
                    </a:lnTo>
                    <a:lnTo>
                      <a:pt x="720" y="166"/>
                    </a:lnTo>
                    <a:lnTo>
                      <a:pt x="780" y="136"/>
                    </a:lnTo>
                    <a:lnTo>
                      <a:pt x="840" y="108"/>
                    </a:lnTo>
                    <a:lnTo>
                      <a:pt x="903" y="83"/>
                    </a:lnTo>
                    <a:lnTo>
                      <a:pt x="966" y="62"/>
                    </a:lnTo>
                    <a:lnTo>
                      <a:pt x="1032" y="44"/>
                    </a:lnTo>
                    <a:lnTo>
                      <a:pt x="1098" y="29"/>
                    </a:lnTo>
                    <a:lnTo>
                      <a:pt x="1166" y="15"/>
                    </a:lnTo>
                    <a:lnTo>
                      <a:pt x="1235" y="8"/>
                    </a:lnTo>
                    <a:lnTo>
                      <a:pt x="1304" y="2"/>
                    </a:lnTo>
                    <a:lnTo>
                      <a:pt x="1375" y="0"/>
                    </a:lnTo>
                    <a:lnTo>
                      <a:pt x="1447" y="2"/>
                    </a:lnTo>
                    <a:lnTo>
                      <a:pt x="1516" y="8"/>
                    </a:lnTo>
                    <a:lnTo>
                      <a:pt x="1585" y="15"/>
                    </a:lnTo>
                    <a:lnTo>
                      <a:pt x="1653" y="29"/>
                    </a:lnTo>
                    <a:lnTo>
                      <a:pt x="1719" y="44"/>
                    </a:lnTo>
                    <a:lnTo>
                      <a:pt x="1785" y="62"/>
                    </a:lnTo>
                    <a:lnTo>
                      <a:pt x="1848" y="83"/>
                    </a:lnTo>
                    <a:lnTo>
                      <a:pt x="1912" y="108"/>
                    </a:lnTo>
                    <a:lnTo>
                      <a:pt x="1972" y="136"/>
                    </a:lnTo>
                    <a:lnTo>
                      <a:pt x="2032" y="166"/>
                    </a:lnTo>
                    <a:lnTo>
                      <a:pt x="2089" y="199"/>
                    </a:lnTo>
                    <a:lnTo>
                      <a:pt x="2145" y="235"/>
                    </a:lnTo>
                    <a:lnTo>
                      <a:pt x="2199" y="274"/>
                    </a:lnTo>
                    <a:lnTo>
                      <a:pt x="2251" y="315"/>
                    </a:lnTo>
                    <a:lnTo>
                      <a:pt x="2301" y="358"/>
                    </a:lnTo>
                    <a:lnTo>
                      <a:pt x="2349" y="403"/>
                    </a:lnTo>
                    <a:lnTo>
                      <a:pt x="2394" y="451"/>
                    </a:lnTo>
                    <a:lnTo>
                      <a:pt x="2438" y="501"/>
                    </a:lnTo>
                    <a:lnTo>
                      <a:pt x="2478" y="554"/>
                    </a:lnTo>
                    <a:lnTo>
                      <a:pt x="2516" y="608"/>
                    </a:lnTo>
                    <a:lnTo>
                      <a:pt x="2552" y="663"/>
                    </a:lnTo>
                    <a:lnTo>
                      <a:pt x="2585" y="721"/>
                    </a:lnTo>
                    <a:lnTo>
                      <a:pt x="2617" y="779"/>
                    </a:lnTo>
                    <a:lnTo>
                      <a:pt x="2644" y="841"/>
                    </a:lnTo>
                    <a:lnTo>
                      <a:pt x="2668" y="904"/>
                    </a:lnTo>
                    <a:lnTo>
                      <a:pt x="2690" y="967"/>
                    </a:lnTo>
                    <a:lnTo>
                      <a:pt x="2708" y="1033"/>
                    </a:lnTo>
                    <a:lnTo>
                      <a:pt x="2723" y="1100"/>
                    </a:lnTo>
                    <a:lnTo>
                      <a:pt x="2735" y="1167"/>
                    </a:lnTo>
                    <a:lnTo>
                      <a:pt x="2744" y="1236"/>
                    </a:lnTo>
                    <a:lnTo>
                      <a:pt x="2750" y="1306"/>
                    </a:lnTo>
                    <a:lnTo>
                      <a:pt x="2752" y="1376"/>
                    </a:lnTo>
                    <a:lnTo>
                      <a:pt x="2750" y="1447"/>
                    </a:lnTo>
                    <a:lnTo>
                      <a:pt x="2744" y="1518"/>
                    </a:lnTo>
                    <a:lnTo>
                      <a:pt x="2735" y="1587"/>
                    </a:lnTo>
                    <a:lnTo>
                      <a:pt x="2723" y="1654"/>
                    </a:lnTo>
                    <a:lnTo>
                      <a:pt x="2708" y="1721"/>
                    </a:lnTo>
                    <a:lnTo>
                      <a:pt x="2690" y="1787"/>
                    </a:lnTo>
                    <a:lnTo>
                      <a:pt x="2668" y="1850"/>
                    </a:lnTo>
                    <a:lnTo>
                      <a:pt x="2644" y="1913"/>
                    </a:lnTo>
                    <a:lnTo>
                      <a:pt x="2617" y="1973"/>
                    </a:lnTo>
                    <a:lnTo>
                      <a:pt x="2585" y="2033"/>
                    </a:lnTo>
                    <a:lnTo>
                      <a:pt x="2552" y="2091"/>
                    </a:lnTo>
                    <a:lnTo>
                      <a:pt x="2516" y="2146"/>
                    </a:lnTo>
                    <a:lnTo>
                      <a:pt x="2478" y="2200"/>
                    </a:lnTo>
                    <a:lnTo>
                      <a:pt x="2438" y="2253"/>
                    </a:lnTo>
                    <a:lnTo>
                      <a:pt x="2394" y="2303"/>
                    </a:lnTo>
                    <a:lnTo>
                      <a:pt x="2349" y="2351"/>
                    </a:lnTo>
                    <a:lnTo>
                      <a:pt x="2301" y="2396"/>
                    </a:lnTo>
                    <a:lnTo>
                      <a:pt x="2251" y="2440"/>
                    </a:lnTo>
                    <a:lnTo>
                      <a:pt x="2199" y="2480"/>
                    </a:lnTo>
                    <a:lnTo>
                      <a:pt x="2145" y="2518"/>
                    </a:lnTo>
                    <a:lnTo>
                      <a:pt x="2089" y="2554"/>
                    </a:lnTo>
                    <a:lnTo>
                      <a:pt x="2032" y="2587"/>
                    </a:lnTo>
                    <a:lnTo>
                      <a:pt x="1972" y="2617"/>
                    </a:lnTo>
                    <a:lnTo>
                      <a:pt x="1912" y="2646"/>
                    </a:lnTo>
                    <a:lnTo>
                      <a:pt x="1848" y="2670"/>
                    </a:lnTo>
                    <a:lnTo>
                      <a:pt x="1785" y="2692"/>
                    </a:lnTo>
                    <a:lnTo>
                      <a:pt x="1719" y="2710"/>
                    </a:lnTo>
                    <a:lnTo>
                      <a:pt x="1653" y="2725"/>
                    </a:lnTo>
                    <a:lnTo>
                      <a:pt x="1585" y="2737"/>
                    </a:lnTo>
                    <a:lnTo>
                      <a:pt x="1516" y="2746"/>
                    </a:lnTo>
                    <a:lnTo>
                      <a:pt x="1447" y="2752"/>
                    </a:lnTo>
                    <a:lnTo>
                      <a:pt x="1375" y="2754"/>
                    </a:lnTo>
                    <a:lnTo>
                      <a:pt x="1304" y="2752"/>
                    </a:lnTo>
                    <a:lnTo>
                      <a:pt x="1235" y="2746"/>
                    </a:lnTo>
                    <a:lnTo>
                      <a:pt x="1166" y="2737"/>
                    </a:lnTo>
                    <a:lnTo>
                      <a:pt x="1098" y="2725"/>
                    </a:lnTo>
                    <a:lnTo>
                      <a:pt x="1032" y="2710"/>
                    </a:lnTo>
                    <a:lnTo>
                      <a:pt x="966" y="2692"/>
                    </a:lnTo>
                    <a:lnTo>
                      <a:pt x="903" y="2670"/>
                    </a:lnTo>
                    <a:lnTo>
                      <a:pt x="840" y="2646"/>
                    </a:lnTo>
                    <a:lnTo>
                      <a:pt x="780" y="2617"/>
                    </a:lnTo>
                    <a:lnTo>
                      <a:pt x="720" y="2587"/>
                    </a:lnTo>
                    <a:lnTo>
                      <a:pt x="662" y="2554"/>
                    </a:lnTo>
                    <a:lnTo>
                      <a:pt x="607" y="2518"/>
                    </a:lnTo>
                    <a:lnTo>
                      <a:pt x="553" y="2480"/>
                    </a:lnTo>
                    <a:lnTo>
                      <a:pt x="500" y="2440"/>
                    </a:lnTo>
                    <a:lnTo>
                      <a:pt x="450" y="2396"/>
                    </a:lnTo>
                    <a:lnTo>
                      <a:pt x="402" y="2351"/>
                    </a:lnTo>
                    <a:lnTo>
                      <a:pt x="357" y="2303"/>
                    </a:lnTo>
                    <a:lnTo>
                      <a:pt x="314" y="2253"/>
                    </a:lnTo>
                    <a:lnTo>
                      <a:pt x="273" y="2200"/>
                    </a:lnTo>
                    <a:lnTo>
                      <a:pt x="234" y="2146"/>
                    </a:lnTo>
                    <a:lnTo>
                      <a:pt x="199" y="2091"/>
                    </a:lnTo>
                    <a:lnTo>
                      <a:pt x="165" y="2033"/>
                    </a:lnTo>
                    <a:lnTo>
                      <a:pt x="135" y="1973"/>
                    </a:lnTo>
                    <a:lnTo>
                      <a:pt x="108" y="1913"/>
                    </a:lnTo>
                    <a:lnTo>
                      <a:pt x="84" y="1850"/>
                    </a:lnTo>
                    <a:lnTo>
                      <a:pt x="61" y="1787"/>
                    </a:lnTo>
                    <a:lnTo>
                      <a:pt x="43" y="1721"/>
                    </a:lnTo>
                    <a:lnTo>
                      <a:pt x="28" y="1654"/>
                    </a:lnTo>
                    <a:lnTo>
                      <a:pt x="16" y="1587"/>
                    </a:lnTo>
                    <a:lnTo>
                      <a:pt x="7" y="1518"/>
                    </a:lnTo>
                    <a:lnTo>
                      <a:pt x="1" y="1447"/>
                    </a:lnTo>
                    <a:lnTo>
                      <a:pt x="0" y="1376"/>
                    </a:lnTo>
                  </a:path>
                </a:pathLst>
              </a:custGeom>
              <a:noFill/>
              <a:ln w="9525">
                <a:solidFill>
                  <a:srgbClr val="CC33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algn="ctr" fontAlgn="base">
                  <a:spcBef>
                    <a:spcPct val="0"/>
                  </a:spcBef>
                  <a:spcAft>
                    <a:spcPct val="0"/>
                  </a:spcAft>
                </a:pPr>
                <a:endParaRPr lang="zh-CN" altLang="en-US" b="1">
                  <a:solidFill>
                    <a:srgbClr val="000000"/>
                  </a:solidFill>
                  <a:effectLst>
                    <a:outerShdw blurRad="38100" dist="38100" dir="2700000" algn="tl">
                      <a:srgbClr val="000000">
                        <a:alpha val="43137"/>
                      </a:srgbClr>
                    </a:outerShdw>
                  </a:effectLst>
                  <a:latin typeface="宋体" pitchFamily="2" charset="-122"/>
                </a:endParaRPr>
              </a:p>
            </p:txBody>
          </p:sp>
        </p:grpSp>
        <p:sp>
          <p:nvSpPr>
            <p:cNvPr id="8" name="Text Box 16"/>
            <p:cNvSpPr txBox="1">
              <a:spLocks noChangeArrowheads="1"/>
            </p:cNvSpPr>
            <p:nvPr/>
          </p:nvSpPr>
          <p:spPr bwMode="gray">
            <a:xfrm>
              <a:off x="1474" y="2478"/>
              <a:ext cx="823" cy="40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chemeClr val="hlink"/>
                  </a:solidFill>
                  <a:miter lim="800000"/>
                  <a:headEnd/>
                  <a:tailEnd/>
                </a14:hiddenLine>
              </a:ext>
              <a:ext uri="{AF507438-7753-43e0-B8FC-AC1667EBCBE1}">
                <a14:hiddenEffects xmlns:a14="http://schemas.microsoft.com/office/drawing/2010/main" xmlns="">
                  <a:effectLst>
                    <a:outerShdw dist="99190" dir="2388334" algn="ctr" rotWithShape="0">
                      <a:schemeClr val="bg2">
                        <a:alpha val="50000"/>
                      </a:schemeClr>
                    </a:outerShdw>
                  </a:effectLst>
                </a14:hiddenEffects>
              </a:ext>
            </a:extLst>
          </p:spPr>
          <p:txBody>
            <a:bodyPr>
              <a:spAutoFit/>
            </a:bodyPr>
            <a:lstStyle/>
            <a:p>
              <a:pPr algn="ctr" fontAlgn="base">
                <a:spcBef>
                  <a:spcPct val="50000"/>
                </a:spcBef>
                <a:spcAft>
                  <a:spcPct val="0"/>
                </a:spcAft>
              </a:pPr>
              <a:r>
                <a:rPr lang="zh-CN" altLang="en-US" sz="2800" b="1" dirty="0">
                  <a:solidFill>
                    <a:srgbClr val="008000"/>
                  </a:solidFill>
                  <a:latin typeface="楷体_GB2312" pitchFamily="49" charset="-122"/>
                  <a:ea typeface="楷体_GB2312" pitchFamily="49" charset="-122"/>
                </a:rPr>
                <a:t>精准的市场定位</a:t>
              </a:r>
            </a:p>
          </p:txBody>
        </p:sp>
        <p:sp>
          <p:nvSpPr>
            <p:cNvPr id="9" name="Text Box 17"/>
            <p:cNvSpPr txBox="1">
              <a:spLocks noChangeArrowheads="1"/>
            </p:cNvSpPr>
            <p:nvPr/>
          </p:nvSpPr>
          <p:spPr bwMode="gray">
            <a:xfrm>
              <a:off x="839" y="3339"/>
              <a:ext cx="771" cy="40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chemeClr val="hlink"/>
                  </a:solidFill>
                  <a:miter lim="800000"/>
                  <a:headEnd/>
                  <a:tailEnd/>
                </a14:hiddenLine>
              </a:ext>
              <a:ext uri="{AF507438-7753-43e0-B8FC-AC1667EBCBE1}">
                <a14:hiddenEffects xmlns:a14="http://schemas.microsoft.com/office/drawing/2010/main" xmlns="">
                  <a:effectLst>
                    <a:outerShdw dist="99190" dir="2388334" algn="ctr" rotWithShape="0">
                      <a:schemeClr val="bg2">
                        <a:alpha val="50000"/>
                      </a:schemeClr>
                    </a:outerShdw>
                  </a:effectLst>
                </a14:hiddenEffects>
              </a:ext>
            </a:extLst>
          </p:spPr>
          <p:txBody>
            <a:bodyPr>
              <a:spAutoFit/>
            </a:bodyPr>
            <a:lstStyle/>
            <a:p>
              <a:pPr algn="ctr" fontAlgn="base">
                <a:spcBef>
                  <a:spcPct val="50000"/>
                </a:spcBef>
                <a:spcAft>
                  <a:spcPct val="0"/>
                </a:spcAft>
              </a:pPr>
              <a:r>
                <a:rPr lang="zh-CN" altLang="en-US" sz="2800" b="1">
                  <a:solidFill>
                    <a:srgbClr val="008000"/>
                  </a:solidFill>
                  <a:latin typeface="楷体_GB2312" pitchFamily="49" charset="-122"/>
                  <a:ea typeface="楷体_GB2312" pitchFamily="49" charset="-122"/>
                </a:rPr>
                <a:t>巧妙的推广策略</a:t>
              </a:r>
            </a:p>
          </p:txBody>
        </p:sp>
        <p:sp>
          <p:nvSpPr>
            <p:cNvPr id="10" name="Text Box 18"/>
            <p:cNvSpPr txBox="1">
              <a:spLocks noChangeArrowheads="1"/>
            </p:cNvSpPr>
            <p:nvPr/>
          </p:nvSpPr>
          <p:spPr bwMode="gray">
            <a:xfrm>
              <a:off x="2064" y="3339"/>
              <a:ext cx="768" cy="40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chemeClr val="hlink"/>
                  </a:solidFill>
                  <a:miter lim="800000"/>
                  <a:headEnd/>
                  <a:tailEnd/>
                </a14:hiddenLine>
              </a:ext>
              <a:ext uri="{AF507438-7753-43e0-B8FC-AC1667EBCBE1}">
                <a14:hiddenEffects xmlns:a14="http://schemas.microsoft.com/office/drawing/2010/main" xmlns="">
                  <a:effectLst>
                    <a:outerShdw dist="99190" dir="2388334" algn="ctr" rotWithShape="0">
                      <a:schemeClr val="bg2">
                        <a:alpha val="50000"/>
                      </a:schemeClr>
                    </a:outerShdw>
                  </a:effectLst>
                </a14:hiddenEffects>
              </a:ext>
            </a:extLst>
          </p:spPr>
          <p:txBody>
            <a:bodyPr>
              <a:spAutoFit/>
            </a:bodyPr>
            <a:lstStyle/>
            <a:p>
              <a:pPr algn="ctr" fontAlgn="base">
                <a:spcBef>
                  <a:spcPct val="50000"/>
                </a:spcBef>
                <a:spcAft>
                  <a:spcPct val="0"/>
                </a:spcAft>
              </a:pPr>
              <a:r>
                <a:rPr lang="zh-CN" altLang="en-US" sz="2800" b="1">
                  <a:solidFill>
                    <a:srgbClr val="008000"/>
                  </a:solidFill>
                  <a:latin typeface="楷体_GB2312" pitchFamily="49" charset="-122"/>
                  <a:ea typeface="楷体_GB2312" pitchFamily="49" charset="-122"/>
                </a:rPr>
                <a:t>更高的客户体验</a:t>
              </a:r>
            </a:p>
          </p:txBody>
        </p:sp>
      </p:grpSp>
      <p:sp>
        <p:nvSpPr>
          <p:cNvPr id="22" name="矩形 21"/>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921304395"/>
      </p:ext>
    </p:extLst>
  </p:cSld>
  <p:clrMapOvr>
    <a:masterClrMapping/>
  </p:clrMapOvr>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精准营销</a:t>
            </a:r>
            <a:endParaRPr kumimoji="1" lang="zh-CN" altLang="en-US" dirty="0"/>
          </a:p>
        </p:txBody>
      </p:sp>
      <p:pic>
        <p:nvPicPr>
          <p:cNvPr id="12" name="图片 11"/>
          <p:cNvPicPr>
            <a:picLocks noChangeAspect="1"/>
          </p:cNvPicPr>
          <p:nvPr/>
        </p:nvPicPr>
        <p:blipFill>
          <a:blip r:embed="rId2" cstate="print"/>
          <a:stretch>
            <a:fillRect/>
          </a:stretch>
        </p:blipFill>
        <p:spPr>
          <a:xfrm>
            <a:off x="1619672" y="1268760"/>
            <a:ext cx="5832648" cy="4909637"/>
          </a:xfrm>
          <a:prstGeom prst="rect">
            <a:avLst/>
          </a:prstGeom>
        </p:spPr>
      </p:pic>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423069591"/>
      </p:ext>
    </p:extLst>
  </p:cSld>
  <p:clrMapOvr>
    <a:masterClrMapping/>
  </p:clrMapOvr>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60648"/>
            <a:ext cx="5905672" cy="442317"/>
          </a:xfrm>
        </p:spPr>
        <p:txBody>
          <a:bodyPr/>
          <a:lstStyle/>
          <a:p>
            <a:r>
              <a:rPr kumimoji="1" lang="zh-CN" altLang="en-US" dirty="0" smtClean="0"/>
              <a:t>精准营销</a:t>
            </a:r>
            <a:endParaRPr kumimoji="1" lang="zh-CN" altLang="en-US" dirty="0"/>
          </a:p>
        </p:txBody>
      </p:sp>
      <p:sp>
        <p:nvSpPr>
          <p:cNvPr id="4" name="内容占位符 3"/>
          <p:cNvSpPr>
            <a:spLocks noGrp="1"/>
          </p:cNvSpPr>
          <p:nvPr>
            <p:ph idx="1"/>
          </p:nvPr>
        </p:nvSpPr>
        <p:spPr>
          <a:xfrm>
            <a:off x="12493" y="1124744"/>
            <a:ext cx="8784976" cy="5544616"/>
          </a:xfrm>
          <a:prstGeom prst="rect">
            <a:avLst/>
          </a:prstGeom>
        </p:spPr>
        <p:txBody>
          <a:bodyPr/>
          <a:lstStyle/>
          <a:p>
            <a:r>
              <a:rPr kumimoji="1" lang="zh-CN" altLang="en-US" sz="2000" dirty="0"/>
              <a:t>银行业在移动互联网时代面对的一个巨</a:t>
            </a:r>
            <a:r>
              <a:rPr kumimoji="1" lang="zh-CN" altLang="en-US" sz="2000" dirty="0" smtClean="0"/>
              <a:t>大挑战就是其客户在消费需求和消费行为上转变。</a:t>
            </a:r>
            <a:endParaRPr kumimoji="1" lang="en-US" altLang="zh-CN" sz="2000" dirty="0" smtClean="0"/>
          </a:p>
          <a:p>
            <a:pPr lvl="1"/>
            <a:r>
              <a:rPr kumimoji="1" lang="zh-CN" altLang="en-US" sz="1800" dirty="0" smtClean="0"/>
              <a:t>在消费需</a:t>
            </a:r>
            <a:r>
              <a:rPr kumimoji="1" lang="zh-CN" altLang="en-US" sz="1800" dirty="0"/>
              <a:t>求上，银行客户的需求出现细化，单一品种的金融产品很难满足不同用户的需求</a:t>
            </a:r>
            <a:r>
              <a:rPr kumimoji="1" lang="zh-CN" altLang="en-US" sz="1800" dirty="0" smtClean="0"/>
              <a:t>。</a:t>
            </a:r>
            <a:endParaRPr kumimoji="1" lang="en-US" altLang="zh-CN" sz="1800" dirty="0"/>
          </a:p>
          <a:p>
            <a:pPr lvl="1"/>
            <a:r>
              <a:rPr kumimoji="1" lang="zh-CN" altLang="en-US" sz="1800" dirty="0" smtClean="0"/>
              <a:t>在消费行为上</a:t>
            </a:r>
            <a:r>
              <a:rPr kumimoji="1" lang="zh-CN" altLang="en-US" sz="1800" dirty="0"/>
              <a:t>，银行已经很难通过面对面的传统方式来接触到消费者</a:t>
            </a:r>
            <a:r>
              <a:rPr kumimoji="1" lang="en-US" altLang="zh-CN" sz="1800" dirty="0"/>
              <a:t>(</a:t>
            </a:r>
            <a:r>
              <a:rPr kumimoji="1" lang="zh-CN" altLang="en-US" sz="1800" dirty="0"/>
              <a:t>特别是年轻消费者</a:t>
            </a:r>
            <a:r>
              <a:rPr kumimoji="1" lang="en-US" altLang="zh-CN" sz="1800" dirty="0"/>
              <a:t>)</a:t>
            </a:r>
            <a:r>
              <a:rPr kumimoji="1" lang="zh-CN" altLang="en-US" sz="1800" dirty="0"/>
              <a:t>及了解客户</a:t>
            </a:r>
            <a:r>
              <a:rPr kumimoji="1" lang="zh-CN" altLang="en-US" sz="1800" dirty="0" smtClean="0"/>
              <a:t>的需求并推销产品</a:t>
            </a:r>
            <a:endParaRPr kumimoji="1" lang="en-US" altLang="zh-CN" sz="1800" dirty="0" smtClean="0"/>
          </a:p>
          <a:p>
            <a:r>
              <a:rPr kumimoji="1" lang="zh-CN" altLang="en-US" sz="2000" dirty="0" smtClean="0"/>
              <a:t>银行业迫切需要基于大数据驱动</a:t>
            </a:r>
            <a:r>
              <a:rPr kumimoji="1" lang="zh-CN" altLang="en-US" sz="2000" dirty="0"/>
              <a:t>的精准营销，帮助银行寻找目标客户以及为客户推荐合适的产品，从而达到减少用户打扰和营销成本并提高营销转化率的目的</a:t>
            </a:r>
          </a:p>
        </p:txBody>
      </p:sp>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775317880"/>
      </p:ext>
    </p:extLst>
  </p:cSld>
  <p:clrMapOvr>
    <a:masterClrMapping/>
  </p:clrMapOvr>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88640"/>
            <a:ext cx="8229600" cy="732557"/>
          </a:xfrm>
        </p:spPr>
        <p:txBody>
          <a:bodyPr/>
          <a:lstStyle/>
          <a:p>
            <a:r>
              <a:rPr kumimoji="1" lang="zh-CN" altLang="en-US" dirty="0" smtClean="0"/>
              <a:t>精准营销</a:t>
            </a:r>
            <a:endParaRPr kumimoji="1" lang="zh-CN" altLang="en-US" dirty="0"/>
          </a:p>
        </p:txBody>
      </p:sp>
      <p:sp>
        <p:nvSpPr>
          <p:cNvPr id="4" name="内容占位符 3"/>
          <p:cNvSpPr>
            <a:spLocks noGrp="1"/>
          </p:cNvSpPr>
          <p:nvPr>
            <p:ph idx="1"/>
          </p:nvPr>
        </p:nvSpPr>
        <p:spPr>
          <a:xfrm>
            <a:off x="359024" y="1196752"/>
            <a:ext cx="8784976" cy="5544616"/>
          </a:xfrm>
          <a:prstGeom prst="rect">
            <a:avLst/>
          </a:prstGeom>
        </p:spPr>
        <p:txBody>
          <a:bodyPr>
            <a:normAutofit/>
          </a:bodyPr>
          <a:lstStyle/>
          <a:p>
            <a:r>
              <a:rPr kumimoji="1" lang="zh-CN" altLang="en-US" sz="1600" dirty="0"/>
              <a:t>精准营销落地</a:t>
            </a:r>
            <a:r>
              <a:rPr kumimoji="1" lang="zh-CN" altLang="en-US" sz="1600" dirty="0" smtClean="0"/>
              <a:t>案例</a:t>
            </a:r>
            <a:endParaRPr kumimoji="1" lang="en-US" altLang="zh-CN" sz="1600" dirty="0" smtClean="0"/>
          </a:p>
          <a:p>
            <a:pPr lvl="1"/>
            <a:r>
              <a:rPr kumimoji="1" lang="en-US" altLang="zh-CN" sz="1400" dirty="0">
                <a:solidFill>
                  <a:srgbClr val="000000"/>
                </a:solidFill>
              </a:rPr>
              <a:t>1) </a:t>
            </a:r>
            <a:r>
              <a:rPr kumimoji="1" lang="zh-CN" altLang="en-US" sz="1400" dirty="0" smtClean="0">
                <a:solidFill>
                  <a:srgbClr val="000000"/>
                </a:solidFill>
              </a:rPr>
              <a:t>招行短信营销理财产品</a:t>
            </a:r>
            <a:endParaRPr kumimoji="1" lang="zh-CN" altLang="en-US" sz="1400" dirty="0">
              <a:solidFill>
                <a:srgbClr val="000000"/>
              </a:solidFill>
            </a:endParaRPr>
          </a:p>
          <a:p>
            <a:pPr lvl="1"/>
            <a:r>
              <a:rPr kumimoji="1" lang="zh-CN" altLang="en-US" sz="1400" dirty="0">
                <a:solidFill>
                  <a:srgbClr val="000000"/>
                </a:solidFill>
              </a:rPr>
              <a:t>招行理财产品销售的短信广告，以前推送很多，很多用户觉得骚扰比较严重。在对数据进行分析以后，系统有选择地根据相关理财产品的特征匹配用户的财务状况及理财产品的持有情况进行推荐，使得短信发送数量大幅下降，但命中率大幅提高。据招行测算，以某重要分行的客户为样本，只要发送原来数量</a:t>
            </a:r>
            <a:r>
              <a:rPr kumimoji="1" lang="en-US" altLang="zh-CN" sz="1400" dirty="0">
                <a:solidFill>
                  <a:srgbClr val="000000"/>
                </a:solidFill>
              </a:rPr>
              <a:t>19.6%</a:t>
            </a:r>
            <a:r>
              <a:rPr kumimoji="1" lang="zh-CN" altLang="en-US" sz="1400" dirty="0">
                <a:solidFill>
                  <a:srgbClr val="000000"/>
                </a:solidFill>
              </a:rPr>
              <a:t>的短信，就可以覆盖</a:t>
            </a:r>
            <a:r>
              <a:rPr kumimoji="1" lang="en-US" altLang="zh-CN" sz="1400" dirty="0">
                <a:solidFill>
                  <a:srgbClr val="000000"/>
                </a:solidFill>
              </a:rPr>
              <a:t>95%</a:t>
            </a:r>
            <a:r>
              <a:rPr kumimoji="1" lang="zh-CN" altLang="en-US" sz="1400" dirty="0">
                <a:solidFill>
                  <a:srgbClr val="000000"/>
                </a:solidFill>
              </a:rPr>
              <a:t>最终购买</a:t>
            </a:r>
            <a:r>
              <a:rPr kumimoji="1" lang="zh-CN" altLang="en-US" sz="1400" dirty="0" smtClean="0">
                <a:solidFill>
                  <a:srgbClr val="000000"/>
                </a:solidFill>
              </a:rPr>
              <a:t>的客户</a:t>
            </a:r>
            <a:endParaRPr kumimoji="1" lang="en-US" altLang="zh-CN" sz="1400" dirty="0" smtClean="0">
              <a:solidFill>
                <a:srgbClr val="000000"/>
              </a:solidFill>
            </a:endParaRPr>
          </a:p>
          <a:p>
            <a:pPr lvl="1"/>
            <a:r>
              <a:rPr kumimoji="1" lang="en-US" altLang="zh-CN" sz="1400" dirty="0">
                <a:solidFill>
                  <a:srgbClr val="000000"/>
                </a:solidFill>
              </a:rPr>
              <a:t>2) </a:t>
            </a:r>
            <a:r>
              <a:rPr kumimoji="1" lang="zh-CN" altLang="en-US" sz="1400" dirty="0">
                <a:solidFill>
                  <a:srgbClr val="000000"/>
                </a:solidFill>
              </a:rPr>
              <a:t>广发银行金融</a:t>
            </a:r>
            <a:r>
              <a:rPr kumimoji="1" lang="zh-CN" altLang="en-US" sz="1400" dirty="0" smtClean="0">
                <a:solidFill>
                  <a:srgbClr val="000000"/>
                </a:solidFill>
              </a:rPr>
              <a:t>超市理财产品精准营销</a:t>
            </a:r>
            <a:endParaRPr kumimoji="1" lang="zh-CN" altLang="en-US" sz="1400" dirty="0">
              <a:solidFill>
                <a:srgbClr val="000000"/>
              </a:solidFill>
            </a:endParaRPr>
          </a:p>
          <a:p>
            <a:pPr lvl="1"/>
            <a:r>
              <a:rPr kumimoji="1" lang="zh-CN" altLang="en-US" sz="1400" dirty="0">
                <a:solidFill>
                  <a:srgbClr val="000000"/>
                </a:solidFill>
              </a:rPr>
              <a:t>为了更好地销售理财产品，广发银行官网首页于</a:t>
            </a:r>
            <a:r>
              <a:rPr kumimoji="1" lang="en-US" altLang="zh-CN" sz="1400" dirty="0">
                <a:solidFill>
                  <a:srgbClr val="000000"/>
                </a:solidFill>
              </a:rPr>
              <a:t>2014</a:t>
            </a:r>
            <a:r>
              <a:rPr kumimoji="1" lang="zh-CN" altLang="en-US" sz="1400" dirty="0">
                <a:solidFill>
                  <a:srgbClr val="000000"/>
                </a:solidFill>
              </a:rPr>
              <a:t>年</a:t>
            </a:r>
            <a:r>
              <a:rPr kumimoji="1" lang="en-US" altLang="zh-CN" sz="1400" dirty="0">
                <a:solidFill>
                  <a:srgbClr val="000000"/>
                </a:solidFill>
              </a:rPr>
              <a:t>3</a:t>
            </a:r>
            <a:r>
              <a:rPr kumimoji="1" lang="zh-CN" altLang="en-US" sz="1400" dirty="0">
                <a:solidFill>
                  <a:srgbClr val="000000"/>
                </a:solidFill>
              </a:rPr>
              <a:t>月新增了金融超市功能，为每位访问官网首页的客户固定推荐三款在售理财产品。考虑到每个客户理财偏好的差异，金融超市基于统一数据挖掘分析平台和企业级数据仓库整合的客户“</a:t>
            </a:r>
            <a:r>
              <a:rPr kumimoji="1" lang="en-US" altLang="zh-CN" sz="1400" dirty="0">
                <a:solidFill>
                  <a:srgbClr val="000000"/>
                </a:solidFill>
              </a:rPr>
              <a:t>360</a:t>
            </a:r>
            <a:r>
              <a:rPr kumimoji="1" lang="zh-CN" altLang="en-US" sz="1400" dirty="0">
                <a:solidFill>
                  <a:srgbClr val="000000"/>
                </a:solidFill>
              </a:rPr>
              <a:t>度”信息，对全行个人网银客户的理财产品偏好度进行深度分析挖掘，为访问官网的客户精准推荐定制化理财产品，有效提高理财产</a:t>
            </a:r>
            <a:r>
              <a:rPr kumimoji="1" lang="zh-CN" altLang="en-US" sz="1400" dirty="0" smtClean="0">
                <a:solidFill>
                  <a:srgbClr val="000000"/>
                </a:solidFill>
              </a:rPr>
              <a:t>品的签约率和销售效率</a:t>
            </a:r>
            <a:endParaRPr kumimoji="1" lang="en-US" altLang="zh-CN" sz="1400" dirty="0" smtClean="0">
              <a:solidFill>
                <a:srgbClr val="000000"/>
              </a:solidFill>
            </a:endParaRPr>
          </a:p>
          <a:p>
            <a:pPr lvl="1"/>
            <a:r>
              <a:rPr kumimoji="1" lang="en-US" altLang="zh-CN" sz="1400" dirty="0">
                <a:solidFill>
                  <a:srgbClr val="000000"/>
                </a:solidFill>
              </a:rPr>
              <a:t>3) </a:t>
            </a:r>
            <a:r>
              <a:rPr kumimoji="1" lang="zh-CN" altLang="en-US" sz="1400" dirty="0">
                <a:solidFill>
                  <a:srgbClr val="000000"/>
                </a:solidFill>
              </a:rPr>
              <a:t>国内某商业银</a:t>
            </a:r>
            <a:r>
              <a:rPr kumimoji="1" lang="zh-CN" altLang="en-US" sz="1400" dirty="0" smtClean="0">
                <a:solidFill>
                  <a:srgbClr val="000000"/>
                </a:solidFill>
              </a:rPr>
              <a:t>行</a:t>
            </a:r>
            <a:endParaRPr kumimoji="1" lang="zh-CN" altLang="en-US" sz="1400" dirty="0">
              <a:solidFill>
                <a:srgbClr val="000000"/>
              </a:solidFill>
            </a:endParaRPr>
          </a:p>
          <a:p>
            <a:pPr lvl="1"/>
            <a:r>
              <a:rPr kumimoji="1" lang="zh-CN" altLang="en-US" sz="1400" dirty="0">
                <a:solidFill>
                  <a:srgbClr val="000000"/>
                </a:solidFill>
              </a:rPr>
              <a:t>基于大数据分析，定位潜在信用卡分期用户，及时对潜在客户进行信用卡分期推荐，</a:t>
            </a:r>
            <a:r>
              <a:rPr kumimoji="1" lang="zh-CN" altLang="en-US" sz="1400" dirty="0" smtClean="0">
                <a:solidFill>
                  <a:srgbClr val="000000"/>
                </a:solidFill>
              </a:rPr>
              <a:t>提高手续费收入</a:t>
            </a:r>
            <a:endParaRPr kumimoji="1" lang="zh-CN" altLang="en-US" sz="1400" dirty="0">
              <a:solidFill>
                <a:srgbClr val="000000"/>
              </a:solidFill>
            </a:endParaRPr>
          </a:p>
          <a:p>
            <a:pPr lvl="1"/>
            <a:r>
              <a:rPr kumimoji="1" lang="en-US" altLang="zh-CN" sz="1400" dirty="0">
                <a:solidFill>
                  <a:srgbClr val="000000"/>
                </a:solidFill>
              </a:rPr>
              <a:t>4</a:t>
            </a:r>
            <a:r>
              <a:rPr kumimoji="1" lang="zh-CN" altLang="en-US" sz="1400" dirty="0">
                <a:solidFill>
                  <a:srgbClr val="000000"/>
                </a:solidFill>
              </a:rPr>
              <a:t>）新加坡某银</a:t>
            </a:r>
            <a:r>
              <a:rPr kumimoji="1" lang="zh-CN" altLang="en-US" sz="1400" dirty="0" smtClean="0">
                <a:solidFill>
                  <a:srgbClr val="000000"/>
                </a:solidFill>
              </a:rPr>
              <a:t>行</a:t>
            </a:r>
            <a:endParaRPr kumimoji="1" lang="zh-CN" altLang="en-US" sz="1400" dirty="0">
              <a:solidFill>
                <a:srgbClr val="000000"/>
              </a:solidFill>
            </a:endParaRPr>
          </a:p>
          <a:p>
            <a:pPr lvl="1"/>
            <a:r>
              <a:rPr kumimoji="1" lang="zh-CN" altLang="en-US" sz="1400" dirty="0">
                <a:solidFill>
                  <a:srgbClr val="000000"/>
                </a:solidFill>
              </a:rPr>
              <a:t>通过挖掘用户信用卡消费记录来推断用户及其餐饮消费的商家的地理位置和用户餐饮偏好，并基于地址信息及偏好进行餐饮消费推荐，从而大大提高信用卡消费量。</a:t>
            </a:r>
          </a:p>
        </p:txBody>
      </p:sp>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297757535"/>
      </p:ext>
    </p:extLst>
  </p:cSld>
  <p:clrMapOvr>
    <a:masterClrMapping/>
  </p:clrMapOvr>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5915000" cy="732557"/>
          </a:xfrm>
        </p:spPr>
        <p:txBody>
          <a:bodyPr/>
          <a:lstStyle/>
          <a:p>
            <a:r>
              <a:rPr lang="zh-CN" altLang="zh-CN" dirty="0"/>
              <a:t>银行用户营销响应模型：判断用户是否会对贷款有响应</a:t>
            </a:r>
            <a:br>
              <a:rPr lang="zh-CN" altLang="zh-CN" dirty="0"/>
            </a:br>
            <a:endParaRPr kumimoji="1" lang="zh-CN" altLang="en-US" dirty="0"/>
          </a:p>
        </p:txBody>
      </p:sp>
      <p:sp>
        <p:nvSpPr>
          <p:cNvPr id="3" name="内容占位符 2"/>
          <p:cNvSpPr>
            <a:spLocks noGrp="1"/>
          </p:cNvSpPr>
          <p:nvPr>
            <p:ph idx="1"/>
          </p:nvPr>
        </p:nvSpPr>
        <p:spPr/>
        <p:txBody>
          <a:bodyPr/>
          <a:lstStyle/>
          <a:p>
            <a:r>
              <a:rPr kumimoji="1" lang="zh-CN" altLang="en-US" dirty="0" smtClean="0"/>
              <a:t>数据理解</a:t>
            </a:r>
            <a:endParaRPr kumimoji="1" lang="en-US" altLang="zh-CN" dirty="0" smtClean="0"/>
          </a:p>
          <a:p>
            <a:pPr lvl="1"/>
            <a:r>
              <a:rPr kumimoji="1" lang="zh-CN" altLang="en-US" dirty="0"/>
              <a:t>客户的基本数据：年龄、工作、教育等</a:t>
            </a:r>
          </a:p>
          <a:p>
            <a:pPr lvl="1"/>
            <a:r>
              <a:rPr kumimoji="1" lang="zh-CN" altLang="en-US" dirty="0"/>
              <a:t>客户的业务相关数据：是否破产、余额、房贷、个人信贷等</a:t>
            </a:r>
          </a:p>
          <a:p>
            <a:pPr lvl="1"/>
            <a:r>
              <a:rPr kumimoji="1" lang="zh-CN" altLang="en-US" dirty="0"/>
              <a:t>电销数据：连络方式、连络日期、次数、谈话时间，以及关键</a:t>
            </a:r>
            <a:r>
              <a:rPr kumimoji="1" lang="zh-CN" altLang="en-US" dirty="0" smtClean="0"/>
              <a:t>的电销结果</a:t>
            </a:r>
            <a:endParaRPr kumimoji="1" lang="en-US" altLang="zh-CN" dirty="0" smtClean="0"/>
          </a:p>
          <a:p>
            <a:pPr lvl="1"/>
            <a:endParaRPr kumimoji="1" lang="en-US" altLang="zh-CN" dirty="0"/>
          </a:p>
          <a:p>
            <a:pPr lvl="1"/>
            <a:r>
              <a:rPr kumimoji="1" lang="zh-CN" altLang="en-US" dirty="0"/>
              <a:t>一般来说，业务相关数据及电销数据对我们预测相当重要，而客户的基本数据有时候并不重要，例如性别。但在此，年龄、工作、教育对一个人的收入等级连带的定存意愿可能有关联，所以进一步的分析是必要的</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62906149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z="4000" b="1">
                <a:latin typeface="Arial" charset="0"/>
                <a:ea typeface="宋体" charset="0"/>
              </a:rPr>
              <a:t>字符串类型的内建函数</a:t>
            </a:r>
          </a:p>
        </p:txBody>
      </p:sp>
      <p:sp>
        <p:nvSpPr>
          <p:cNvPr id="36867" name="Rectangle 3"/>
          <p:cNvSpPr>
            <a:spLocks noGrp="1" noChangeArrowheads="1"/>
          </p:cNvSpPr>
          <p:nvPr>
            <p:ph idx="1"/>
          </p:nvPr>
        </p:nvSpPr>
        <p:spPr>
          <a:xfrm>
            <a:off x="395536" y="1340768"/>
            <a:ext cx="8229600" cy="4525963"/>
          </a:xfrm>
        </p:spPr>
        <p:txBody>
          <a:bodyPr>
            <a:normAutofit fontScale="92500" lnSpcReduction="10000"/>
          </a:bodyPr>
          <a:lstStyle/>
          <a:p>
            <a:pPr eaLnBrk="1" hangingPunct="1"/>
            <a:r>
              <a:rPr lang="zh-CN" altLang="en-US" sz="2400" b="1" dirty="0">
                <a:latin typeface="Arial" charset="0"/>
                <a:ea typeface="宋体" charset="0"/>
              </a:rPr>
              <a:t>标准内建函数 </a:t>
            </a:r>
            <a:r>
              <a:rPr lang="en-US" altLang="zh-CN" sz="2400" b="1" dirty="0" err="1">
                <a:latin typeface="Arial" charset="0"/>
                <a:ea typeface="宋体" charset="0"/>
              </a:rPr>
              <a:t>cmp</a:t>
            </a:r>
            <a:r>
              <a:rPr lang="en-US" altLang="zh-CN" sz="2400" b="1" dirty="0">
                <a:latin typeface="Arial" charset="0"/>
                <a:ea typeface="宋体" charset="0"/>
              </a:rPr>
              <a:t>()</a:t>
            </a:r>
          </a:p>
          <a:p>
            <a:pPr eaLnBrk="1" hangingPunct="1"/>
            <a:r>
              <a:rPr lang="zh-CN" altLang="en-US" sz="2400" b="1" dirty="0">
                <a:latin typeface="Arial" charset="0"/>
                <a:ea typeface="宋体" charset="0"/>
              </a:rPr>
              <a:t>序列类型函数 </a:t>
            </a:r>
            <a:r>
              <a:rPr lang="en-US" altLang="zh-CN" sz="2400" b="1" dirty="0" err="1">
                <a:latin typeface="Arial" charset="0"/>
                <a:ea typeface="宋体" charset="0"/>
              </a:rPr>
              <a:t>len</a:t>
            </a:r>
            <a:r>
              <a:rPr lang="en-US" altLang="zh-CN" sz="2400" b="1" dirty="0">
                <a:latin typeface="Arial" charset="0"/>
                <a:ea typeface="宋体" charset="0"/>
              </a:rPr>
              <a:t>()</a:t>
            </a:r>
            <a:r>
              <a:rPr lang="zh-CN" altLang="en-US" sz="2400" b="1" dirty="0">
                <a:latin typeface="Arial" charset="0"/>
                <a:ea typeface="宋体" charset="0"/>
              </a:rPr>
              <a:t>、</a:t>
            </a:r>
            <a:r>
              <a:rPr lang="en-US" altLang="zh-CN" sz="2400" b="1" dirty="0">
                <a:latin typeface="Arial" charset="0"/>
                <a:ea typeface="宋体" charset="0"/>
              </a:rPr>
              <a:t>max()</a:t>
            </a:r>
            <a:r>
              <a:rPr lang="zh-CN" altLang="en-US" sz="2400" b="1" dirty="0">
                <a:latin typeface="Arial" charset="0"/>
                <a:ea typeface="宋体" charset="0"/>
              </a:rPr>
              <a:t>、</a:t>
            </a:r>
            <a:r>
              <a:rPr lang="en-US" altLang="zh-CN" sz="2400" b="1" dirty="0">
                <a:latin typeface="Arial" charset="0"/>
                <a:ea typeface="宋体" charset="0"/>
              </a:rPr>
              <a:t>min()</a:t>
            </a:r>
            <a:r>
              <a:rPr lang="zh-CN" altLang="en-US" sz="2400" b="1" dirty="0">
                <a:latin typeface="Arial" charset="0"/>
                <a:ea typeface="宋体" charset="0"/>
              </a:rPr>
              <a:t>、</a:t>
            </a:r>
            <a:r>
              <a:rPr lang="en-US" altLang="zh-CN" sz="2400" b="1" dirty="0">
                <a:latin typeface="Arial" charset="0"/>
                <a:ea typeface="宋体" charset="0"/>
              </a:rPr>
              <a:t>enumerate()</a:t>
            </a:r>
            <a:r>
              <a:rPr lang="zh-CN" altLang="en-US" sz="2400" b="1" dirty="0">
                <a:latin typeface="Arial" charset="0"/>
                <a:ea typeface="宋体" charset="0"/>
              </a:rPr>
              <a:t>、</a:t>
            </a:r>
            <a:r>
              <a:rPr lang="en-US" altLang="zh-CN" sz="2400" b="1" dirty="0">
                <a:latin typeface="Arial" charset="0"/>
                <a:ea typeface="宋体" charset="0"/>
              </a:rPr>
              <a:t>zip()</a:t>
            </a:r>
            <a:r>
              <a:rPr lang="zh-CN" altLang="en-US" sz="2400" b="1" dirty="0">
                <a:latin typeface="Arial" charset="0"/>
                <a:ea typeface="宋体" charset="0"/>
              </a:rPr>
              <a:t>、</a:t>
            </a:r>
            <a:r>
              <a:rPr lang="en-US" altLang="zh-CN" sz="2400" b="1" dirty="0">
                <a:latin typeface="Arial" charset="0"/>
                <a:ea typeface="宋体" charset="0"/>
              </a:rPr>
              <a:t>sorted()</a:t>
            </a:r>
          </a:p>
          <a:p>
            <a:pPr eaLnBrk="1" hangingPunct="1"/>
            <a:r>
              <a:rPr lang="zh-CN" altLang="en-US" sz="2400" b="1" dirty="0">
                <a:latin typeface="Arial" charset="0"/>
                <a:ea typeface="宋体" charset="0"/>
              </a:rPr>
              <a:t>字符串类型函数 </a:t>
            </a:r>
          </a:p>
          <a:p>
            <a:pPr lvl="1" eaLnBrk="1" hangingPunct="1"/>
            <a:r>
              <a:rPr lang="en-US" altLang="zh-CN" sz="2000" b="1" dirty="0" err="1">
                <a:latin typeface="Arial" charset="0"/>
                <a:ea typeface="宋体" charset="0"/>
              </a:rPr>
              <a:t>raw_input</a:t>
            </a:r>
            <a:r>
              <a:rPr lang="en-US" altLang="zh-CN" sz="2000" b="1" dirty="0">
                <a:latin typeface="Arial" charset="0"/>
                <a:ea typeface="宋体" charset="0"/>
              </a:rPr>
              <a:t>() </a:t>
            </a:r>
            <a:r>
              <a:rPr lang="zh-CN" altLang="en-US" sz="2000" b="1" dirty="0">
                <a:latin typeface="Arial" charset="0"/>
                <a:ea typeface="宋体" charset="0"/>
              </a:rPr>
              <a:t>提示用户输入并将这个输入返回</a:t>
            </a:r>
          </a:p>
          <a:p>
            <a:pPr lvl="1" eaLnBrk="1" hangingPunct="1"/>
            <a:r>
              <a:rPr lang="en-US" altLang="zh-CN" sz="2000" b="1" dirty="0" err="1">
                <a:latin typeface="Arial" charset="0"/>
                <a:ea typeface="宋体" charset="0"/>
              </a:rPr>
              <a:t>str</a:t>
            </a:r>
            <a:r>
              <a:rPr lang="en-US" altLang="zh-CN" sz="2000" b="1" dirty="0">
                <a:latin typeface="Arial" charset="0"/>
                <a:ea typeface="宋体" charset="0"/>
              </a:rPr>
              <a:t>() </a:t>
            </a:r>
            <a:r>
              <a:rPr lang="zh-CN" altLang="en-US" sz="2000" b="1" dirty="0">
                <a:latin typeface="Arial" charset="0"/>
                <a:ea typeface="宋体" charset="0"/>
              </a:rPr>
              <a:t>返回字符串</a:t>
            </a:r>
          </a:p>
          <a:p>
            <a:pPr lvl="1" eaLnBrk="1" hangingPunct="1"/>
            <a:r>
              <a:rPr lang="en-US" altLang="zh-CN" sz="2000" b="1" dirty="0" err="1">
                <a:latin typeface="Arial" charset="0"/>
                <a:ea typeface="宋体" charset="0"/>
              </a:rPr>
              <a:t>unicode</a:t>
            </a:r>
            <a:r>
              <a:rPr lang="en-US" altLang="zh-CN" sz="2000" b="1" dirty="0">
                <a:latin typeface="Arial" charset="0"/>
                <a:ea typeface="宋体" charset="0"/>
              </a:rPr>
              <a:t>() </a:t>
            </a:r>
            <a:r>
              <a:rPr lang="zh-CN" altLang="en-US" sz="2000" b="1" dirty="0">
                <a:latin typeface="Arial" charset="0"/>
                <a:ea typeface="宋体" charset="0"/>
              </a:rPr>
              <a:t>返回</a:t>
            </a:r>
            <a:r>
              <a:rPr lang="en-US" altLang="zh-CN" sz="2000" b="1" dirty="0" err="1">
                <a:latin typeface="Arial" charset="0"/>
                <a:ea typeface="宋体" charset="0"/>
              </a:rPr>
              <a:t>unicode</a:t>
            </a:r>
            <a:r>
              <a:rPr lang="zh-CN" altLang="en-US" sz="2000" b="1" dirty="0">
                <a:latin typeface="Arial" charset="0"/>
                <a:ea typeface="宋体" charset="0"/>
              </a:rPr>
              <a:t>字符串</a:t>
            </a:r>
          </a:p>
          <a:p>
            <a:pPr lvl="1" eaLnBrk="1" hangingPunct="1"/>
            <a:r>
              <a:rPr lang="en-US" altLang="zh-CN" sz="2000" b="1" dirty="0">
                <a:latin typeface="Arial" charset="0"/>
                <a:ea typeface="宋体" charset="0"/>
              </a:rPr>
              <a:t>char() </a:t>
            </a:r>
            <a:r>
              <a:rPr lang="zh-CN" altLang="en-US" sz="2000" b="1" dirty="0">
                <a:latin typeface="Arial" charset="0"/>
                <a:ea typeface="宋体" charset="0"/>
              </a:rPr>
              <a:t>用</a:t>
            </a:r>
            <a:r>
              <a:rPr lang="en-US" altLang="zh-CN" sz="2000" b="1" dirty="0">
                <a:latin typeface="Arial" charset="0"/>
                <a:ea typeface="宋体" charset="0"/>
              </a:rPr>
              <a:t>0-255</a:t>
            </a:r>
            <a:r>
              <a:rPr lang="zh-CN" altLang="en-US" sz="2000" b="1" dirty="0">
                <a:latin typeface="Arial" charset="0"/>
                <a:ea typeface="宋体" charset="0"/>
              </a:rPr>
              <a:t>内的整型为参数，返回对应的字符</a:t>
            </a:r>
          </a:p>
          <a:p>
            <a:pPr lvl="1" eaLnBrk="1" hangingPunct="1"/>
            <a:r>
              <a:rPr lang="en-US" altLang="zh-CN" sz="2000" b="1" dirty="0" err="1">
                <a:latin typeface="Arial" charset="0"/>
                <a:ea typeface="宋体" charset="0"/>
              </a:rPr>
              <a:t>unichr</a:t>
            </a:r>
            <a:r>
              <a:rPr lang="en-US" altLang="zh-CN" sz="2000" b="1" dirty="0">
                <a:latin typeface="Arial" charset="0"/>
                <a:ea typeface="宋体" charset="0"/>
              </a:rPr>
              <a:t>() </a:t>
            </a:r>
            <a:r>
              <a:rPr lang="zh-CN" altLang="en-US" sz="2000" b="1" dirty="0">
                <a:latin typeface="Arial" charset="0"/>
                <a:ea typeface="宋体" charset="0"/>
              </a:rPr>
              <a:t>同</a:t>
            </a:r>
            <a:r>
              <a:rPr lang="en-US" altLang="zh-CN" sz="2000" b="1" dirty="0">
                <a:latin typeface="Arial" charset="0"/>
                <a:ea typeface="宋体" charset="0"/>
              </a:rPr>
              <a:t>char() </a:t>
            </a:r>
            <a:r>
              <a:rPr lang="zh-CN" altLang="en-US" sz="2000" b="1" dirty="0">
                <a:latin typeface="Arial" charset="0"/>
                <a:ea typeface="宋体" charset="0"/>
              </a:rPr>
              <a:t>，但返回的是</a:t>
            </a:r>
            <a:r>
              <a:rPr lang="en-US" altLang="zh-CN" sz="2000" b="1" dirty="0" err="1">
                <a:latin typeface="Arial" charset="0"/>
                <a:ea typeface="宋体" charset="0"/>
              </a:rPr>
              <a:t>unicode</a:t>
            </a:r>
            <a:r>
              <a:rPr lang="zh-CN" altLang="en-US" sz="2000" b="1" dirty="0">
                <a:latin typeface="Arial" charset="0"/>
                <a:ea typeface="宋体" charset="0"/>
              </a:rPr>
              <a:t>字符</a:t>
            </a:r>
          </a:p>
          <a:p>
            <a:pPr lvl="1" eaLnBrk="1" hangingPunct="1"/>
            <a:r>
              <a:rPr lang="en-US" altLang="zh-CN" sz="2000" b="1" dirty="0" err="1">
                <a:latin typeface="Arial" charset="0"/>
                <a:ea typeface="宋体" charset="0"/>
              </a:rPr>
              <a:t>ord</a:t>
            </a:r>
            <a:r>
              <a:rPr lang="en-US" altLang="zh-CN" sz="2000" b="1" dirty="0">
                <a:latin typeface="Arial" charset="0"/>
                <a:ea typeface="宋体" charset="0"/>
              </a:rPr>
              <a:t>() </a:t>
            </a:r>
            <a:r>
              <a:rPr lang="zh-CN" altLang="en-US" sz="2000" b="1" dirty="0">
                <a:latin typeface="Arial" charset="0"/>
                <a:ea typeface="宋体" charset="0"/>
              </a:rPr>
              <a:t>以一个字符为参数，返回对应的</a:t>
            </a:r>
            <a:r>
              <a:rPr lang="en-US" altLang="zh-CN" sz="2000" b="1" dirty="0">
                <a:latin typeface="Arial" charset="0"/>
                <a:ea typeface="宋体" charset="0"/>
              </a:rPr>
              <a:t>ASCII</a:t>
            </a:r>
            <a:r>
              <a:rPr lang="zh-CN" altLang="en-US" sz="2000" b="1" dirty="0">
                <a:latin typeface="Arial" charset="0"/>
                <a:ea typeface="宋体" charset="0"/>
              </a:rPr>
              <a:t>数值或</a:t>
            </a:r>
            <a:r>
              <a:rPr lang="en-US" altLang="zh-CN" sz="2000" b="1" dirty="0" err="1">
                <a:latin typeface="Arial" charset="0"/>
                <a:ea typeface="宋体" charset="0"/>
              </a:rPr>
              <a:t>unicode</a:t>
            </a:r>
            <a:r>
              <a:rPr lang="zh-CN" altLang="en-US" sz="2000" b="1" dirty="0">
                <a:latin typeface="Arial" charset="0"/>
                <a:ea typeface="宋体" charset="0"/>
              </a:rPr>
              <a:t>数值</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963671188"/>
      </p:ext>
    </p:extLst>
  </p:cSld>
  <p:clrMapOvr>
    <a:masterClrMapping/>
  </p:clrMapOvr>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579" y="362457"/>
            <a:ext cx="5987008" cy="732557"/>
          </a:xfrm>
        </p:spPr>
        <p:txBody>
          <a:bodyPr/>
          <a:lstStyle/>
          <a:p>
            <a:r>
              <a:rPr lang="zh-CN" altLang="zh-CN" dirty="0"/>
              <a:t>银行用户营销响应模型：判断用户是否会对贷款有响应</a:t>
            </a:r>
            <a:br>
              <a:rPr lang="zh-CN" altLang="zh-CN" dirty="0"/>
            </a:br>
            <a:endParaRPr kumimoji="1" lang="zh-CN" altLang="en-US" dirty="0"/>
          </a:p>
        </p:txBody>
      </p:sp>
      <p:sp>
        <p:nvSpPr>
          <p:cNvPr id="6" name="矩形 5"/>
          <p:cNvSpPr/>
          <p:nvPr/>
        </p:nvSpPr>
        <p:spPr>
          <a:xfrm>
            <a:off x="496579" y="1340768"/>
            <a:ext cx="8640960" cy="1477328"/>
          </a:xfrm>
          <a:prstGeom prst="rect">
            <a:avLst/>
          </a:prstGeom>
        </p:spPr>
        <p:txBody>
          <a:bodyPr wrap="square">
            <a:spAutoFit/>
          </a:bodyPr>
          <a:lstStyle/>
          <a:p>
            <a:r>
              <a:rPr lang="zh-CN" altLang="en-US" dirty="0"/>
              <a:t>在模型建置前，首先要了解数据的组成。通过 </a:t>
            </a:r>
            <a:r>
              <a:rPr lang="en-US" altLang="zh-CN" dirty="0"/>
              <a:t>Data Audit Node </a:t>
            </a:r>
            <a:r>
              <a:rPr lang="zh-CN" altLang="en-US" dirty="0"/>
              <a:t>中简单的图表及统计数据 </a:t>
            </a:r>
            <a:r>
              <a:rPr lang="en-US" altLang="zh-CN" dirty="0"/>
              <a:t>(</a:t>
            </a:r>
            <a:r>
              <a:rPr lang="zh-CN" altLang="en-US" dirty="0"/>
              <a:t>如图 </a:t>
            </a:r>
            <a:r>
              <a:rPr lang="en-US" altLang="zh-CN" dirty="0"/>
              <a:t>2 </a:t>
            </a:r>
            <a:r>
              <a:rPr lang="zh-CN" altLang="en-US" dirty="0"/>
              <a:t>所示</a:t>
            </a:r>
            <a:r>
              <a:rPr lang="en-US" altLang="zh-CN" dirty="0"/>
              <a:t>)</a:t>
            </a:r>
            <a:r>
              <a:rPr lang="zh-CN" altLang="en-US" dirty="0"/>
              <a:t>，我们可以察觉数据的异常、极端值。以年龄栏位为例，我们可以通过最大、最小及平均值，来观察有无异常分布。年龄 </a:t>
            </a:r>
            <a:r>
              <a:rPr lang="en-US" altLang="zh-CN" dirty="0"/>
              <a:t>18~95 </a:t>
            </a:r>
            <a:r>
              <a:rPr lang="zh-CN" altLang="en-US" dirty="0"/>
              <a:t>岁及平均 </a:t>
            </a:r>
            <a:r>
              <a:rPr lang="en-US" altLang="zh-CN" dirty="0"/>
              <a:t>40 </a:t>
            </a:r>
            <a:r>
              <a:rPr lang="zh-CN" altLang="en-US" dirty="0"/>
              <a:t>岁属于正常分布，所以不需要做特殊处理。其它栏位可以通过同样方式检视，以增加对客户数据的了解。</a:t>
            </a:r>
          </a:p>
        </p:txBody>
      </p:sp>
      <p:sp>
        <p:nvSpPr>
          <p:cNvPr id="7" name="矩形 6"/>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pic>
        <p:nvPicPr>
          <p:cNvPr id="5" name="图片 4"/>
          <p:cNvPicPr>
            <a:picLocks noChangeAspect="1"/>
          </p:cNvPicPr>
          <p:nvPr/>
        </p:nvPicPr>
        <p:blipFill>
          <a:blip r:embed="rId2" cstate="print"/>
          <a:stretch>
            <a:fillRect/>
          </a:stretch>
        </p:blipFill>
        <p:spPr>
          <a:xfrm>
            <a:off x="755576" y="2924944"/>
            <a:ext cx="7467600" cy="3429000"/>
          </a:xfrm>
          <a:prstGeom prst="rect">
            <a:avLst/>
          </a:prstGeom>
        </p:spPr>
      </p:pic>
    </p:spTree>
    <p:extLst>
      <p:ext uri="{BB962C8B-B14F-4D97-AF65-F5344CB8AC3E}">
        <p14:creationId xmlns:p14="http://schemas.microsoft.com/office/powerpoint/2010/main" val="946989291"/>
      </p:ext>
    </p:extLst>
  </p:cSld>
  <p:clrMapOvr>
    <a:masterClrMapping/>
  </p:clrMapOvr>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98079"/>
            <a:ext cx="6923112" cy="732557"/>
          </a:xfrm>
        </p:spPr>
        <p:txBody>
          <a:bodyPr/>
          <a:lstStyle/>
          <a:p>
            <a:r>
              <a:rPr lang="zh-CN" altLang="zh-CN" dirty="0"/>
              <a:t>银行用户营销响应模型：判断用户是否会对贷款有响应</a:t>
            </a:r>
            <a:br>
              <a:rPr lang="zh-CN" altLang="zh-CN" dirty="0"/>
            </a:br>
            <a:endParaRPr kumimoji="1" lang="zh-CN" altLang="en-US" dirty="0"/>
          </a:p>
        </p:txBody>
      </p:sp>
      <p:sp>
        <p:nvSpPr>
          <p:cNvPr id="3" name="内容占位符 2"/>
          <p:cNvSpPr>
            <a:spLocks noGrp="1"/>
          </p:cNvSpPr>
          <p:nvPr>
            <p:ph idx="1"/>
          </p:nvPr>
        </p:nvSpPr>
        <p:spPr>
          <a:xfrm>
            <a:off x="457200" y="1268413"/>
            <a:ext cx="8229600" cy="864443"/>
          </a:xfrm>
        </p:spPr>
        <p:txBody>
          <a:bodyPr/>
          <a:lstStyle/>
          <a:p>
            <a:r>
              <a:rPr kumimoji="1" lang="zh-CN" altLang="en-US" dirty="0" smtClean="0"/>
              <a:t>银行客户职业与定存产品接受度之图表</a:t>
            </a:r>
            <a:endParaRPr kumimoji="1" lang="en-US" altLang="zh-CN" dirty="0" smtClean="0"/>
          </a:p>
          <a:p>
            <a:r>
              <a:rPr kumimoji="1" lang="zh-CN" altLang="en-US" sz="1600" dirty="0"/>
              <a:t>以年龄的分布来说，超过 </a:t>
            </a:r>
            <a:r>
              <a:rPr kumimoji="1" lang="en-US" altLang="zh-CN" sz="1600" dirty="0"/>
              <a:t>60 </a:t>
            </a:r>
            <a:r>
              <a:rPr kumimoji="1" lang="zh-CN" altLang="en-US" sz="1600" dirty="0"/>
              <a:t>岁的客户普遍对定存产品的接受度较高 </a:t>
            </a:r>
            <a:r>
              <a:rPr kumimoji="1" lang="zh-CN" altLang="zh-CN" sz="1600" dirty="0"/>
              <a:t>。</a:t>
            </a:r>
            <a:r>
              <a:rPr kumimoji="1" lang="zh-CN" altLang="en-US" sz="1600" dirty="0" smtClean="0"/>
              <a:t> 因</a:t>
            </a:r>
            <a:r>
              <a:rPr kumimoji="1" lang="zh-CN" altLang="en-US" sz="1600" dirty="0"/>
              <a:t>此，可以做为打电话的参考依据。然而，以单一面相来决定结果并非最理想，我们仍需要找寻跟其它栏位的关联性</a:t>
            </a:r>
            <a:endParaRPr kumimoji="1" lang="en-US" altLang="zh-CN" sz="1600" dirty="0" smtClean="0"/>
          </a:p>
          <a:p>
            <a:pPr lvl="1"/>
            <a:endParaRPr kumimoji="1" lang="zh-CN" altLang="en-US" sz="1400" dirty="0"/>
          </a:p>
        </p:txBody>
      </p:sp>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pic>
        <p:nvPicPr>
          <p:cNvPr id="4" name="图片 3"/>
          <p:cNvPicPr>
            <a:picLocks noChangeAspect="1"/>
          </p:cNvPicPr>
          <p:nvPr/>
        </p:nvPicPr>
        <p:blipFill>
          <a:blip r:embed="rId2" cstate="print"/>
          <a:stretch>
            <a:fillRect/>
          </a:stretch>
        </p:blipFill>
        <p:spPr>
          <a:xfrm>
            <a:off x="1907704" y="3140968"/>
            <a:ext cx="6063028" cy="3434948"/>
          </a:xfrm>
          <a:prstGeom prst="rect">
            <a:avLst/>
          </a:prstGeom>
        </p:spPr>
      </p:pic>
    </p:spTree>
    <p:extLst>
      <p:ext uri="{BB962C8B-B14F-4D97-AF65-F5344CB8AC3E}">
        <p14:creationId xmlns:p14="http://schemas.microsoft.com/office/powerpoint/2010/main" val="1001365510"/>
      </p:ext>
    </p:extLst>
  </p:cSld>
  <p:clrMapOvr>
    <a:masterClrMapping/>
  </p:clrMapOvr>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4664"/>
            <a:ext cx="5987008" cy="732557"/>
          </a:xfrm>
        </p:spPr>
        <p:txBody>
          <a:bodyPr/>
          <a:lstStyle/>
          <a:p>
            <a:r>
              <a:rPr lang="zh-CN" altLang="zh-CN" dirty="0"/>
              <a:t>银行用户营销响应模型：判断用户是否会对贷款有响应</a:t>
            </a:r>
            <a:br>
              <a:rPr lang="zh-CN" altLang="zh-CN" dirty="0"/>
            </a:br>
            <a:endParaRPr kumimoji="1" lang="zh-CN" altLang="en-US" dirty="0"/>
          </a:p>
        </p:txBody>
      </p:sp>
      <p:sp>
        <p:nvSpPr>
          <p:cNvPr id="3" name="内容占位符 2"/>
          <p:cNvSpPr>
            <a:spLocks noGrp="1"/>
          </p:cNvSpPr>
          <p:nvPr>
            <p:ph idx="1"/>
          </p:nvPr>
        </p:nvSpPr>
        <p:spPr>
          <a:xfrm>
            <a:off x="457200" y="1268413"/>
            <a:ext cx="8229600" cy="864443"/>
          </a:xfrm>
        </p:spPr>
        <p:txBody>
          <a:bodyPr/>
          <a:lstStyle/>
          <a:p>
            <a:r>
              <a:rPr kumimoji="1" lang="zh-CN" altLang="en-US" dirty="0"/>
              <a:t>银行客户年龄与定存产品接受度之图表</a:t>
            </a:r>
            <a:endParaRPr kumimoji="1" lang="zh-CN" altLang="en-US" sz="1400" dirty="0"/>
          </a:p>
        </p:txBody>
      </p:sp>
      <p:pic>
        <p:nvPicPr>
          <p:cNvPr id="5" name="图片 4"/>
          <p:cNvPicPr>
            <a:picLocks noChangeAspect="1"/>
          </p:cNvPicPr>
          <p:nvPr/>
        </p:nvPicPr>
        <p:blipFill>
          <a:blip r:embed="rId2" cstate="print"/>
          <a:stretch>
            <a:fillRect/>
          </a:stretch>
        </p:blipFill>
        <p:spPr>
          <a:xfrm>
            <a:off x="1115616" y="2060848"/>
            <a:ext cx="7703840" cy="4622304"/>
          </a:xfrm>
          <a:prstGeom prst="rect">
            <a:avLst/>
          </a:prstGeom>
        </p:spPr>
      </p:pic>
    </p:spTree>
    <p:extLst>
      <p:ext uri="{BB962C8B-B14F-4D97-AF65-F5344CB8AC3E}">
        <p14:creationId xmlns:p14="http://schemas.microsoft.com/office/powerpoint/2010/main" val="3680490724"/>
      </p:ext>
    </p:extLst>
  </p:cSld>
  <p:clrMapOvr>
    <a:masterClrMapping/>
  </p:clrMapOvr>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91840"/>
            <a:ext cx="6419056" cy="732557"/>
          </a:xfrm>
        </p:spPr>
        <p:txBody>
          <a:bodyPr/>
          <a:lstStyle/>
          <a:p>
            <a:r>
              <a:rPr lang="zh-CN" altLang="zh-CN" dirty="0"/>
              <a:t>银行用户营销响应模型：判断用户是否会对贷款有响应</a:t>
            </a:r>
            <a:br>
              <a:rPr lang="zh-CN" altLang="zh-CN" dirty="0"/>
            </a:br>
            <a:endParaRPr kumimoji="1" lang="zh-CN" altLang="en-US" dirty="0"/>
          </a:p>
        </p:txBody>
      </p:sp>
      <p:sp>
        <p:nvSpPr>
          <p:cNvPr id="3" name="内容占位符 2"/>
          <p:cNvSpPr>
            <a:spLocks noGrp="1"/>
          </p:cNvSpPr>
          <p:nvPr>
            <p:ph idx="1"/>
          </p:nvPr>
        </p:nvSpPr>
        <p:spPr>
          <a:xfrm>
            <a:off x="457200" y="1268413"/>
            <a:ext cx="8229600" cy="864443"/>
          </a:xfrm>
        </p:spPr>
        <p:txBody>
          <a:bodyPr/>
          <a:lstStyle/>
          <a:p>
            <a:r>
              <a:rPr kumimoji="1" lang="zh-CN" altLang="en-US" dirty="0"/>
              <a:t>银行最后一次致电客户的时间 </a:t>
            </a:r>
            <a:r>
              <a:rPr kumimoji="1" lang="en-US" altLang="zh-CN" dirty="0"/>
              <a:t>(</a:t>
            </a:r>
            <a:r>
              <a:rPr kumimoji="1" lang="zh-CN" altLang="en-US" dirty="0"/>
              <a:t>秒</a:t>
            </a:r>
            <a:r>
              <a:rPr kumimoji="1" lang="en-US" altLang="zh-CN" dirty="0"/>
              <a:t>) </a:t>
            </a:r>
            <a:r>
              <a:rPr kumimoji="1" lang="zh-CN" altLang="en-US" dirty="0"/>
              <a:t>对定存产品接受度之图表</a:t>
            </a:r>
            <a:endParaRPr kumimoji="1" lang="zh-CN" altLang="en-US" sz="1400" dirty="0"/>
          </a:p>
        </p:txBody>
      </p:sp>
      <p:pic>
        <p:nvPicPr>
          <p:cNvPr id="4" name="图片 3"/>
          <p:cNvPicPr>
            <a:picLocks noChangeAspect="1"/>
          </p:cNvPicPr>
          <p:nvPr/>
        </p:nvPicPr>
        <p:blipFill>
          <a:blip r:embed="rId2" cstate="print"/>
          <a:stretch>
            <a:fillRect/>
          </a:stretch>
        </p:blipFill>
        <p:spPr>
          <a:xfrm>
            <a:off x="1187624" y="2276872"/>
            <a:ext cx="7308304" cy="4030868"/>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950336525"/>
      </p:ext>
    </p:extLst>
  </p:cSld>
  <p:clrMapOvr>
    <a:masterClrMapping/>
  </p:clrMapOvr>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62636"/>
            <a:ext cx="6203032" cy="732557"/>
          </a:xfrm>
        </p:spPr>
        <p:txBody>
          <a:bodyPr/>
          <a:lstStyle/>
          <a:p>
            <a:r>
              <a:rPr lang="zh-CN" altLang="zh-CN" dirty="0"/>
              <a:t>银行用户营销响应模型：判断用户是否会对贷款有响应</a:t>
            </a:r>
            <a:br>
              <a:rPr lang="zh-CN" altLang="zh-CN" dirty="0"/>
            </a:br>
            <a:endParaRPr kumimoji="1" lang="zh-CN" altLang="en-US" dirty="0"/>
          </a:p>
        </p:txBody>
      </p:sp>
      <p:sp>
        <p:nvSpPr>
          <p:cNvPr id="3" name="内容占位符 2"/>
          <p:cNvSpPr>
            <a:spLocks noGrp="1"/>
          </p:cNvSpPr>
          <p:nvPr>
            <p:ph idx="1"/>
          </p:nvPr>
        </p:nvSpPr>
        <p:spPr>
          <a:xfrm>
            <a:off x="457200" y="1268413"/>
            <a:ext cx="8229600" cy="864443"/>
          </a:xfrm>
        </p:spPr>
        <p:txBody>
          <a:bodyPr/>
          <a:lstStyle/>
          <a:p>
            <a:r>
              <a:rPr kumimoji="1" lang="zh-CN" altLang="en-US" dirty="0"/>
              <a:t>与银行客户通话次数对定存产品接受度之图表</a:t>
            </a:r>
            <a:endParaRPr kumimoji="1" lang="zh-CN" altLang="en-US" sz="1400" dirty="0"/>
          </a:p>
        </p:txBody>
      </p:sp>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pic>
        <p:nvPicPr>
          <p:cNvPr id="5" name="图片 4"/>
          <p:cNvPicPr>
            <a:picLocks noChangeAspect="1"/>
          </p:cNvPicPr>
          <p:nvPr/>
        </p:nvPicPr>
        <p:blipFill>
          <a:blip r:embed="rId2" cstate="print"/>
          <a:stretch>
            <a:fillRect/>
          </a:stretch>
        </p:blipFill>
        <p:spPr>
          <a:xfrm>
            <a:off x="899592" y="1916832"/>
            <a:ext cx="7583827" cy="4550296"/>
          </a:xfrm>
          <a:prstGeom prst="rect">
            <a:avLst/>
          </a:prstGeom>
        </p:spPr>
      </p:pic>
    </p:spTree>
    <p:extLst>
      <p:ext uri="{BB962C8B-B14F-4D97-AF65-F5344CB8AC3E}">
        <p14:creationId xmlns:p14="http://schemas.microsoft.com/office/powerpoint/2010/main" val="3591772103"/>
      </p:ext>
    </p:extLst>
  </p:cSld>
  <p:clrMapOvr>
    <a:masterClrMapping/>
  </p:clrMapOvr>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62636"/>
            <a:ext cx="6059016" cy="732557"/>
          </a:xfrm>
        </p:spPr>
        <p:txBody>
          <a:bodyPr/>
          <a:lstStyle/>
          <a:p>
            <a:r>
              <a:rPr lang="zh-CN" altLang="zh-CN" dirty="0"/>
              <a:t>银行用户营销响应模型：判断用户是否会对贷款有响应</a:t>
            </a:r>
            <a:br>
              <a:rPr lang="zh-CN" altLang="zh-CN" dirty="0"/>
            </a:br>
            <a:endParaRPr kumimoji="1" lang="zh-CN" altLang="en-US" dirty="0"/>
          </a:p>
        </p:txBody>
      </p:sp>
      <p:sp>
        <p:nvSpPr>
          <p:cNvPr id="3" name="内容占位符 2"/>
          <p:cNvSpPr>
            <a:spLocks noGrp="1"/>
          </p:cNvSpPr>
          <p:nvPr>
            <p:ph idx="1"/>
          </p:nvPr>
        </p:nvSpPr>
        <p:spPr>
          <a:xfrm>
            <a:off x="457200" y="1268413"/>
            <a:ext cx="8229600" cy="4032795"/>
          </a:xfrm>
        </p:spPr>
        <p:txBody>
          <a:bodyPr/>
          <a:lstStyle/>
          <a:p>
            <a:r>
              <a:rPr kumimoji="1" lang="zh-CN" altLang="en-US" sz="3200" dirty="0" smtClean="0"/>
              <a:t>数据处理</a:t>
            </a:r>
            <a:endParaRPr kumimoji="1" lang="en-US" altLang="zh-CN" sz="3200" dirty="0" smtClean="0"/>
          </a:p>
          <a:p>
            <a:pPr lvl="1"/>
            <a:r>
              <a:rPr kumimoji="1" lang="zh-CN" altLang="en-US" sz="2800" dirty="0" smtClean="0"/>
              <a:t>通过决策树选取重要的变量</a:t>
            </a:r>
            <a:endParaRPr kumimoji="1" lang="en-US" altLang="zh-CN" sz="2800" dirty="0" smtClean="0"/>
          </a:p>
          <a:p>
            <a:r>
              <a:rPr kumimoji="1" lang="zh-CN" altLang="en-US" sz="3200" dirty="0" smtClean="0"/>
              <a:t>建模</a:t>
            </a:r>
            <a:endParaRPr kumimoji="1" lang="en-US" altLang="zh-CN" sz="3200" dirty="0" smtClean="0"/>
          </a:p>
          <a:p>
            <a:pPr lvl="1"/>
            <a:r>
              <a:rPr kumimoji="1" lang="zh-CN" altLang="en-US" sz="2800" dirty="0" smtClean="0"/>
              <a:t>选择决策树进行建模</a:t>
            </a:r>
            <a:endParaRPr kumimoji="1" lang="en-US" altLang="zh-CN" sz="2800" dirty="0" smtClean="0"/>
          </a:p>
          <a:p>
            <a:pPr lvl="1"/>
            <a:endParaRPr kumimoji="1" lang="en-US" altLang="zh-CN" sz="2800" dirty="0" smtClean="0"/>
          </a:p>
        </p:txBody>
      </p:sp>
      <p:pic>
        <p:nvPicPr>
          <p:cNvPr id="4" name="图片 3"/>
          <p:cNvPicPr>
            <a:picLocks noChangeAspect="1"/>
          </p:cNvPicPr>
          <p:nvPr/>
        </p:nvPicPr>
        <p:blipFill>
          <a:blip r:embed="rId2" cstate="print"/>
          <a:stretch>
            <a:fillRect/>
          </a:stretch>
        </p:blipFill>
        <p:spPr>
          <a:xfrm>
            <a:off x="5436096" y="3356992"/>
            <a:ext cx="2796780" cy="2650810"/>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547904891"/>
      </p:ext>
    </p:extLst>
  </p:cSld>
  <p:clrMapOvr>
    <a:masterClrMapping/>
  </p:clrMapOvr>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dirty="0"/>
              <a:t>银行用户细分实现：采用聚类</a:t>
            </a:r>
            <a:r>
              <a:rPr lang="zh-CN" altLang="zh-CN" dirty="0" smtClean="0"/>
              <a:t>算法</a:t>
            </a:r>
            <a:endParaRPr kumimoji="1" lang="zh-CN" altLang="en-US" dirty="0"/>
          </a:p>
        </p:txBody>
      </p:sp>
      <p:sp>
        <p:nvSpPr>
          <p:cNvPr id="3" name="内容占位符 2"/>
          <p:cNvSpPr>
            <a:spLocks noGrp="1"/>
          </p:cNvSpPr>
          <p:nvPr>
            <p:ph idx="1"/>
          </p:nvPr>
        </p:nvSpPr>
        <p:spPr>
          <a:xfrm>
            <a:off x="457200" y="1268413"/>
            <a:ext cx="8229600" cy="3384723"/>
          </a:xfrm>
        </p:spPr>
        <p:txBody>
          <a:bodyPr/>
          <a:lstStyle/>
          <a:p>
            <a:r>
              <a:rPr kumimoji="1" lang="zh-CN" altLang="en-US" dirty="0"/>
              <a:t>高端客户细分与</a:t>
            </a:r>
            <a:r>
              <a:rPr kumimoji="1" lang="zh-CN" altLang="en-US" dirty="0" smtClean="0"/>
              <a:t>潜在提升识别</a:t>
            </a:r>
            <a:endParaRPr kumimoji="1" lang="en-US" altLang="zh-CN" dirty="0" smtClean="0"/>
          </a:p>
          <a:p>
            <a:pPr lvl="1"/>
            <a:r>
              <a:rPr kumimoji="1" lang="zh-CN" altLang="en-US" dirty="0" smtClean="0"/>
              <a:t>对全行数以千万计得个人金融客户，以客户金融资产进行评价，基于某种业务规则和计算，锁定一定的：重点客户</a:t>
            </a:r>
            <a:endParaRPr kumimoji="1" lang="en-US" altLang="zh-CN" dirty="0" smtClean="0"/>
          </a:p>
          <a:p>
            <a:pPr lvl="1"/>
            <a:r>
              <a:rPr kumimoji="1" lang="zh-CN" altLang="en-US" dirty="0" smtClean="0"/>
              <a:t>同样对全行个人金融客户，以客户价值贡献，再进行评价</a:t>
            </a:r>
            <a:endParaRPr kumimoji="1" lang="en-US" altLang="zh-CN" dirty="0" smtClean="0"/>
          </a:p>
          <a:p>
            <a:pPr lvl="1"/>
            <a:endParaRPr kumimoji="1" lang="en-US" altLang="zh-CN" dirty="0"/>
          </a:p>
          <a:p>
            <a:pPr lvl="1"/>
            <a:r>
              <a:rPr kumimoji="1" lang="zh-CN" altLang="en-US" dirty="0" smtClean="0"/>
              <a:t>客户价值贡献＝净利息收入＋净非利息收入－运营成本－风险成本－资本成本</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218946001"/>
      </p:ext>
    </p:extLst>
  </p:cSld>
  <p:clrMapOvr>
    <a:masterClrMapping/>
  </p:clrMapOvr>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dirty="0"/>
              <a:t>银行用户细分实现：采用聚类</a:t>
            </a:r>
            <a:r>
              <a:rPr lang="zh-CN" altLang="zh-CN" dirty="0" smtClean="0"/>
              <a:t>算法</a:t>
            </a:r>
            <a:endParaRPr kumimoji="1" lang="zh-CN" altLang="en-US" dirty="0"/>
          </a:p>
        </p:txBody>
      </p:sp>
      <p:sp>
        <p:nvSpPr>
          <p:cNvPr id="3" name="内容占位符 2"/>
          <p:cNvSpPr>
            <a:spLocks noGrp="1"/>
          </p:cNvSpPr>
          <p:nvPr>
            <p:ph idx="1"/>
          </p:nvPr>
        </p:nvSpPr>
        <p:spPr>
          <a:xfrm>
            <a:off x="457200" y="1268413"/>
            <a:ext cx="8229600" cy="4896891"/>
          </a:xfrm>
        </p:spPr>
        <p:txBody>
          <a:bodyPr/>
          <a:lstStyle/>
          <a:p>
            <a:r>
              <a:rPr kumimoji="1" lang="zh-CN" altLang="en-US" dirty="0" smtClean="0"/>
              <a:t>数据准备</a:t>
            </a:r>
            <a:endParaRPr kumimoji="1" lang="en-US" altLang="zh-CN" dirty="0" smtClean="0"/>
          </a:p>
          <a:p>
            <a:pPr lvl="1"/>
            <a:r>
              <a:rPr kumimoji="1" lang="zh-CN" altLang="en-US" dirty="0" smtClean="0"/>
              <a:t>性别</a:t>
            </a:r>
            <a:endParaRPr kumimoji="1" lang="en-US" altLang="zh-CN" dirty="0" smtClean="0"/>
          </a:p>
          <a:p>
            <a:pPr lvl="1"/>
            <a:r>
              <a:rPr kumimoji="1" lang="zh-CN" altLang="en-US" dirty="0" smtClean="0"/>
              <a:t>年龄</a:t>
            </a:r>
            <a:endParaRPr kumimoji="1" lang="en-US" altLang="zh-CN" dirty="0" smtClean="0"/>
          </a:p>
          <a:p>
            <a:pPr lvl="1"/>
            <a:r>
              <a:rPr kumimoji="1" lang="zh-CN" altLang="en-US" dirty="0" smtClean="0"/>
              <a:t>存款占比</a:t>
            </a:r>
            <a:endParaRPr kumimoji="1" lang="en-US" altLang="zh-CN" dirty="0" smtClean="0"/>
          </a:p>
          <a:p>
            <a:pPr lvl="1"/>
            <a:r>
              <a:rPr kumimoji="1" lang="zh-CN" altLang="en-US" dirty="0" smtClean="0"/>
              <a:t>理财占比</a:t>
            </a:r>
            <a:endParaRPr kumimoji="1" lang="en-US" altLang="zh-CN" dirty="0" smtClean="0"/>
          </a:p>
          <a:p>
            <a:pPr lvl="1"/>
            <a:r>
              <a:rPr kumimoji="1" lang="zh-CN" altLang="en-US" dirty="0" smtClean="0"/>
              <a:t>单笔大金额理财标志</a:t>
            </a:r>
            <a:endParaRPr kumimoji="1" lang="en-US" altLang="zh-CN" dirty="0" smtClean="0"/>
          </a:p>
          <a:p>
            <a:pPr lvl="1"/>
            <a:r>
              <a:rPr kumimoji="1" lang="zh-CN" altLang="en-US" dirty="0" smtClean="0"/>
              <a:t>购买短期理财标志</a:t>
            </a:r>
            <a:endParaRPr kumimoji="1" lang="en-US" altLang="zh-CN" dirty="0" smtClean="0"/>
          </a:p>
          <a:p>
            <a:pPr lvl="1"/>
            <a:r>
              <a:rPr kumimoji="1" lang="zh-CN" altLang="en-US" dirty="0" smtClean="0"/>
              <a:t>柜台交易占比</a:t>
            </a:r>
            <a:endParaRPr kumimoji="1" lang="en-US" altLang="zh-CN" dirty="0" smtClean="0"/>
          </a:p>
          <a:p>
            <a:pPr lvl="1"/>
            <a:r>
              <a:rPr kumimoji="1" lang="zh-CN" altLang="en-US" dirty="0" smtClean="0"/>
              <a:t>网银交易占比</a:t>
            </a:r>
            <a:endParaRPr kumimoji="1" lang="en-US" altLang="zh-CN" dirty="0" smtClean="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490665234"/>
      </p:ext>
    </p:extLst>
  </p:cSld>
  <p:clrMapOvr>
    <a:masterClrMapping/>
  </p:clrMapOvr>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zh-CN" dirty="0"/>
              <a:t>银行用户细分实现：采用聚类</a:t>
            </a:r>
            <a:r>
              <a:rPr lang="zh-CN" altLang="zh-CN" dirty="0" smtClean="0"/>
              <a:t>算法</a:t>
            </a:r>
            <a:endParaRPr kumimoji="1" lang="zh-CN" altLang="en-US" dirty="0"/>
          </a:p>
        </p:txBody>
      </p:sp>
      <p:sp>
        <p:nvSpPr>
          <p:cNvPr id="3" name="内容占位符 2"/>
          <p:cNvSpPr>
            <a:spLocks noGrp="1"/>
          </p:cNvSpPr>
          <p:nvPr>
            <p:ph idx="1"/>
          </p:nvPr>
        </p:nvSpPr>
        <p:spPr>
          <a:xfrm>
            <a:off x="457200" y="1268413"/>
            <a:ext cx="8229600" cy="2520627"/>
          </a:xfrm>
        </p:spPr>
        <p:txBody>
          <a:bodyPr/>
          <a:lstStyle/>
          <a:p>
            <a:r>
              <a:rPr kumimoji="1" lang="zh-CN" altLang="en-US" dirty="0" smtClean="0"/>
              <a:t>需要系统操作人员结合具体业务需求提供一个参数，即最小关注客户群尺寸参数</a:t>
            </a:r>
            <a:r>
              <a:rPr kumimoji="1" lang="en-US" altLang="zh-CN" dirty="0" smtClean="0"/>
              <a:t>(m*),m*</a:t>
            </a:r>
            <a:r>
              <a:rPr kumimoji="1" lang="zh-CN" altLang="en-US" dirty="0" smtClean="0"/>
              <a:t>是一个比例值，如</a:t>
            </a:r>
            <a:r>
              <a:rPr kumimoji="1" lang="en-US" altLang="zh-CN" dirty="0" smtClean="0"/>
              <a:t>10%</a:t>
            </a:r>
            <a:r>
              <a:rPr kumimoji="1" lang="zh-CN" altLang="en-US" dirty="0" smtClean="0"/>
              <a:t>表示达到关注标准的最小客户群其客户数量至少为全部客户数量的</a:t>
            </a:r>
            <a:r>
              <a:rPr kumimoji="1" lang="en-US" altLang="zh-CN" dirty="0" smtClean="0"/>
              <a:t>10%</a:t>
            </a:r>
          </a:p>
          <a:p>
            <a:r>
              <a:rPr kumimoji="1" lang="zh-CN" altLang="en-US" dirty="0" smtClean="0"/>
              <a:t>建模</a:t>
            </a:r>
            <a:r>
              <a:rPr kumimoji="1" lang="en-US" altLang="zh-CN" dirty="0" smtClean="0"/>
              <a:t>:</a:t>
            </a:r>
            <a:r>
              <a:rPr kumimoji="1" lang="en-US" altLang="zh-CN" dirty="0" err="1" smtClean="0"/>
              <a:t>kmeans</a:t>
            </a:r>
            <a:endParaRPr kumimoji="1" lang="en-US" altLang="zh-CN" dirty="0" smtClean="0"/>
          </a:p>
        </p:txBody>
      </p:sp>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pic>
        <p:nvPicPr>
          <p:cNvPr id="4" name="图片 3"/>
          <p:cNvPicPr>
            <a:picLocks noChangeAspect="1"/>
          </p:cNvPicPr>
          <p:nvPr/>
        </p:nvPicPr>
        <p:blipFill>
          <a:blip r:embed="rId2" cstate="print"/>
          <a:stretch>
            <a:fillRect/>
          </a:stretch>
        </p:blipFill>
        <p:spPr>
          <a:xfrm>
            <a:off x="1115616" y="4293096"/>
            <a:ext cx="7620000" cy="1600200"/>
          </a:xfrm>
          <a:prstGeom prst="rect">
            <a:avLst/>
          </a:prstGeom>
        </p:spPr>
      </p:pic>
    </p:spTree>
    <p:extLst>
      <p:ext uri="{BB962C8B-B14F-4D97-AF65-F5344CB8AC3E}">
        <p14:creationId xmlns:p14="http://schemas.microsoft.com/office/powerpoint/2010/main" val="695346424"/>
      </p:ext>
    </p:extLst>
  </p:cSld>
  <p:clrMapOvr>
    <a:masterClrMapping/>
  </p:clrMapOvr>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2400" dirty="0" smtClean="0"/>
              <a:t>客户流失预警</a:t>
            </a:r>
            <a:endParaRPr kumimoji="1" lang="zh-CN" altLang="en-US" sz="2400" dirty="0"/>
          </a:p>
        </p:txBody>
      </p:sp>
      <p:sp>
        <p:nvSpPr>
          <p:cNvPr id="3" name="内容占位符 2"/>
          <p:cNvSpPr>
            <a:spLocks noGrp="1"/>
          </p:cNvSpPr>
          <p:nvPr>
            <p:ph idx="1"/>
          </p:nvPr>
        </p:nvSpPr>
        <p:spPr>
          <a:xfrm>
            <a:off x="179512" y="764704"/>
            <a:ext cx="8784976" cy="5040560"/>
          </a:xfrm>
          <a:prstGeom prst="rect">
            <a:avLst/>
          </a:prstGeom>
        </p:spPr>
        <p:txBody>
          <a:bodyPr>
            <a:normAutofit/>
          </a:bodyPr>
          <a:lstStyle/>
          <a:p>
            <a:r>
              <a:rPr lang="zh-CN" altLang="en-US" sz="2000" dirty="0" smtClean="0"/>
              <a:t>背景</a:t>
            </a:r>
            <a:endParaRPr lang="en-US" altLang="zh-CN" sz="2000" dirty="0">
              <a:solidFill>
                <a:srgbClr val="000000"/>
              </a:solidFill>
            </a:endParaRPr>
          </a:p>
          <a:p>
            <a:pPr lvl="1"/>
            <a:r>
              <a:rPr lang="zh-CN" altLang="en-US" sz="1800" b="1" dirty="0">
                <a:solidFill>
                  <a:srgbClr val="000000"/>
                </a:solidFill>
              </a:rPr>
              <a:t>客户流失的类型 </a:t>
            </a:r>
            <a:r>
              <a:rPr lang="zh-CN" altLang="en-US" sz="1800" b="1" dirty="0" smtClean="0">
                <a:solidFill>
                  <a:srgbClr val="000000"/>
                </a:solidFill>
              </a:rPr>
              <a:t> </a:t>
            </a:r>
            <a:endParaRPr lang="zh-CN" altLang="en-US" sz="1800" dirty="0">
              <a:solidFill>
                <a:srgbClr val="000000"/>
              </a:solidFill>
            </a:endParaRPr>
          </a:p>
          <a:p>
            <a:pPr lvl="2"/>
            <a:r>
              <a:rPr lang="zh-CN" altLang="en-US" sz="1600" dirty="0">
                <a:solidFill>
                  <a:srgbClr val="000000"/>
                </a:solidFill>
              </a:rPr>
              <a:t>公司内客户转移</a:t>
            </a:r>
            <a:r>
              <a:rPr lang="en-US" altLang="zh-CN" sz="1600" dirty="0">
                <a:solidFill>
                  <a:srgbClr val="000000"/>
                </a:solidFill>
              </a:rPr>
              <a:t>:</a:t>
            </a:r>
            <a:r>
              <a:rPr lang="zh-CN" altLang="en-US" sz="1600" dirty="0">
                <a:solidFill>
                  <a:srgbClr val="000000"/>
                </a:solidFill>
              </a:rPr>
              <a:t>客户转移至本公司的不同业务</a:t>
            </a:r>
            <a:endParaRPr lang="en-US" altLang="zh-CN" sz="1600" dirty="0" smtClean="0">
              <a:solidFill>
                <a:srgbClr val="000000"/>
              </a:solidFill>
            </a:endParaRPr>
          </a:p>
          <a:p>
            <a:pPr lvl="2"/>
            <a:r>
              <a:rPr lang="zh-CN" altLang="en-US" sz="1600" dirty="0">
                <a:solidFill>
                  <a:srgbClr val="000000"/>
                </a:solidFill>
              </a:rPr>
              <a:t>客户被动流失</a:t>
            </a:r>
            <a:r>
              <a:rPr lang="en-US" altLang="zh-CN" sz="1600" dirty="0">
                <a:solidFill>
                  <a:srgbClr val="000000"/>
                </a:solidFill>
              </a:rPr>
              <a:t>:</a:t>
            </a:r>
            <a:r>
              <a:rPr lang="zh-CN" altLang="en-US" sz="1600" dirty="0">
                <a:solidFill>
                  <a:srgbClr val="000000"/>
                </a:solidFill>
              </a:rPr>
              <a:t>表现为金融服务商由于客户欺诈等行为而主动终止客户与客户的关</a:t>
            </a:r>
            <a:r>
              <a:rPr lang="zh-CN" altLang="en-US" sz="1600" dirty="0" smtClean="0">
                <a:solidFill>
                  <a:srgbClr val="000000"/>
                </a:solidFill>
              </a:rPr>
              <a:t>系</a:t>
            </a:r>
            <a:endParaRPr lang="en-US" altLang="zh-CN" sz="1600" dirty="0" smtClean="0">
              <a:solidFill>
                <a:srgbClr val="000000"/>
              </a:solidFill>
            </a:endParaRPr>
          </a:p>
          <a:p>
            <a:pPr lvl="2"/>
            <a:r>
              <a:rPr lang="zh-CN" altLang="en-US" sz="1600" dirty="0">
                <a:solidFill>
                  <a:srgbClr val="000000"/>
                </a:solidFill>
              </a:rPr>
              <a:t>客户主动流失</a:t>
            </a:r>
            <a:r>
              <a:rPr lang="en-US" altLang="zh-CN" sz="1600" dirty="0">
                <a:solidFill>
                  <a:srgbClr val="000000"/>
                </a:solidFill>
              </a:rPr>
              <a:t>:</a:t>
            </a:r>
            <a:r>
              <a:rPr lang="zh-CN" altLang="en-US" sz="1600" dirty="0">
                <a:solidFill>
                  <a:srgbClr val="000000"/>
                </a:solidFill>
              </a:rPr>
              <a:t>客户主动流失可分为两种情况。一种是客户不再使用任何一家金融服务商的 业务</a:t>
            </a:r>
            <a:r>
              <a:rPr lang="en-US" altLang="zh-CN" sz="1600" dirty="0">
                <a:solidFill>
                  <a:srgbClr val="000000"/>
                </a:solidFill>
              </a:rPr>
              <a:t>;</a:t>
            </a:r>
            <a:r>
              <a:rPr lang="zh-CN" altLang="en-US" sz="1600" dirty="0">
                <a:solidFill>
                  <a:srgbClr val="000000"/>
                </a:solidFill>
              </a:rPr>
              <a:t>另一种是客户选择了另一家服务商</a:t>
            </a:r>
            <a:r>
              <a:rPr lang="en-US" altLang="zh-CN" sz="1600" dirty="0">
                <a:solidFill>
                  <a:srgbClr val="000000"/>
                </a:solidFill>
              </a:rPr>
              <a:t>,</a:t>
            </a:r>
            <a:r>
              <a:rPr lang="zh-CN" altLang="en-US" sz="1600" dirty="0">
                <a:solidFill>
                  <a:srgbClr val="000000"/>
                </a:solidFill>
              </a:rPr>
              <a:t>如客户将存款从一家银行转移到另一家银</a:t>
            </a:r>
            <a:r>
              <a:rPr lang="zh-CN" altLang="en-US" sz="1600" dirty="0" smtClean="0">
                <a:solidFill>
                  <a:srgbClr val="000000"/>
                </a:solidFill>
              </a:rPr>
              <a:t>行</a:t>
            </a:r>
            <a:endParaRPr lang="en-US" altLang="zh-CN" sz="1600" dirty="0" smtClean="0">
              <a:solidFill>
                <a:srgbClr val="000000"/>
              </a:solidFill>
            </a:endParaRPr>
          </a:p>
          <a:p>
            <a:pPr lvl="1"/>
            <a:r>
              <a:rPr lang="zh-CN" altLang="en-US" sz="1800" dirty="0">
                <a:solidFill>
                  <a:srgbClr val="000000"/>
                </a:solidFill>
              </a:rPr>
              <a:t>如何进行客户流失</a:t>
            </a:r>
            <a:r>
              <a:rPr lang="zh-CN" altLang="en-US" sz="1800" dirty="0" smtClean="0">
                <a:solidFill>
                  <a:srgbClr val="000000"/>
                </a:solidFill>
              </a:rPr>
              <a:t>分析</a:t>
            </a:r>
            <a:endParaRPr lang="en-US" altLang="zh-CN" sz="1800" dirty="0" smtClean="0">
              <a:solidFill>
                <a:srgbClr val="000000"/>
              </a:solidFill>
            </a:endParaRPr>
          </a:p>
          <a:p>
            <a:pPr lvl="2"/>
            <a:r>
              <a:rPr lang="zh-CN" altLang="en-US" sz="1600" dirty="0">
                <a:solidFill>
                  <a:srgbClr val="000000"/>
                </a:solidFill>
              </a:rPr>
              <a:t>客户流失分析中有两个核心变量</a:t>
            </a:r>
            <a:r>
              <a:rPr lang="en-US" altLang="zh-CN" sz="1600" dirty="0">
                <a:solidFill>
                  <a:srgbClr val="000000"/>
                </a:solidFill>
              </a:rPr>
              <a:t>:</a:t>
            </a:r>
            <a:r>
              <a:rPr lang="zh-CN" altLang="en-US" sz="1600" dirty="0">
                <a:solidFill>
                  <a:srgbClr val="000000"/>
                </a:solidFill>
              </a:rPr>
              <a:t>财务原 因</a:t>
            </a:r>
            <a:r>
              <a:rPr lang="en-US" altLang="zh-CN" sz="1600" dirty="0">
                <a:solidFill>
                  <a:srgbClr val="000000"/>
                </a:solidFill>
              </a:rPr>
              <a:t>/</a:t>
            </a:r>
            <a:r>
              <a:rPr lang="zh-CN" altLang="en-US" sz="1600" dirty="0">
                <a:solidFill>
                  <a:srgbClr val="000000"/>
                </a:solidFill>
              </a:rPr>
              <a:t>非财务原因</a:t>
            </a:r>
            <a:r>
              <a:rPr lang="en-US" altLang="zh-CN" sz="1600" dirty="0">
                <a:solidFill>
                  <a:srgbClr val="000000"/>
                </a:solidFill>
              </a:rPr>
              <a:t>,</a:t>
            </a:r>
            <a:r>
              <a:rPr lang="zh-CN" altLang="en-US" sz="1600" dirty="0">
                <a:solidFill>
                  <a:srgbClr val="000000"/>
                </a:solidFill>
              </a:rPr>
              <a:t>主动流失</a:t>
            </a:r>
            <a:r>
              <a:rPr lang="en-US" altLang="zh-CN" sz="1600" dirty="0">
                <a:solidFill>
                  <a:srgbClr val="000000"/>
                </a:solidFill>
              </a:rPr>
              <a:t>/</a:t>
            </a:r>
            <a:r>
              <a:rPr lang="zh-CN" altLang="en-US" sz="1600" dirty="0">
                <a:solidFill>
                  <a:srgbClr val="000000"/>
                </a:solidFill>
              </a:rPr>
              <a:t>被动流失 </a:t>
            </a:r>
          </a:p>
          <a:p>
            <a:pPr lvl="2"/>
            <a:r>
              <a:rPr lang="zh-CN" altLang="en-US" sz="1600" dirty="0">
                <a:solidFill>
                  <a:srgbClr val="000000"/>
                </a:solidFill>
              </a:rPr>
              <a:t>研究哪些客户即将流失</a:t>
            </a:r>
            <a:r>
              <a:rPr lang="en-US" altLang="zh-CN" sz="1600" dirty="0">
                <a:solidFill>
                  <a:srgbClr val="000000"/>
                </a:solidFill>
              </a:rPr>
              <a:t>,</a:t>
            </a:r>
            <a:r>
              <a:rPr lang="zh-CN" altLang="en-US" sz="1600" dirty="0">
                <a:solidFill>
                  <a:srgbClr val="000000"/>
                </a:solidFill>
              </a:rPr>
              <a:t>是一个分类问题。将现有客户分为流失和不流失两类</a:t>
            </a:r>
            <a:r>
              <a:rPr lang="en-US" altLang="zh-CN" sz="1600" dirty="0">
                <a:solidFill>
                  <a:srgbClr val="000000"/>
                </a:solidFill>
              </a:rPr>
              <a:t>,</a:t>
            </a:r>
            <a:r>
              <a:rPr lang="zh-CN" altLang="en-US" sz="1600" dirty="0">
                <a:solidFill>
                  <a:srgbClr val="000000"/>
                </a:solidFill>
              </a:rPr>
              <a:t>选择适量的流失 客户和未流失客户的属性数据组成训练数据集</a:t>
            </a:r>
            <a:r>
              <a:rPr lang="en-US" altLang="zh-CN" sz="1600" dirty="0">
                <a:solidFill>
                  <a:srgbClr val="000000"/>
                </a:solidFill>
              </a:rPr>
              <a:t>,</a:t>
            </a:r>
            <a:r>
              <a:rPr lang="zh-CN" altLang="en-US" sz="1600" dirty="0">
                <a:solidFill>
                  <a:srgbClr val="000000"/>
                </a:solidFill>
              </a:rPr>
              <a:t>包括</a:t>
            </a:r>
            <a:r>
              <a:rPr lang="en-US" altLang="zh-CN" sz="1600" dirty="0">
                <a:solidFill>
                  <a:srgbClr val="000000"/>
                </a:solidFill>
              </a:rPr>
              <a:t>:</a:t>
            </a:r>
            <a:r>
              <a:rPr lang="zh-CN" altLang="en-US" sz="1600" dirty="0">
                <a:solidFill>
                  <a:srgbClr val="000000"/>
                </a:solidFill>
              </a:rPr>
              <a:t>客户的历史通话行为数据、客户的基础信 息、客户拥有的产品信息等 </a:t>
            </a:r>
            <a:endParaRPr lang="en-US" altLang="zh-CN" sz="1600" dirty="0" smtClean="0">
              <a:solidFill>
                <a:srgbClr val="000000"/>
              </a:solidFill>
            </a:endParaRPr>
          </a:p>
          <a:p>
            <a:pPr lvl="2"/>
            <a:endParaRPr lang="zh-CN" altLang="en-US" sz="1600" dirty="0">
              <a:solidFill>
                <a:srgbClr val="000000"/>
              </a:solidFill>
            </a:endParaRPr>
          </a:p>
          <a:p>
            <a:pPr lvl="2"/>
            <a:endParaRPr lang="zh-CN" altLang="en-US" sz="1600" dirty="0">
              <a:solidFill>
                <a:srgbClr val="000000"/>
              </a:solidFill>
            </a:endParaRPr>
          </a:p>
          <a:p>
            <a:pPr lvl="2"/>
            <a:endParaRPr lang="zh-CN" altLang="en-US" sz="1600" dirty="0">
              <a:solidFill>
                <a:srgbClr val="000000"/>
              </a:solidFill>
            </a:endParaRPr>
          </a:p>
          <a:p>
            <a:pPr lvl="1"/>
            <a:endParaRPr lang="zh-CN" altLang="en-US" sz="1800" dirty="0" smtClean="0">
              <a:solidFill>
                <a:srgbClr val="000000"/>
              </a:solidFill>
            </a:endParaRPr>
          </a:p>
          <a:p>
            <a:pPr lvl="1"/>
            <a:endParaRPr lang="en-US" altLang="zh-CN" sz="1800" dirty="0" smtClean="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17400173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z="4000" b="1">
                <a:latin typeface="Arial" charset="0"/>
                <a:ea typeface="宋体" charset="0"/>
              </a:rPr>
              <a:t>字符串类型的相关模块</a:t>
            </a:r>
          </a:p>
        </p:txBody>
      </p:sp>
      <p:sp>
        <p:nvSpPr>
          <p:cNvPr id="37891" name="Rectangle 3"/>
          <p:cNvSpPr>
            <a:spLocks noGrp="1" noChangeArrowheads="1"/>
          </p:cNvSpPr>
          <p:nvPr>
            <p:ph idx="1"/>
          </p:nvPr>
        </p:nvSpPr>
        <p:spPr/>
        <p:txBody>
          <a:bodyPr/>
          <a:lstStyle/>
          <a:p>
            <a:pPr eaLnBrk="1" hangingPunct="1"/>
            <a:r>
              <a:rPr lang="en-US" altLang="zh-CN" sz="2800" b="1">
                <a:latin typeface="Arial" charset="0"/>
                <a:ea typeface="宋体" charset="0"/>
              </a:rPr>
              <a:t>string</a:t>
            </a:r>
            <a:r>
              <a:rPr lang="zh-CN" altLang="en-US" sz="2800" b="1">
                <a:latin typeface="Arial" charset="0"/>
                <a:ea typeface="宋体" charset="0"/>
              </a:rPr>
              <a:t>模块：字符串模块相关函数和工具</a:t>
            </a:r>
          </a:p>
          <a:p>
            <a:pPr eaLnBrk="1" hangingPunct="1"/>
            <a:r>
              <a:rPr lang="en-US" altLang="zh-CN" sz="2800" b="1">
                <a:latin typeface="Arial" charset="0"/>
                <a:ea typeface="宋体" charset="0"/>
              </a:rPr>
              <a:t>re</a:t>
            </a:r>
            <a:r>
              <a:rPr lang="zh-CN" altLang="en-US" sz="2800" b="1">
                <a:latin typeface="Arial" charset="0"/>
                <a:ea typeface="宋体" charset="0"/>
              </a:rPr>
              <a:t>：正则表达式</a:t>
            </a:r>
          </a:p>
          <a:p>
            <a:pPr eaLnBrk="1" hangingPunct="1"/>
            <a:r>
              <a:rPr lang="en-US" altLang="zh-CN" sz="2800" b="1">
                <a:latin typeface="Arial" charset="0"/>
                <a:ea typeface="宋体" charset="0"/>
              </a:rPr>
              <a:t>struct</a:t>
            </a:r>
            <a:r>
              <a:rPr lang="zh-CN" altLang="en-US" sz="2800" b="1">
                <a:latin typeface="Arial" charset="0"/>
                <a:ea typeface="宋体" charset="0"/>
              </a:rPr>
              <a:t>：字符串和二进制之间的转换</a:t>
            </a:r>
          </a:p>
          <a:p>
            <a:pPr eaLnBrk="1" hangingPunct="1"/>
            <a:r>
              <a:rPr lang="en-US" altLang="zh-CN" sz="2800" b="1">
                <a:latin typeface="Arial" charset="0"/>
                <a:ea typeface="宋体" charset="0"/>
              </a:rPr>
              <a:t>crypt</a:t>
            </a:r>
            <a:r>
              <a:rPr lang="zh-CN" altLang="en-US" sz="2800" b="1">
                <a:latin typeface="Arial" charset="0"/>
                <a:ea typeface="宋体" charset="0"/>
              </a:rPr>
              <a:t>：单方面加密</a:t>
            </a:r>
          </a:p>
          <a:p>
            <a:pPr eaLnBrk="1" hangingPunct="1"/>
            <a:r>
              <a:rPr lang="en-US" altLang="zh-CN" sz="2800" b="1">
                <a:latin typeface="Arial" charset="0"/>
                <a:ea typeface="宋体" charset="0"/>
              </a:rPr>
              <a:t>……</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710421110"/>
      </p:ext>
    </p:extLst>
  </p:cSld>
  <p:clrMapOvr>
    <a:masterClrMapping/>
  </p:clrMapOvr>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2400" dirty="0" smtClean="0"/>
              <a:t>客户流失预警</a:t>
            </a:r>
            <a:endParaRPr kumimoji="1" lang="zh-CN" altLang="en-US" sz="2400" dirty="0"/>
          </a:p>
        </p:txBody>
      </p:sp>
      <p:sp>
        <p:nvSpPr>
          <p:cNvPr id="3" name="内容占位符 2"/>
          <p:cNvSpPr>
            <a:spLocks noGrp="1"/>
          </p:cNvSpPr>
          <p:nvPr>
            <p:ph idx="1"/>
          </p:nvPr>
        </p:nvSpPr>
        <p:spPr>
          <a:xfrm>
            <a:off x="179512" y="764704"/>
            <a:ext cx="8784976" cy="1296144"/>
          </a:xfrm>
          <a:prstGeom prst="rect">
            <a:avLst/>
          </a:prstGeom>
        </p:spPr>
        <p:txBody>
          <a:bodyPr>
            <a:normAutofit fontScale="70000" lnSpcReduction="20000"/>
          </a:bodyPr>
          <a:lstStyle/>
          <a:p>
            <a:r>
              <a:rPr lang="zh-CN" altLang="en-US" dirty="0" smtClean="0"/>
              <a:t>背景</a:t>
            </a:r>
            <a:endParaRPr lang="en-US" altLang="zh-CN" dirty="0">
              <a:solidFill>
                <a:srgbClr val="000000"/>
              </a:solidFill>
            </a:endParaRPr>
          </a:p>
          <a:p>
            <a:pPr lvl="1"/>
            <a:r>
              <a:rPr lang="zh-CN" altLang="en-US" b="1" dirty="0" smtClean="0">
                <a:solidFill>
                  <a:srgbClr val="000000"/>
                </a:solidFill>
              </a:rPr>
              <a:t>客户流失预警模型</a:t>
            </a:r>
            <a:endParaRPr lang="zh-CN" altLang="en-US" dirty="0">
              <a:solidFill>
                <a:srgbClr val="000000"/>
              </a:solidFill>
            </a:endParaRPr>
          </a:p>
          <a:p>
            <a:pPr lvl="2"/>
            <a:r>
              <a:rPr lang="zh-CN" altLang="en-US" dirty="0">
                <a:solidFill>
                  <a:srgbClr val="000000"/>
                </a:solidFill>
              </a:rPr>
              <a:t>决策树方法</a:t>
            </a:r>
            <a:r>
              <a:rPr lang="en-US" altLang="zh-CN" dirty="0">
                <a:solidFill>
                  <a:srgbClr val="000000"/>
                </a:solidFill>
              </a:rPr>
              <a:t>,</a:t>
            </a:r>
            <a:r>
              <a:rPr lang="zh-CN" altLang="en-US" dirty="0">
                <a:solidFill>
                  <a:srgbClr val="000000"/>
                </a:solidFill>
              </a:rPr>
              <a:t>发现与目标变量 </a:t>
            </a:r>
            <a:r>
              <a:rPr lang="en-US" altLang="zh-CN" dirty="0">
                <a:solidFill>
                  <a:srgbClr val="000000"/>
                </a:solidFill>
              </a:rPr>
              <a:t>(</a:t>
            </a:r>
            <a:r>
              <a:rPr lang="zh-CN" altLang="en-US" dirty="0">
                <a:solidFill>
                  <a:srgbClr val="000000"/>
                </a:solidFill>
              </a:rPr>
              <a:t>是否流失</a:t>
            </a:r>
            <a:r>
              <a:rPr lang="en-US" altLang="zh-CN" dirty="0">
                <a:solidFill>
                  <a:srgbClr val="000000"/>
                </a:solidFill>
              </a:rPr>
              <a:t>),</a:t>
            </a:r>
            <a:r>
              <a:rPr lang="zh-CN" altLang="en-US" dirty="0">
                <a:solidFill>
                  <a:srgbClr val="000000"/>
                </a:solidFill>
              </a:rPr>
              <a:t>关系最为紧密的用户属性。由于不同类型的客户可能具有不同的流失特征</a:t>
            </a:r>
          </a:p>
          <a:p>
            <a:pPr lvl="2"/>
            <a:endParaRPr lang="zh-CN" altLang="en-US" dirty="0">
              <a:solidFill>
                <a:srgbClr val="000000"/>
              </a:solidFill>
            </a:endParaRPr>
          </a:p>
          <a:p>
            <a:pPr lvl="2"/>
            <a:endParaRPr lang="zh-CN" altLang="en-US" dirty="0">
              <a:solidFill>
                <a:srgbClr val="000000"/>
              </a:solidFill>
            </a:endParaRPr>
          </a:p>
          <a:p>
            <a:pPr lvl="1"/>
            <a:endParaRPr lang="zh-CN" altLang="en-US" dirty="0" smtClean="0">
              <a:solidFill>
                <a:srgbClr val="000000"/>
              </a:solidFill>
            </a:endParaRPr>
          </a:p>
          <a:p>
            <a:pPr lvl="1"/>
            <a:endParaRPr lang="en-US" altLang="zh-CN" dirty="0" smtClean="0"/>
          </a:p>
        </p:txBody>
      </p:sp>
      <p:pic>
        <p:nvPicPr>
          <p:cNvPr id="4" name="图片 3"/>
          <p:cNvPicPr>
            <a:picLocks noChangeAspect="1"/>
          </p:cNvPicPr>
          <p:nvPr/>
        </p:nvPicPr>
        <p:blipFill>
          <a:blip r:embed="rId2" cstate="print"/>
          <a:stretch>
            <a:fillRect/>
          </a:stretch>
        </p:blipFill>
        <p:spPr>
          <a:xfrm>
            <a:off x="2699792" y="2708920"/>
            <a:ext cx="4496296" cy="3170163"/>
          </a:xfrm>
          <a:prstGeom prst="rect">
            <a:avLst/>
          </a:prstGeom>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214614581"/>
      </p:ext>
    </p:extLst>
  </p:cSld>
  <p:clrMapOvr>
    <a:masterClrMapping/>
  </p:clrMapOvr>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2400" dirty="0" smtClean="0"/>
              <a:t>客户流失预警</a:t>
            </a:r>
            <a:endParaRPr kumimoji="1" lang="zh-CN" altLang="en-US" sz="2400" dirty="0"/>
          </a:p>
        </p:txBody>
      </p:sp>
      <p:sp>
        <p:nvSpPr>
          <p:cNvPr id="3" name="内容占位符 2"/>
          <p:cNvSpPr>
            <a:spLocks noGrp="1"/>
          </p:cNvSpPr>
          <p:nvPr>
            <p:ph idx="1"/>
          </p:nvPr>
        </p:nvSpPr>
        <p:spPr>
          <a:xfrm>
            <a:off x="179512" y="764704"/>
            <a:ext cx="8784976" cy="1296144"/>
          </a:xfrm>
          <a:prstGeom prst="rect">
            <a:avLst/>
          </a:prstGeom>
        </p:spPr>
        <p:txBody>
          <a:bodyPr>
            <a:normAutofit fontScale="70000" lnSpcReduction="20000"/>
          </a:bodyPr>
          <a:lstStyle/>
          <a:p>
            <a:r>
              <a:rPr lang="zh-CN" altLang="en-US" dirty="0" smtClean="0"/>
              <a:t>背景</a:t>
            </a:r>
            <a:endParaRPr lang="en-US" altLang="zh-CN" dirty="0">
              <a:solidFill>
                <a:srgbClr val="000000"/>
              </a:solidFill>
            </a:endParaRPr>
          </a:p>
          <a:p>
            <a:pPr lvl="1"/>
            <a:r>
              <a:rPr lang="zh-CN" altLang="en-US" b="1" dirty="0" smtClean="0">
                <a:solidFill>
                  <a:srgbClr val="000000"/>
                </a:solidFill>
              </a:rPr>
              <a:t>客户流失预警模型</a:t>
            </a:r>
            <a:endParaRPr lang="zh-CN" altLang="en-US" dirty="0">
              <a:solidFill>
                <a:srgbClr val="000000"/>
              </a:solidFill>
            </a:endParaRPr>
          </a:p>
          <a:p>
            <a:pPr lvl="2"/>
            <a:r>
              <a:rPr lang="zh-CN" altLang="en-US" dirty="0" smtClean="0">
                <a:solidFill>
                  <a:srgbClr val="000000"/>
                </a:solidFill>
              </a:rPr>
              <a:t>逻辑回归方法</a:t>
            </a:r>
            <a:r>
              <a:rPr lang="en-US" altLang="zh-CN" dirty="0">
                <a:solidFill>
                  <a:srgbClr val="000000"/>
                </a:solidFill>
              </a:rPr>
              <a:t>,</a:t>
            </a:r>
            <a:r>
              <a:rPr lang="zh-CN" altLang="en-US" dirty="0">
                <a:solidFill>
                  <a:srgbClr val="000000"/>
                </a:solidFill>
              </a:rPr>
              <a:t>发现与目标变量 </a:t>
            </a:r>
            <a:r>
              <a:rPr lang="en-US" altLang="zh-CN" dirty="0">
                <a:solidFill>
                  <a:srgbClr val="000000"/>
                </a:solidFill>
              </a:rPr>
              <a:t>(</a:t>
            </a:r>
            <a:r>
              <a:rPr lang="zh-CN" altLang="en-US" dirty="0">
                <a:solidFill>
                  <a:srgbClr val="000000"/>
                </a:solidFill>
              </a:rPr>
              <a:t>是否流失</a:t>
            </a:r>
            <a:r>
              <a:rPr lang="en-US" altLang="zh-CN" dirty="0">
                <a:solidFill>
                  <a:srgbClr val="000000"/>
                </a:solidFill>
              </a:rPr>
              <a:t>),</a:t>
            </a:r>
            <a:r>
              <a:rPr lang="zh-CN" altLang="en-US" dirty="0">
                <a:solidFill>
                  <a:srgbClr val="000000"/>
                </a:solidFill>
              </a:rPr>
              <a:t>关系最为紧密的用户属性。由于不同类型的客户可能具有不同的流失特征</a:t>
            </a:r>
          </a:p>
          <a:p>
            <a:pPr lvl="2"/>
            <a:endParaRPr lang="zh-CN" altLang="en-US" dirty="0">
              <a:solidFill>
                <a:srgbClr val="000000"/>
              </a:solidFill>
            </a:endParaRPr>
          </a:p>
          <a:p>
            <a:pPr lvl="2"/>
            <a:endParaRPr lang="zh-CN" altLang="en-US" dirty="0">
              <a:solidFill>
                <a:srgbClr val="000000"/>
              </a:solidFill>
            </a:endParaRPr>
          </a:p>
          <a:p>
            <a:pPr lvl="1"/>
            <a:endParaRPr lang="zh-CN" altLang="en-US" dirty="0" smtClean="0">
              <a:solidFill>
                <a:srgbClr val="000000"/>
              </a:solidFill>
            </a:endParaRPr>
          </a:p>
          <a:p>
            <a:pPr lvl="1"/>
            <a:endParaRPr lang="en-US" altLang="zh-CN" dirty="0" smtClean="0"/>
          </a:p>
        </p:txBody>
      </p:sp>
      <p:pic>
        <p:nvPicPr>
          <p:cNvPr id="5" name="图片 4"/>
          <p:cNvPicPr>
            <a:picLocks noChangeAspect="1"/>
          </p:cNvPicPr>
          <p:nvPr/>
        </p:nvPicPr>
        <p:blipFill>
          <a:blip r:embed="rId2" cstate="print"/>
          <a:stretch>
            <a:fillRect/>
          </a:stretch>
        </p:blipFill>
        <p:spPr>
          <a:xfrm>
            <a:off x="1475656" y="2564904"/>
            <a:ext cx="5400600" cy="3943572"/>
          </a:xfrm>
          <a:prstGeom prst="rect">
            <a:avLst/>
          </a:prstGeom>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79834517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480720" y="6309320"/>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
        <p:nvSpPr>
          <p:cNvPr id="8" name="标题 7"/>
          <p:cNvSpPr>
            <a:spLocks noGrp="1"/>
          </p:cNvSpPr>
          <p:nvPr>
            <p:ph type="title"/>
          </p:nvPr>
        </p:nvSpPr>
        <p:spPr/>
        <p:txBody>
          <a:bodyPr/>
          <a:lstStyle/>
          <a:p>
            <a:r>
              <a:rPr lang="en-US" altLang="zh-CN" dirty="0" smtClean="0">
                <a:latin typeface="微软雅黑" pitchFamily="34" charset="-122"/>
              </a:rPr>
              <a:t>Python</a:t>
            </a:r>
            <a:r>
              <a:rPr lang="zh-CN" altLang="en-US" dirty="0" smtClean="0">
                <a:latin typeface="微软雅黑" pitchFamily="34" charset="-122"/>
              </a:rPr>
              <a:t>的基本使用</a:t>
            </a:r>
            <a:r>
              <a:rPr lang="en-US" altLang="zh-CN" dirty="0" smtClean="0">
                <a:latin typeface="微软雅黑" pitchFamily="34" charset="-122"/>
              </a:rPr>
              <a:t>----</a:t>
            </a:r>
            <a:r>
              <a:rPr lang="zh-CN" altLang="en-US" dirty="0" smtClean="0">
                <a:latin typeface="微软雅黑" pitchFamily="34" charset="-122"/>
              </a:rPr>
              <a:t>字符串</a:t>
            </a:r>
            <a:endParaRPr lang="zh-CN" altLang="en-US" dirty="0"/>
          </a:p>
        </p:txBody>
      </p:sp>
      <p:sp>
        <p:nvSpPr>
          <p:cNvPr id="6" name="内容占位符 2"/>
          <p:cNvSpPr txBox="1">
            <a:spLocks/>
          </p:cNvSpPr>
          <p:nvPr/>
        </p:nvSpPr>
        <p:spPr bwMode="auto">
          <a:xfrm>
            <a:off x="457200" y="1281497"/>
            <a:ext cx="8229600" cy="5576503"/>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20000"/>
              </a:spcBef>
              <a:spcAft>
                <a:spcPct val="0"/>
              </a:spcAft>
              <a:buClrTx/>
              <a:buSzTx/>
              <a:buFont typeface="Wingdings" pitchFamily="2" charset="2"/>
              <a:buChar char="Ø"/>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赋值</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cs typeface="+mn-cs"/>
              </a:rPr>
              <a:t>	str1=</a:t>
            </a:r>
            <a:r>
              <a:rPr kumimoji="0" lang="zh-CN" altLang="en-US" sz="14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1400" b="0" i="0" u="none" strike="noStrike" kern="0" cap="none" spc="0" normalizeH="0" baseline="0" noProof="0" dirty="0" err="1" smtClean="0">
                <a:ln>
                  <a:noFill/>
                </a:ln>
                <a:solidFill>
                  <a:schemeClr val="tx1"/>
                </a:solidFill>
                <a:effectLst/>
                <a:uLnTx/>
                <a:uFillTx/>
                <a:latin typeface="+mn-lt"/>
                <a:ea typeface="+mn-ea"/>
                <a:cs typeface="+mn-cs"/>
              </a:rPr>
              <a:t>abcdefg</a:t>
            </a:r>
            <a:r>
              <a:rPr kumimoji="0" lang="zh-CN" altLang="en-US" sz="1400" b="0"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zh-CN" sz="14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defTabSz="914400" rtl="0" eaLnBrk="0" fontAlgn="base" latinLnBrk="0" hangingPunct="0">
              <a:lnSpc>
                <a:spcPct val="100000"/>
              </a:lnSpc>
              <a:spcBef>
                <a:spcPct val="20000"/>
              </a:spcBef>
              <a:spcAft>
                <a:spcPct val="0"/>
              </a:spcAft>
              <a:buClrTx/>
              <a:buSzTx/>
              <a:buFontTx/>
              <a:buNone/>
              <a:tabLst/>
              <a:defRPr/>
            </a:pPr>
            <a:r>
              <a:rPr lang="en-US" altLang="zh-CN" sz="1400" kern="0" baseline="0" noProof="0" dirty="0" smtClean="0">
                <a:latin typeface="+mn-lt"/>
                <a:ea typeface="+mn-ea"/>
              </a:rPr>
              <a:t>	str2 = ‘123  456  7’       </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defTabSz="914400" rtl="0" eaLnBrk="0" fontAlgn="base" latinLnBrk="0" hangingPunct="0">
              <a:lnSpc>
                <a:spcPct val="100000"/>
              </a:lnSpc>
              <a:spcBef>
                <a:spcPct val="20000"/>
              </a:spcBef>
              <a:spcAft>
                <a:spcPct val="0"/>
              </a:spcAft>
              <a:buClrTx/>
              <a:buSzTx/>
              <a:buFont typeface="Wingdings" pitchFamily="2" charset="2"/>
              <a:buChar char="Ø"/>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操作</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&gt;&gt;&gt;print str1[0]            #</a:t>
            </a:r>
            <a:r>
              <a:rPr kumimoji="0" lang="zh-CN" altLang="en-US" sz="1400" b="0" i="0" u="none" strike="noStrike" kern="0" cap="none" spc="0" normalizeH="0" baseline="0" noProof="0" dirty="0" smtClean="0">
                <a:ln>
                  <a:noFill/>
                </a:ln>
                <a:solidFill>
                  <a:schemeClr val="tx1"/>
                </a:solidFill>
                <a:effectLst/>
                <a:uLnTx/>
                <a:uFillTx/>
                <a:latin typeface="+mn-lt"/>
                <a:ea typeface="+mn-ea"/>
              </a:rPr>
              <a:t>输出第一个元素</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&gt;&gt;&gt;print str1[1:5]         #</a:t>
            </a:r>
            <a:r>
              <a:rPr kumimoji="0" lang="zh-CN" altLang="en-US" sz="1400" b="0" i="0" u="none" strike="noStrike" kern="0" cap="none" spc="0" normalizeH="0" baseline="0" noProof="0" dirty="0" smtClean="0">
                <a:ln>
                  <a:noFill/>
                </a:ln>
                <a:solidFill>
                  <a:schemeClr val="tx1"/>
                </a:solidFill>
                <a:effectLst/>
                <a:uLnTx/>
                <a:uFillTx/>
                <a:latin typeface="+mn-lt"/>
                <a:ea typeface="+mn-ea"/>
              </a:rPr>
              <a:t>输出</a:t>
            </a:r>
            <a:r>
              <a:rPr kumimoji="0" lang="en-US" altLang="zh-CN" sz="1400" b="0" i="0" u="none" strike="noStrike" kern="0" cap="none" spc="0" normalizeH="0" baseline="0" noProof="0" dirty="0" smtClean="0">
                <a:ln>
                  <a:noFill/>
                </a:ln>
                <a:solidFill>
                  <a:schemeClr val="tx1"/>
                </a:solidFill>
                <a:effectLst/>
                <a:uLnTx/>
                <a:uFillTx/>
                <a:latin typeface="+mn-lt"/>
                <a:ea typeface="+mn-ea"/>
              </a:rPr>
              <a:t>1-4</a:t>
            </a:r>
            <a:r>
              <a:rPr kumimoji="0" lang="zh-CN" altLang="en-US" sz="1400" b="0" i="0" u="none" strike="noStrike" kern="0" cap="none" spc="0" normalizeH="0" baseline="0" noProof="0" dirty="0" smtClean="0">
                <a:ln>
                  <a:noFill/>
                </a:ln>
                <a:solidFill>
                  <a:schemeClr val="tx1"/>
                </a:solidFill>
                <a:effectLst/>
                <a:uLnTx/>
                <a:uFillTx/>
                <a:latin typeface="+mn-lt"/>
                <a:ea typeface="+mn-ea"/>
              </a:rPr>
              <a:t>索引的元素</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a:t>
            </a:r>
            <a:r>
              <a:rPr kumimoji="0" lang="en-US" altLang="zh-CN" sz="1400" b="0" i="0" u="none" strike="noStrike" kern="0" cap="none" spc="0" normalizeH="0" baseline="0" noProof="0" dirty="0" err="1" smtClean="0">
                <a:ln>
                  <a:noFill/>
                </a:ln>
                <a:solidFill>
                  <a:schemeClr val="tx1"/>
                </a:solidFill>
                <a:effectLst/>
                <a:uLnTx/>
                <a:uFillTx/>
                <a:latin typeface="+mn-lt"/>
                <a:ea typeface="+mn-ea"/>
              </a:rPr>
              <a:t>len</a:t>
            </a:r>
            <a:r>
              <a:rPr kumimoji="0" lang="en-US" altLang="zh-CN" sz="1400" b="0" i="0" u="none" strike="noStrike" kern="0" cap="none" spc="0" normalizeH="0" baseline="0" noProof="0" dirty="0" smtClean="0">
                <a:ln>
                  <a:noFill/>
                </a:ln>
                <a:solidFill>
                  <a:schemeClr val="tx1"/>
                </a:solidFill>
                <a:effectLst/>
                <a:uLnTx/>
                <a:uFillTx/>
                <a:latin typeface="+mn-lt"/>
                <a:ea typeface="+mn-ea"/>
              </a:rPr>
              <a:t>(str1)		#</a:t>
            </a:r>
            <a:r>
              <a:rPr kumimoji="0" lang="zh-CN" altLang="en-US" sz="1400" b="0" i="0" u="none" strike="noStrike" kern="0" cap="none" spc="0" normalizeH="0" baseline="0" noProof="0" dirty="0" smtClean="0">
                <a:ln>
                  <a:noFill/>
                </a:ln>
                <a:solidFill>
                  <a:schemeClr val="tx1"/>
                </a:solidFill>
                <a:effectLst/>
                <a:uLnTx/>
                <a:uFillTx/>
                <a:latin typeface="+mn-lt"/>
                <a:ea typeface="+mn-ea"/>
              </a:rPr>
              <a:t>输入字符串长度</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&gt;&gt;&gt;for char in str1:      #for</a:t>
            </a:r>
            <a:r>
              <a:rPr kumimoji="0" lang="zh-CN" altLang="en-US" sz="1400" b="0" i="0" u="none" strike="noStrike" kern="0" cap="none" spc="0" normalizeH="0" baseline="0" noProof="0" dirty="0" smtClean="0">
                <a:ln>
                  <a:noFill/>
                </a:ln>
                <a:solidFill>
                  <a:schemeClr val="tx1"/>
                </a:solidFill>
                <a:effectLst/>
                <a:uLnTx/>
                <a:uFillTx/>
                <a:latin typeface="+mn-lt"/>
                <a:ea typeface="+mn-ea"/>
              </a:rPr>
              <a:t>遍历字符串</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	print char</a:t>
            </a:r>
          </a:p>
          <a:p>
            <a:pPr lvl="1" eaLnBrk="0" hangingPunct="0">
              <a:spcBef>
                <a:spcPct val="20000"/>
              </a:spcBef>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&gt;&gt;&gt;while index &lt; </a:t>
            </a:r>
            <a:r>
              <a:rPr kumimoji="0" lang="en-US" altLang="zh-CN" sz="1400" b="0" i="0" u="none" strike="noStrike" kern="0" cap="none" spc="0" normalizeH="0" baseline="0" noProof="0" dirty="0" err="1" smtClean="0">
                <a:ln>
                  <a:noFill/>
                </a:ln>
                <a:solidFill>
                  <a:schemeClr val="tx1"/>
                </a:solidFill>
                <a:effectLst/>
                <a:uLnTx/>
                <a:uFillTx/>
                <a:latin typeface="+mn-lt"/>
                <a:ea typeface="+mn-ea"/>
              </a:rPr>
              <a:t>len</a:t>
            </a:r>
            <a:r>
              <a:rPr kumimoji="0" lang="en-US" altLang="zh-CN" sz="1400" b="0" i="0" u="none" strike="noStrike" kern="0" cap="none" spc="0" normalizeH="0" baseline="0" noProof="0" dirty="0" smtClean="0">
                <a:ln>
                  <a:noFill/>
                </a:ln>
                <a:solidFill>
                  <a:schemeClr val="tx1"/>
                </a:solidFill>
                <a:effectLst/>
                <a:uLnTx/>
                <a:uFillTx/>
                <a:latin typeface="+mn-lt"/>
                <a:ea typeface="+mn-ea"/>
              </a:rPr>
              <a:t>(str1) :  </a:t>
            </a:r>
            <a:r>
              <a:rPr lang="en-US" altLang="zh-CN" sz="1400" kern="0" baseline="0" dirty="0" smtClean="0"/>
              <a:t>#while </a:t>
            </a:r>
            <a:r>
              <a:rPr lang="zh-CN" altLang="en-US" sz="1400" kern="0" baseline="0" dirty="0" smtClean="0"/>
              <a:t>遍历字符串</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	letter=string[index]</a:t>
            </a: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	print letter</a:t>
            </a: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	index = index + 1</a:t>
            </a:r>
          </a:p>
          <a:p>
            <a:pPr marL="457200" marR="0" lvl="1" indent="0" defTabSz="914400" rtl="0" eaLnBrk="0" fontAlgn="base" latinLnBrk="0" hangingPunct="0">
              <a:lnSpc>
                <a:spcPct val="100000"/>
              </a:lnSpc>
              <a:spcBef>
                <a:spcPct val="20000"/>
              </a:spcBef>
              <a:spcAft>
                <a:spcPct val="0"/>
              </a:spcAft>
              <a:buClrTx/>
              <a:buSzTx/>
              <a:buFontTx/>
              <a:buNone/>
              <a:tabLst/>
              <a:defRPr/>
            </a:pPr>
            <a:r>
              <a:rPr lang="en-US" altLang="zh-CN" sz="1400" kern="0" baseline="0" noProof="0" dirty="0" smtClean="0">
                <a:latin typeface="+mn-lt"/>
                <a:ea typeface="+mn-ea"/>
              </a:rPr>
              <a:t>&gt;&gt;&gt;  </a:t>
            </a:r>
            <a:r>
              <a:rPr lang="en-US" altLang="zh-CN" sz="1400" kern="0" baseline="0" noProof="0" dirty="0" err="1" smtClean="0">
                <a:latin typeface="+mn-lt"/>
                <a:ea typeface="+mn-ea"/>
              </a:rPr>
              <a:t>ab</a:t>
            </a:r>
            <a:r>
              <a:rPr lang="en-US" altLang="zh-CN" sz="1400" kern="0" baseline="0" noProof="0" dirty="0" smtClean="0">
                <a:latin typeface="+mn-lt"/>
                <a:ea typeface="+mn-ea"/>
              </a:rPr>
              <a:t> in</a:t>
            </a:r>
            <a:r>
              <a:rPr lang="zh-CN" altLang="en-US" sz="1400" kern="0" baseline="0" noProof="0" dirty="0" smtClean="0">
                <a:latin typeface="+mn-lt"/>
                <a:ea typeface="+mn-ea"/>
              </a:rPr>
              <a:t>（</a:t>
            </a:r>
            <a:r>
              <a:rPr lang="en-US" altLang="zh-CN" sz="1400" kern="0" baseline="0" noProof="0" dirty="0" smtClean="0">
                <a:latin typeface="+mn-lt"/>
                <a:ea typeface="+mn-ea"/>
              </a:rPr>
              <a:t> not  in </a:t>
            </a:r>
            <a:r>
              <a:rPr lang="zh-CN" altLang="en-US" sz="1400" kern="0" baseline="0" noProof="0" dirty="0" smtClean="0">
                <a:latin typeface="+mn-lt"/>
                <a:ea typeface="+mn-ea"/>
              </a:rPr>
              <a:t>）</a:t>
            </a:r>
            <a:r>
              <a:rPr lang="en-US" altLang="zh-CN" sz="1400" kern="0" baseline="0" noProof="0" dirty="0" smtClean="0">
                <a:latin typeface="+mn-lt"/>
                <a:ea typeface="+mn-ea"/>
              </a:rPr>
              <a:t> “</a:t>
            </a:r>
            <a:r>
              <a:rPr lang="en-US" altLang="zh-CN" sz="1400" kern="0" baseline="0" noProof="0" dirty="0" err="1" smtClean="0">
                <a:latin typeface="+mn-lt"/>
                <a:ea typeface="+mn-ea"/>
              </a:rPr>
              <a:t>abcd</a:t>
            </a:r>
            <a:r>
              <a:rPr lang="en-US" altLang="zh-CN" sz="1400" kern="0" baseline="0" noProof="0" dirty="0" smtClean="0">
                <a:latin typeface="+mn-lt"/>
                <a:ea typeface="+mn-ea"/>
              </a:rPr>
              <a:t> ”  #</a:t>
            </a:r>
            <a:r>
              <a:rPr lang="zh-CN" altLang="en-US" sz="1400" kern="0" baseline="0" noProof="0" dirty="0" smtClean="0">
                <a:latin typeface="+mn-lt"/>
                <a:ea typeface="+mn-ea"/>
              </a:rPr>
              <a:t>成员操作符</a:t>
            </a:r>
            <a:r>
              <a:rPr lang="en-US" altLang="zh-CN" sz="1400" kern="0" baseline="0" noProof="0" dirty="0" smtClean="0">
                <a:latin typeface="+mn-lt"/>
                <a:ea typeface="+mn-ea"/>
              </a:rPr>
              <a:t> </a:t>
            </a:r>
            <a:r>
              <a:rPr lang="zh-CN" altLang="en-US" sz="1400" kern="0" baseline="0" noProof="0" dirty="0" smtClean="0">
                <a:latin typeface="+mn-lt"/>
                <a:ea typeface="+mn-ea"/>
              </a:rPr>
              <a:t>判断</a:t>
            </a:r>
            <a:endParaRPr lang="en-US" altLang="zh-CN" sz="1400" kern="0" baseline="0" noProof="0" dirty="0" smtClean="0">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lang="en-US" altLang="zh-CN" sz="1400" kern="0" baseline="0" noProof="0" dirty="0" smtClean="0">
                <a:latin typeface="+mn-lt"/>
                <a:ea typeface="+mn-ea"/>
              </a:rPr>
              <a:t>&gt;&gt;&gt; print str1[-1]  </a:t>
            </a:r>
            <a:endParaRPr kumimoji="0" lang="zh-CN" altLang="en-US" sz="1400" b="0" i="0" u="none" strike="noStrike" kern="0" cap="none" spc="0" normalizeH="0" baseline="0" noProof="0" dirty="0">
              <a:ln>
                <a:noFill/>
              </a:ln>
              <a:solidFill>
                <a:schemeClr val="tx1"/>
              </a:solidFill>
              <a:effectLst/>
              <a:uLnTx/>
              <a:uFillTx/>
              <a:latin typeface="+mn-lt"/>
              <a:ea typeface="+mn-ea"/>
            </a:endParaRPr>
          </a:p>
        </p:txBody>
      </p:sp>
      <p:sp>
        <p:nvSpPr>
          <p:cNvPr id="5" name="矩形 4"/>
          <p:cNvSpPr/>
          <p:nvPr/>
        </p:nvSpPr>
        <p:spPr bwMode="auto">
          <a:xfrm>
            <a:off x="4556012" y="1317670"/>
            <a:ext cx="3672408" cy="148261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b="1" dirty="0" smtClean="0">
                <a:latin typeface="+mj-ea"/>
                <a:ea typeface="+mj-ea"/>
              </a:rPr>
              <a:t>提示 ： 字符串类型是不可以改变的，如果你想要改变一个字符窜就必须通过闯进一个新串的方法。即你不能只改变一个字符串的一个字符或一个字串。</a:t>
            </a:r>
            <a:endParaRPr kumimoji="0" lang="zh-CN" altLang="en-US" b="1" i="0" u="none" strike="noStrike" cap="none" normalizeH="0" baseline="-25000" dirty="0" smtClean="0">
              <a:ln>
                <a:noFill/>
              </a:ln>
              <a:solidFill>
                <a:schemeClr val="tx1"/>
              </a:solidFill>
              <a:effectLst/>
              <a:latin typeface="+mj-ea"/>
              <a:ea typeface="+mj-ea"/>
            </a:endParaRPr>
          </a:p>
        </p:txBody>
      </p:sp>
      <p:sp>
        <p:nvSpPr>
          <p:cNvPr id="7" name="矩形 6"/>
          <p:cNvSpPr/>
          <p:nvPr/>
        </p:nvSpPr>
        <p:spPr bwMode="auto">
          <a:xfrm>
            <a:off x="5076056" y="2996952"/>
            <a:ext cx="3024336" cy="27363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eaLnBrk="0" hangingPunct="0">
              <a:spcBef>
                <a:spcPct val="20000"/>
              </a:spcBef>
              <a:defRPr/>
            </a:pPr>
            <a:r>
              <a:rPr lang="zh-CN" altLang="en-US" sz="1400" b="1" kern="0" baseline="0" dirty="0" smtClean="0"/>
              <a:t>序列类型操作符</a:t>
            </a:r>
            <a:endParaRPr lang="en-US" altLang="zh-CN" sz="1400" b="1" kern="0" baseline="0" dirty="0" smtClean="0"/>
          </a:p>
          <a:p>
            <a:pPr lvl="0" eaLnBrk="0" hangingPunct="0">
              <a:spcBef>
                <a:spcPct val="20000"/>
              </a:spcBef>
              <a:defRPr/>
            </a:pPr>
            <a:r>
              <a:rPr lang="zh-CN" altLang="en-US" sz="1400" kern="0" baseline="0" dirty="0" smtClean="0"/>
              <a:t>对象  </a:t>
            </a:r>
            <a:r>
              <a:rPr lang="en-US" altLang="zh-CN" sz="1400" kern="0" baseline="0" dirty="0" smtClean="0"/>
              <a:t>[not] in </a:t>
            </a:r>
            <a:r>
              <a:rPr lang="zh-CN" altLang="en-US" sz="1400" kern="0" baseline="0" dirty="0" smtClean="0"/>
              <a:t>序列   </a:t>
            </a:r>
            <a:r>
              <a:rPr lang="en-US" altLang="zh-CN" sz="1400" kern="0" baseline="0" dirty="0" smtClean="0"/>
              <a:t>-----</a:t>
            </a:r>
            <a:r>
              <a:rPr lang="zh-CN" altLang="en-US" sz="1400" kern="0" baseline="0" dirty="0" smtClean="0"/>
              <a:t>成员关系操作符</a:t>
            </a:r>
            <a:r>
              <a:rPr lang="en-US" altLang="zh-CN" sz="1400" kern="0" baseline="0" dirty="0" smtClean="0"/>
              <a:t> </a:t>
            </a:r>
          </a:p>
          <a:p>
            <a:pPr lvl="0" eaLnBrk="0" hangingPunct="0">
              <a:spcBef>
                <a:spcPct val="20000"/>
              </a:spcBef>
              <a:defRPr/>
            </a:pPr>
            <a:r>
              <a:rPr lang="en-US" altLang="zh-CN" sz="1400" kern="0" baseline="0" dirty="0" smtClean="0"/>
              <a:t>Seq1 + seq2    -----</a:t>
            </a:r>
            <a:r>
              <a:rPr lang="zh-CN" altLang="en-US" sz="1400" kern="0" baseline="0" dirty="0" smtClean="0"/>
              <a:t>连接操作符（</a:t>
            </a:r>
            <a:r>
              <a:rPr lang="en-US" altLang="zh-CN" sz="1400" kern="0" baseline="0" dirty="0" smtClean="0"/>
              <a:t>+</a:t>
            </a:r>
            <a:r>
              <a:rPr lang="zh-CN" altLang="en-US" sz="1400" kern="0" baseline="0" dirty="0" smtClean="0"/>
              <a:t>）</a:t>
            </a:r>
            <a:endParaRPr lang="en-US" altLang="zh-CN" sz="1400" kern="0" baseline="0" dirty="0" smtClean="0"/>
          </a:p>
          <a:p>
            <a:pPr lvl="0" eaLnBrk="0" hangingPunct="0">
              <a:spcBef>
                <a:spcPct val="20000"/>
              </a:spcBef>
              <a:defRPr/>
            </a:pPr>
            <a:r>
              <a:rPr lang="en-US" altLang="zh-CN" sz="1400" kern="0" baseline="0" dirty="0" smtClean="0"/>
              <a:t>Seq1 </a:t>
            </a:r>
            <a:r>
              <a:rPr lang="zh-CN" altLang="en-US" sz="1400" kern="0" baseline="0" dirty="0" smtClean="0"/>
              <a:t>* </a:t>
            </a:r>
            <a:r>
              <a:rPr lang="en-US" altLang="zh-CN" sz="1400" kern="0" baseline="0" dirty="0" smtClean="0"/>
              <a:t>seq2  ----- </a:t>
            </a:r>
            <a:r>
              <a:rPr lang="zh-CN" altLang="en-US" sz="1400" kern="0" baseline="0" dirty="0" smtClean="0"/>
              <a:t>重复操作符（*）</a:t>
            </a:r>
            <a:endParaRPr lang="en-US" altLang="zh-CN" sz="1400" kern="0" baseline="0" dirty="0" smtClean="0"/>
          </a:p>
          <a:p>
            <a:pPr lvl="0" eaLnBrk="0" hangingPunct="0">
              <a:spcBef>
                <a:spcPct val="20000"/>
              </a:spcBef>
              <a:defRPr/>
            </a:pPr>
            <a:r>
              <a:rPr lang="en-US" altLang="zh-CN" sz="1400" kern="0" baseline="0" dirty="0" smtClean="0"/>
              <a:t>Seq1[n:m]    -----</a:t>
            </a:r>
            <a:r>
              <a:rPr lang="zh-CN" altLang="en-US" sz="1400" kern="0" baseline="0" dirty="0" smtClean="0"/>
              <a:t>切片操作</a:t>
            </a:r>
            <a:r>
              <a:rPr lang="en-US" altLang="zh-CN" sz="1400" kern="0" baseline="0" dirty="0" smtClean="0"/>
              <a:t> </a:t>
            </a:r>
          </a:p>
          <a:p>
            <a:pPr lvl="0" eaLnBrk="0" hangingPunct="0">
              <a:spcBef>
                <a:spcPct val="20000"/>
              </a:spcBef>
              <a:defRPr/>
            </a:pPr>
            <a:endParaRPr lang="en-US" altLang="zh-CN" sz="1400" kern="0" baseline="0" dirty="0" smtClean="0"/>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dirty="0" smtClean="0">
              <a:ln>
                <a:noFill/>
              </a:ln>
              <a:solidFill>
                <a:schemeClr val="tx1"/>
              </a:solidFill>
              <a:effectLst/>
              <a:latin typeface="Arial" charset="0"/>
              <a:ea typeface="宋体" pitchFamily="2" charset="-122"/>
            </a:endParaRPr>
          </a:p>
        </p:txBody>
      </p:sp>
      <p:pic>
        <p:nvPicPr>
          <p:cNvPr id="33794" name="Picture 2"/>
          <p:cNvPicPr>
            <a:picLocks noChangeAspect="1" noChangeArrowheads="1"/>
          </p:cNvPicPr>
          <p:nvPr/>
        </p:nvPicPr>
        <p:blipFill>
          <a:blip r:embed="rId3" cstate="print"/>
          <a:srcRect/>
          <a:stretch>
            <a:fillRect/>
          </a:stretch>
        </p:blipFill>
        <p:spPr bwMode="auto">
          <a:xfrm>
            <a:off x="5724128" y="4581128"/>
            <a:ext cx="1790700" cy="857250"/>
          </a:xfrm>
          <a:prstGeom prst="rect">
            <a:avLst/>
          </a:prstGeom>
          <a:noFill/>
          <a:ln w="9525">
            <a:noFill/>
            <a:miter lim="800000"/>
            <a:headEnd/>
            <a:tailEnd/>
          </a:ln>
        </p:spPr>
      </p:pic>
    </p:spTree>
    <p:extLst>
      <p:ext uri="{BB962C8B-B14F-4D97-AF65-F5344CB8AC3E}">
        <p14:creationId xmlns:p14="http://schemas.microsoft.com/office/powerpoint/2010/main" val="197835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794"/>
                                        </p:tgtEl>
                                        <p:attrNameLst>
                                          <p:attrName>style.visibility</p:attrName>
                                        </p:attrNameLst>
                                      </p:cBhvr>
                                      <p:to>
                                        <p:strVal val="visible"/>
                                      </p:to>
                                    </p:set>
                                    <p:anim calcmode="lin" valueType="num">
                                      <p:cBhvr additive="base">
                                        <p:cTn id="13" dur="500" fill="hold"/>
                                        <p:tgtEl>
                                          <p:spTgt spid="33794"/>
                                        </p:tgtEl>
                                        <p:attrNameLst>
                                          <p:attrName>ppt_x</p:attrName>
                                        </p:attrNameLst>
                                      </p:cBhvr>
                                      <p:tavLst>
                                        <p:tav tm="0">
                                          <p:val>
                                            <p:strVal val="#ppt_x"/>
                                          </p:val>
                                        </p:tav>
                                        <p:tav tm="100000">
                                          <p:val>
                                            <p:strVal val="#ppt_x"/>
                                          </p:val>
                                        </p:tav>
                                      </p:tavLst>
                                    </p:anim>
                                    <p:anim calcmode="lin" valueType="num">
                                      <p:cBhvr additive="base">
                                        <p:cTn id="14" dur="500" fill="hold"/>
                                        <p:tgtEl>
                                          <p:spTgt spid="337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smtClean="0">
                <a:latin typeface="微软雅黑" pitchFamily="34" charset="-122"/>
              </a:rPr>
              <a:t>Python</a:t>
            </a:r>
            <a:r>
              <a:rPr lang="zh-CN" altLang="en-US" dirty="0" smtClean="0">
                <a:latin typeface="微软雅黑" pitchFamily="34" charset="-122"/>
              </a:rPr>
              <a:t>的基本使用</a:t>
            </a:r>
            <a:r>
              <a:rPr lang="en-US" altLang="zh-CN" dirty="0" smtClean="0">
                <a:latin typeface="微软雅黑" pitchFamily="34" charset="-122"/>
              </a:rPr>
              <a:t>----</a:t>
            </a:r>
            <a:r>
              <a:rPr lang="zh-CN" altLang="en-US" dirty="0" smtClean="0">
                <a:latin typeface="微软雅黑" pitchFamily="34" charset="-122"/>
              </a:rPr>
              <a:t>列表（</a:t>
            </a:r>
            <a:r>
              <a:rPr lang="en-US" altLang="zh-CN" dirty="0" smtClean="0">
                <a:latin typeface="微软雅黑" pitchFamily="34" charset="-122"/>
              </a:rPr>
              <a:t>list</a:t>
            </a:r>
            <a:r>
              <a:rPr lang="zh-CN" altLang="en-US" dirty="0" smtClean="0">
                <a:latin typeface="微软雅黑" pitchFamily="34" charset="-122"/>
              </a:rPr>
              <a:t>）</a:t>
            </a:r>
            <a:endParaRPr lang="zh-CN" altLang="en-US" dirty="0"/>
          </a:p>
        </p:txBody>
      </p:sp>
      <p:sp>
        <p:nvSpPr>
          <p:cNvPr id="6" name="内容占位符 2"/>
          <p:cNvSpPr txBox="1">
            <a:spLocks/>
          </p:cNvSpPr>
          <p:nvPr/>
        </p:nvSpPr>
        <p:spPr bwMode="auto">
          <a:xfrm>
            <a:off x="467544" y="1425513"/>
            <a:ext cx="8229600" cy="52438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defTabSz="914400" rtl="0" eaLnBrk="0" fontAlgn="base" latinLnBrk="0" hangingPunct="0">
              <a:lnSpc>
                <a:spcPct val="100000"/>
              </a:lnSpc>
              <a:spcBef>
                <a:spcPct val="20000"/>
              </a:spcBef>
              <a:spcAft>
                <a:spcPct val="0"/>
              </a:spcAft>
              <a:buClrTx/>
              <a:buSzTx/>
              <a:buFont typeface="Wingdings" pitchFamily="2" charset="2"/>
              <a:buChar char="Ø"/>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赋值</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A=[10,11,12,13]                   #</a:t>
            </a:r>
            <a:r>
              <a:rPr kumimoji="0" lang="zh-CN" altLang="en-US" sz="1400" b="0" i="0" u="none" strike="noStrike" kern="0" cap="none" spc="0" normalizeH="0" baseline="0" noProof="0" dirty="0" smtClean="0">
                <a:ln>
                  <a:noFill/>
                </a:ln>
                <a:solidFill>
                  <a:schemeClr val="tx1"/>
                </a:solidFill>
                <a:effectLst/>
                <a:uLnTx/>
                <a:uFillTx/>
                <a:latin typeface="+mn-lt"/>
                <a:ea typeface="+mn-ea"/>
              </a:rPr>
              <a:t>元素为整数</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B=[“</a:t>
            </a:r>
            <a:r>
              <a:rPr kumimoji="0" lang="en-US" altLang="zh-CN" sz="1400" b="0" i="0" u="none" strike="noStrike" kern="0" cap="none" spc="0" normalizeH="0" baseline="0" noProof="0" dirty="0" err="1" smtClean="0">
                <a:ln>
                  <a:noFill/>
                </a:ln>
                <a:solidFill>
                  <a:schemeClr val="tx1"/>
                </a:solidFill>
                <a:effectLst/>
                <a:uLnTx/>
                <a:uFillTx/>
                <a:latin typeface="+mn-lt"/>
                <a:ea typeface="+mn-ea"/>
              </a:rPr>
              <a:t>red”,”blue”,”green</a:t>
            </a:r>
            <a:r>
              <a:rPr kumimoji="0" lang="en-US" altLang="zh-CN" sz="1400" b="0" i="0" u="none" strike="noStrike" kern="0" cap="none" spc="0" normalizeH="0" baseline="0" noProof="0" dirty="0" smtClean="0">
                <a:ln>
                  <a:noFill/>
                </a:ln>
                <a:solidFill>
                  <a:schemeClr val="tx1"/>
                </a:solidFill>
                <a:effectLst/>
                <a:uLnTx/>
                <a:uFillTx/>
                <a:latin typeface="+mn-lt"/>
                <a:ea typeface="+mn-ea"/>
              </a:rPr>
              <a:t>”]       #</a:t>
            </a:r>
            <a:r>
              <a:rPr kumimoji="0" lang="zh-CN" altLang="en-US" sz="1400" b="0" i="0" u="none" strike="noStrike" kern="0" cap="none" spc="0" normalizeH="0" baseline="0" noProof="0" dirty="0" smtClean="0">
                <a:ln>
                  <a:noFill/>
                </a:ln>
                <a:solidFill>
                  <a:schemeClr val="tx1"/>
                </a:solidFill>
                <a:effectLst/>
                <a:uLnTx/>
                <a:uFillTx/>
                <a:latin typeface="+mn-lt"/>
                <a:ea typeface="+mn-ea"/>
              </a:rPr>
              <a:t>元素为字符串</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C=[]			        #</a:t>
            </a:r>
            <a:r>
              <a:rPr kumimoji="0" lang="zh-CN" altLang="en-US" sz="1400" b="0" i="0" u="none" strike="noStrike" kern="0" cap="none" spc="0" normalizeH="0" baseline="0" noProof="0" dirty="0" smtClean="0">
                <a:ln>
                  <a:noFill/>
                </a:ln>
                <a:solidFill>
                  <a:schemeClr val="tx1"/>
                </a:solidFill>
                <a:effectLst/>
                <a:uLnTx/>
                <a:uFillTx/>
                <a:latin typeface="+mn-lt"/>
                <a:ea typeface="+mn-ea"/>
              </a:rPr>
              <a:t>定义空列表</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E=A+B                                #</a:t>
            </a:r>
            <a:r>
              <a:rPr kumimoji="0" lang="zh-CN" altLang="en-US" sz="1400" b="0" i="0" u="none" strike="noStrike" kern="0" cap="none" spc="0" normalizeH="0" baseline="0" noProof="0" dirty="0" smtClean="0">
                <a:ln>
                  <a:noFill/>
                </a:ln>
                <a:solidFill>
                  <a:schemeClr val="tx1"/>
                </a:solidFill>
                <a:effectLst/>
                <a:uLnTx/>
                <a:uFillTx/>
                <a:latin typeface="+mn-lt"/>
                <a:ea typeface="+mn-ea"/>
              </a:rPr>
              <a:t>两个列表相加</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0" marR="0" lvl="0" indent="0" defTabSz="914400" rtl="0" eaLnBrk="0" fontAlgn="base" latinLnBrk="0" hangingPunct="0">
              <a:lnSpc>
                <a:spcPct val="100000"/>
              </a:lnSpc>
              <a:spcBef>
                <a:spcPct val="20000"/>
              </a:spcBef>
              <a:spcAft>
                <a:spcPct val="0"/>
              </a:spcAft>
              <a:buClrTx/>
              <a:buSzTx/>
              <a:buFont typeface="Wingdings" pitchFamily="2" charset="2"/>
              <a:buChar char="Ø"/>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操作</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 number = [0,1,2,3]  </a:t>
            </a:r>
            <a:r>
              <a:rPr kumimoji="0" lang="zh-CN" altLang="en-US" sz="1400" b="0" i="0" u="none" strike="noStrike" kern="0" cap="none" spc="0" normalizeH="0" baseline="0" noProof="0" dirty="0" smtClean="0">
                <a:ln>
                  <a:noFill/>
                </a:ln>
                <a:solidFill>
                  <a:schemeClr val="tx1"/>
                </a:solidFill>
                <a:effectLst/>
                <a:uLnTx/>
                <a:uFillTx/>
                <a:latin typeface="+mn-lt"/>
                <a:ea typeface="+mn-ea"/>
              </a:rPr>
              <a:t>；</a:t>
            </a:r>
            <a:r>
              <a:rPr kumimoji="0" lang="en-US" altLang="zh-CN" sz="1400" b="0" i="0" u="none" strike="noStrike" kern="0" cap="none" spc="0" normalizeH="0" baseline="0" noProof="0" dirty="0" smtClean="0">
                <a:ln>
                  <a:noFill/>
                </a:ln>
                <a:solidFill>
                  <a:schemeClr val="tx1"/>
                </a:solidFill>
                <a:effectLst/>
                <a:uLnTx/>
                <a:uFillTx/>
                <a:latin typeface="+mn-lt"/>
                <a:ea typeface="+mn-ea"/>
              </a:rPr>
              <a:t>number2=[“</a:t>
            </a:r>
            <a:r>
              <a:rPr kumimoji="0" lang="en-US" altLang="zh-CN" sz="1400" b="0" i="0" u="none" strike="noStrike" kern="0" cap="none" spc="0" normalizeH="0" baseline="0" noProof="0" dirty="0" err="1" smtClean="0">
                <a:ln>
                  <a:noFill/>
                </a:ln>
                <a:solidFill>
                  <a:schemeClr val="tx1"/>
                </a:solidFill>
                <a:effectLst/>
                <a:uLnTx/>
                <a:uFillTx/>
                <a:latin typeface="+mn-lt"/>
                <a:ea typeface="+mn-ea"/>
              </a:rPr>
              <a:t>a”,”b</a:t>
            </a:r>
            <a:r>
              <a:rPr kumimoji="0" lang="en-US" altLang="zh-CN" sz="1400" b="0" i="0" u="none" strike="noStrike" kern="0" cap="none" spc="0" normalizeH="0" baseline="0" noProof="0" dirty="0" smtClean="0">
                <a:ln>
                  <a:noFill/>
                </a:ln>
                <a:solidFill>
                  <a:schemeClr val="tx1"/>
                </a:solidFill>
                <a:effectLst/>
                <a:uLnTx/>
                <a:uFillTx/>
                <a:latin typeface="+mn-lt"/>
                <a:ea typeface="+mn-ea"/>
              </a:rPr>
              <a:t>”]   #</a:t>
            </a:r>
            <a:r>
              <a:rPr kumimoji="0" lang="zh-CN" altLang="en-US" sz="1400" b="0" i="0" u="none" strike="noStrike" kern="0" cap="none" spc="0" normalizeH="0" baseline="0" noProof="0" dirty="0" smtClean="0">
                <a:ln>
                  <a:noFill/>
                </a:ln>
                <a:solidFill>
                  <a:schemeClr val="tx1"/>
                </a:solidFill>
                <a:effectLst/>
                <a:uLnTx/>
                <a:uFillTx/>
                <a:latin typeface="+mn-lt"/>
                <a:ea typeface="+mn-ea"/>
              </a:rPr>
              <a:t>定义列表</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&gt;&gt;&gt;number[1:3]           #</a:t>
            </a:r>
            <a:r>
              <a:rPr kumimoji="0" lang="zh-CN" altLang="en-US" sz="1400" b="0" i="0" u="none" strike="noStrike" kern="0" cap="none" spc="0" normalizeH="0" baseline="0" noProof="0" dirty="0" smtClean="0">
                <a:ln>
                  <a:noFill/>
                </a:ln>
                <a:solidFill>
                  <a:schemeClr val="tx1"/>
                </a:solidFill>
                <a:effectLst/>
                <a:uLnTx/>
                <a:uFillTx/>
                <a:latin typeface="+mn-lt"/>
                <a:ea typeface="+mn-ea"/>
              </a:rPr>
              <a:t>某一部分元素</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a:t>
            </a:r>
            <a:r>
              <a:rPr kumimoji="0" lang="en-US" altLang="zh-CN" sz="1400" b="0" i="0" u="none" strike="noStrike" kern="0" cap="none" spc="0" normalizeH="0" baseline="0" noProof="0" dirty="0" err="1" smtClean="0">
                <a:ln>
                  <a:noFill/>
                </a:ln>
                <a:solidFill>
                  <a:schemeClr val="tx1"/>
                </a:solidFill>
                <a:effectLst/>
                <a:uLnTx/>
                <a:uFillTx/>
                <a:latin typeface="+mn-lt"/>
                <a:ea typeface="+mn-ea"/>
              </a:rPr>
              <a:t>len</a:t>
            </a:r>
            <a:r>
              <a:rPr kumimoji="0" lang="en-US" altLang="zh-CN" sz="1400" b="0" i="0" u="none" strike="noStrike" kern="0" cap="none" spc="0" normalizeH="0" baseline="0" noProof="0" dirty="0" smtClean="0">
                <a:ln>
                  <a:noFill/>
                </a:ln>
                <a:solidFill>
                  <a:schemeClr val="tx1"/>
                </a:solidFill>
                <a:effectLst/>
                <a:uLnTx/>
                <a:uFillTx/>
                <a:latin typeface="+mn-lt"/>
                <a:ea typeface="+mn-ea"/>
              </a:rPr>
              <a:t>(number)           #</a:t>
            </a:r>
            <a:r>
              <a:rPr kumimoji="0" lang="zh-CN" altLang="en-US" sz="1400" b="0" i="0" u="none" strike="noStrike" kern="0" cap="none" spc="0" normalizeH="0" baseline="0" noProof="0" dirty="0" smtClean="0">
                <a:ln>
                  <a:noFill/>
                </a:ln>
                <a:solidFill>
                  <a:schemeClr val="tx1"/>
                </a:solidFill>
                <a:effectLst/>
                <a:uLnTx/>
                <a:uFillTx/>
                <a:latin typeface="+mn-lt"/>
                <a:ea typeface="+mn-ea"/>
              </a:rPr>
              <a:t>统计列表长度</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 x = number[0]        #</a:t>
            </a:r>
            <a:r>
              <a:rPr kumimoji="0" lang="zh-CN" altLang="en-US" sz="1400" b="0" i="0" u="none" strike="noStrike" kern="0" cap="none" spc="0" normalizeH="0" baseline="0" noProof="0" dirty="0" smtClean="0">
                <a:ln>
                  <a:noFill/>
                </a:ln>
                <a:solidFill>
                  <a:schemeClr val="tx1"/>
                </a:solidFill>
                <a:effectLst/>
                <a:uLnTx/>
                <a:uFillTx/>
                <a:latin typeface="+mn-lt"/>
                <a:ea typeface="+mn-ea"/>
              </a:rPr>
              <a:t>赋值第一个元素</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 number[0] = 68       #</a:t>
            </a:r>
            <a:r>
              <a:rPr kumimoji="0" lang="zh-CN" altLang="en-US" sz="1400" b="0" i="0" u="none" strike="noStrike" kern="0" cap="none" spc="0" normalizeH="0" baseline="0" noProof="0" dirty="0" smtClean="0">
                <a:ln>
                  <a:noFill/>
                </a:ln>
                <a:solidFill>
                  <a:schemeClr val="tx1"/>
                </a:solidFill>
                <a:effectLst/>
                <a:uLnTx/>
                <a:uFillTx/>
                <a:latin typeface="+mn-lt"/>
                <a:ea typeface="+mn-ea"/>
              </a:rPr>
              <a:t>修改元素值</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a:t>
            </a:r>
            <a:r>
              <a:rPr kumimoji="0" lang="en-US" altLang="zh-CN" sz="1400" b="0" i="0" u="none" strike="noStrike" kern="0" cap="none" spc="0" normalizeH="0" baseline="0" noProof="0" dirty="0" err="1" smtClean="0">
                <a:ln>
                  <a:noFill/>
                </a:ln>
                <a:solidFill>
                  <a:schemeClr val="tx1"/>
                </a:solidFill>
                <a:effectLst/>
                <a:uLnTx/>
                <a:uFillTx/>
                <a:latin typeface="+mn-lt"/>
                <a:ea typeface="+mn-ea"/>
              </a:rPr>
              <a:t>number.append</a:t>
            </a:r>
            <a:r>
              <a:rPr kumimoji="0" lang="en-US" altLang="zh-CN" sz="1400" b="0" i="0" u="none" strike="noStrike" kern="0" cap="none" spc="0" normalizeH="0" baseline="0" noProof="0" dirty="0" smtClean="0">
                <a:ln>
                  <a:noFill/>
                </a:ln>
                <a:solidFill>
                  <a:schemeClr val="tx1"/>
                </a:solidFill>
                <a:effectLst/>
                <a:uLnTx/>
                <a:uFillTx/>
                <a:latin typeface="+mn-lt"/>
                <a:ea typeface="+mn-ea"/>
              </a:rPr>
              <a:t>(4)      #</a:t>
            </a:r>
            <a:r>
              <a:rPr kumimoji="0" lang="zh-CN" altLang="en-US" sz="1400" b="0" i="0" u="none" strike="noStrike" kern="0" cap="none" spc="0" normalizeH="0" baseline="0" noProof="0" dirty="0" smtClean="0">
                <a:ln>
                  <a:noFill/>
                </a:ln>
                <a:solidFill>
                  <a:schemeClr val="tx1"/>
                </a:solidFill>
                <a:effectLst/>
                <a:uLnTx/>
                <a:uFillTx/>
                <a:latin typeface="+mn-lt"/>
                <a:ea typeface="+mn-ea"/>
              </a:rPr>
              <a:t>追加元素</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a:t>
            </a:r>
            <a:r>
              <a:rPr kumimoji="0" lang="en-US" altLang="zh-CN" sz="1400" b="0" i="0" u="none" strike="noStrike" kern="0" cap="none" spc="0" normalizeH="0" baseline="0" noProof="0" dirty="0" err="1" smtClean="0">
                <a:ln>
                  <a:noFill/>
                </a:ln>
                <a:solidFill>
                  <a:schemeClr val="tx1"/>
                </a:solidFill>
                <a:effectLst/>
                <a:uLnTx/>
                <a:uFillTx/>
                <a:latin typeface="+mn-lt"/>
                <a:ea typeface="+mn-ea"/>
              </a:rPr>
              <a:t>number.insert</a:t>
            </a:r>
            <a:r>
              <a:rPr kumimoji="0" lang="en-US" altLang="zh-CN" sz="1400" b="0" i="0" u="none" strike="noStrike" kern="0" cap="none" spc="0" normalizeH="0" baseline="0" noProof="0" dirty="0" smtClean="0">
                <a:ln>
                  <a:noFill/>
                </a:ln>
                <a:solidFill>
                  <a:schemeClr val="tx1"/>
                </a:solidFill>
                <a:effectLst/>
                <a:uLnTx/>
                <a:uFillTx/>
                <a:latin typeface="+mn-lt"/>
                <a:ea typeface="+mn-ea"/>
              </a:rPr>
              <a:t>(3,5)      #</a:t>
            </a:r>
            <a:r>
              <a:rPr kumimoji="0" lang="zh-CN" altLang="en-US" sz="1400" b="0" i="0" u="none" strike="noStrike" kern="0" cap="none" spc="0" normalizeH="0" baseline="0" noProof="0" dirty="0" smtClean="0">
                <a:ln>
                  <a:noFill/>
                </a:ln>
                <a:solidFill>
                  <a:schemeClr val="tx1"/>
                </a:solidFill>
                <a:effectLst/>
                <a:uLnTx/>
                <a:uFillTx/>
                <a:latin typeface="+mn-lt"/>
                <a:ea typeface="+mn-ea"/>
              </a:rPr>
              <a:t>插入元素  </a:t>
            </a:r>
            <a:r>
              <a:rPr kumimoji="0" lang="en-US" altLang="zh-CN" sz="1400" b="0" i="0" u="none" strike="noStrike" kern="0" cap="none" spc="0" normalizeH="0" baseline="0" noProof="0" dirty="0" smtClean="0">
                <a:ln>
                  <a:noFill/>
                </a:ln>
                <a:solidFill>
                  <a:schemeClr val="tx1"/>
                </a:solidFill>
                <a:effectLst/>
                <a:uLnTx/>
                <a:uFillTx/>
                <a:latin typeface="+mn-lt"/>
                <a:ea typeface="+mn-ea"/>
              </a:rPr>
              <a:t>insert</a:t>
            </a:r>
            <a:r>
              <a:rPr kumimoji="0" lang="zh-CN" altLang="en-US" sz="1400" b="0" i="0" u="none" strike="noStrike" kern="0" cap="none" spc="0" normalizeH="0" baseline="0" noProof="0" dirty="0" smtClean="0">
                <a:ln>
                  <a:noFill/>
                </a:ln>
                <a:solidFill>
                  <a:schemeClr val="tx1"/>
                </a:solidFill>
                <a:effectLst/>
                <a:uLnTx/>
                <a:uFillTx/>
                <a:latin typeface="+mn-lt"/>
                <a:ea typeface="+mn-ea"/>
              </a:rPr>
              <a:t>（索引位置，插入元素值）</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a:t>
            </a:r>
            <a:r>
              <a:rPr kumimoji="0" lang="en-US" altLang="zh-CN" sz="1400" b="0" i="0" u="none" strike="noStrike" kern="0" cap="none" spc="0" normalizeH="0" baseline="0" noProof="0" dirty="0" err="1" smtClean="0">
                <a:ln>
                  <a:noFill/>
                </a:ln>
                <a:solidFill>
                  <a:schemeClr val="tx1"/>
                </a:solidFill>
                <a:effectLst/>
                <a:uLnTx/>
                <a:uFillTx/>
                <a:latin typeface="+mn-lt"/>
                <a:ea typeface="+mn-ea"/>
              </a:rPr>
              <a:t>number.extend</a:t>
            </a:r>
            <a:r>
              <a:rPr kumimoji="0" lang="en-US" altLang="zh-CN" sz="1400" b="0" i="0" u="none" strike="noStrike" kern="0" cap="none" spc="0" normalizeH="0" baseline="0" noProof="0" dirty="0" smtClean="0">
                <a:ln>
                  <a:noFill/>
                </a:ln>
                <a:solidFill>
                  <a:schemeClr val="tx1"/>
                </a:solidFill>
                <a:effectLst/>
                <a:uLnTx/>
                <a:uFillTx/>
                <a:latin typeface="+mn-lt"/>
                <a:ea typeface="+mn-ea"/>
              </a:rPr>
              <a:t>(number2)  #</a:t>
            </a:r>
            <a:r>
              <a:rPr kumimoji="0" lang="zh-CN" altLang="en-US" sz="1400" b="0" i="0" u="none" strike="noStrike" kern="0" cap="none" spc="0" normalizeH="0" baseline="0" noProof="0" dirty="0" smtClean="0">
                <a:ln>
                  <a:noFill/>
                </a:ln>
                <a:solidFill>
                  <a:schemeClr val="tx1"/>
                </a:solidFill>
                <a:effectLst/>
                <a:uLnTx/>
                <a:uFillTx/>
                <a:latin typeface="+mn-lt"/>
                <a:ea typeface="+mn-ea"/>
              </a:rPr>
              <a:t>合并</a:t>
            </a:r>
            <a:r>
              <a:rPr kumimoji="0" lang="en-US" altLang="zh-CN" sz="1400" b="0" i="0" u="none" strike="noStrike" kern="0" cap="none" spc="0" normalizeH="0" baseline="0" noProof="0" dirty="0" smtClean="0">
                <a:ln>
                  <a:noFill/>
                </a:ln>
                <a:solidFill>
                  <a:schemeClr val="tx1"/>
                </a:solidFill>
                <a:effectLst/>
                <a:uLnTx/>
                <a:uFillTx/>
                <a:latin typeface="+mn-lt"/>
                <a:ea typeface="+mn-ea"/>
              </a:rPr>
              <a:t>number &amp; number </a:t>
            </a:r>
            <a:r>
              <a:rPr kumimoji="0" lang="zh-CN" altLang="en-US" sz="1400" b="0" i="0" u="none" strike="noStrike" kern="0" cap="none" spc="0" normalizeH="0" baseline="0" noProof="0" dirty="0" smtClean="0">
                <a:ln>
                  <a:noFill/>
                </a:ln>
                <a:solidFill>
                  <a:schemeClr val="tx1"/>
                </a:solidFill>
                <a:effectLst/>
                <a:uLnTx/>
                <a:uFillTx/>
                <a:latin typeface="+mn-lt"/>
                <a:ea typeface="+mn-ea"/>
              </a:rPr>
              <a:t>列</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&gt;&gt;&gt;number.pop(0)         #</a:t>
            </a:r>
            <a:r>
              <a:rPr kumimoji="0" lang="zh-CN" altLang="en-US" sz="1400" b="0" i="0" u="none" strike="noStrike" kern="0" cap="none" spc="0" normalizeH="0" baseline="0" noProof="0" dirty="0" smtClean="0">
                <a:ln>
                  <a:noFill/>
                </a:ln>
                <a:solidFill>
                  <a:schemeClr val="tx1"/>
                </a:solidFill>
                <a:effectLst/>
                <a:uLnTx/>
                <a:uFillTx/>
                <a:latin typeface="+mn-lt"/>
                <a:ea typeface="+mn-ea"/>
              </a:rPr>
              <a:t>删除第一个值</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400" b="0" i="0" u="none" strike="noStrike" kern="0" cap="none" spc="0" normalizeH="0" baseline="0" noProof="0" dirty="0" smtClean="0">
                <a:ln>
                  <a:noFill/>
                </a:ln>
                <a:solidFill>
                  <a:schemeClr val="tx1"/>
                </a:solidFill>
                <a:effectLst/>
                <a:uLnTx/>
                <a:uFillTx/>
                <a:latin typeface="+mn-lt"/>
                <a:ea typeface="+mn-ea"/>
              </a:rPr>
              <a:t>&gt;&gt;&gt;del number[1]          #</a:t>
            </a:r>
            <a:r>
              <a:rPr kumimoji="0" lang="zh-CN" altLang="en-US" sz="1400" b="0" i="0" u="none" strike="noStrike" kern="0" cap="none" spc="0" normalizeH="0" baseline="0" noProof="0" dirty="0" smtClean="0">
                <a:ln>
                  <a:noFill/>
                </a:ln>
                <a:solidFill>
                  <a:schemeClr val="tx1"/>
                </a:solidFill>
                <a:effectLst/>
                <a:uLnTx/>
                <a:uFillTx/>
                <a:latin typeface="+mn-lt"/>
                <a:ea typeface="+mn-ea"/>
              </a:rPr>
              <a:t>删除元素</a:t>
            </a: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0" marR="0" lvl="0" indent="0" defTabSz="914400" rtl="0" eaLnBrk="0" fontAlgn="base" latinLnBrk="0" hangingPunct="0">
              <a:lnSpc>
                <a:spcPct val="100000"/>
              </a:lnSpc>
              <a:spcBef>
                <a:spcPct val="20000"/>
              </a:spcBef>
              <a:spcAft>
                <a:spcPct val="0"/>
              </a:spcAft>
              <a:buClrTx/>
              <a:buSzTx/>
              <a:buFontTx/>
              <a:buNone/>
              <a:tabLst/>
              <a:defRPr/>
            </a:pP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defTabSz="914400" rtl="0" eaLnBrk="0" fontAlgn="base" latinLnBrk="0" hangingPunct="0">
              <a:lnSpc>
                <a:spcPct val="100000"/>
              </a:lnSpc>
              <a:spcBef>
                <a:spcPct val="20000"/>
              </a:spcBef>
              <a:spcAft>
                <a:spcPct val="0"/>
              </a:spcAft>
              <a:buClrTx/>
              <a:buSzTx/>
              <a:buFontTx/>
              <a:buNone/>
              <a:tabLst/>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
        <p:nvSpPr>
          <p:cNvPr id="5" name="矩形 4"/>
          <p:cNvSpPr/>
          <p:nvPr/>
        </p:nvSpPr>
        <p:spPr bwMode="auto">
          <a:xfrm>
            <a:off x="5076056" y="1556792"/>
            <a:ext cx="3384376" cy="79208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1400" dirty="0" smtClean="0"/>
              <a:t>列表：一组任意类型的值，按照一定顺序组合而成的。组成列表的值叫做组员。每个元素被标识一个索引，索引从</a:t>
            </a:r>
            <a:r>
              <a:rPr lang="en-US" altLang="zh-CN" sz="1400" dirty="0" smtClean="0"/>
              <a:t>0</a:t>
            </a:r>
            <a:r>
              <a:rPr lang="zh-CN" altLang="en-US" sz="1400" dirty="0" smtClean="0"/>
              <a:t>开始</a:t>
            </a:r>
            <a:r>
              <a:rPr lang="zh-CN" altLang="en-US" dirty="0" smtClean="0"/>
              <a:t>。</a:t>
            </a:r>
            <a:endParaRPr lang="en-US" altLang="zh-CN" dirty="0" smtClean="0"/>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25000" dirty="0" smtClean="0">
              <a:ln>
                <a:noFill/>
              </a:ln>
              <a:solidFill>
                <a:schemeClr val="tx1"/>
              </a:solidFill>
              <a:effectLst/>
              <a:latin typeface="Arial" charset="0"/>
              <a:ea typeface="宋体" pitchFamily="2" charset="-122"/>
            </a:endParaRPr>
          </a:p>
        </p:txBody>
      </p:sp>
      <p:sp>
        <p:nvSpPr>
          <p:cNvPr id="7" name="矩形 6"/>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90146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699792" y="1196752"/>
            <a:ext cx="6192688" cy="3744416"/>
          </a:xfrm>
        </p:spPr>
        <p:txBody>
          <a:bodyPr/>
          <a:lstStyle/>
          <a:p>
            <a:r>
              <a:rPr kumimoji="1" lang="en-US" altLang="zh-CN" sz="3600" dirty="0" smtClean="0"/>
              <a:t>Python</a:t>
            </a:r>
            <a:r>
              <a:rPr kumimoji="1" lang="zh-CN" altLang="en-US" sz="3600" dirty="0"/>
              <a:t>基础</a:t>
            </a:r>
            <a:r>
              <a:rPr kumimoji="1" lang="zh-CN" altLang="en-US" sz="3600" dirty="0" smtClean="0"/>
              <a:t>课程</a:t>
            </a:r>
            <a:endParaRPr kumimoji="1" lang="en-US" altLang="zh-CN" sz="3600" dirty="0" smtClean="0"/>
          </a:p>
          <a:p>
            <a:r>
              <a:rPr kumimoji="1" lang="en-US" altLang="zh-CN" sz="3600" dirty="0" smtClean="0"/>
              <a:t>Python</a:t>
            </a:r>
            <a:r>
              <a:rPr kumimoji="1" lang="zh-CN" altLang="en-US" sz="3600" dirty="0"/>
              <a:t>数据挖掘</a:t>
            </a:r>
            <a:r>
              <a:rPr kumimoji="1" lang="zh-CN" altLang="en-US" sz="3600" dirty="0" smtClean="0"/>
              <a:t>基础</a:t>
            </a:r>
            <a:endParaRPr kumimoji="1" lang="en-US" altLang="zh-CN" sz="3600" dirty="0" smtClean="0"/>
          </a:p>
          <a:p>
            <a:r>
              <a:rPr kumimoji="1" lang="en-US" altLang="zh-CN" sz="3600" dirty="0" smtClean="0"/>
              <a:t>Python</a:t>
            </a:r>
            <a:r>
              <a:rPr kumimoji="1" lang="zh-CN" altLang="en-US" sz="3600" dirty="0"/>
              <a:t>数据实战</a:t>
            </a:r>
            <a:endParaRPr lang="zh-CN" altLang="en-US" sz="3600" dirty="0"/>
          </a:p>
        </p:txBody>
      </p:sp>
      <p:sp>
        <p:nvSpPr>
          <p:cNvPr id="3" name="标题 2"/>
          <p:cNvSpPr>
            <a:spLocks noGrp="1"/>
          </p:cNvSpPr>
          <p:nvPr>
            <p:ph type="title"/>
          </p:nvPr>
        </p:nvSpPr>
        <p:spPr/>
        <p:txBody>
          <a:bodyPr/>
          <a:lstStyle/>
          <a:p>
            <a:r>
              <a:rPr lang="en-US" altLang="zh-CN" dirty="0"/>
              <a:t>Python</a:t>
            </a:r>
            <a:r>
              <a:rPr lang="zh-CN" altLang="en-US" dirty="0"/>
              <a:t>高级开发与</a:t>
            </a:r>
            <a:r>
              <a:rPr lang="zh-CN" altLang="en-US" dirty="0" smtClean="0"/>
              <a:t>应用培训</a:t>
            </a:r>
            <a:endParaRPr lang="zh-CN" altLang="en-US" dirty="0"/>
          </a:p>
        </p:txBody>
      </p:sp>
    </p:spTree>
    <p:extLst>
      <p:ext uri="{BB962C8B-B14F-4D97-AF65-F5344CB8AC3E}">
        <p14:creationId xmlns:p14="http://schemas.microsoft.com/office/powerpoint/2010/main" val="57378287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95536" y="260648"/>
            <a:ext cx="8229600" cy="732557"/>
          </a:xfrm>
        </p:spPr>
        <p:txBody>
          <a:bodyPr/>
          <a:lstStyle/>
          <a:p>
            <a:r>
              <a:rPr lang="en-US" altLang="zh-CN" dirty="0" smtClean="0">
                <a:latin typeface="微软雅黑" pitchFamily="34" charset="-122"/>
              </a:rPr>
              <a:t>Python</a:t>
            </a:r>
            <a:r>
              <a:rPr lang="zh-CN" altLang="en-US" dirty="0" smtClean="0">
                <a:latin typeface="微软雅黑" pitchFamily="34" charset="-122"/>
              </a:rPr>
              <a:t>的基本使用</a:t>
            </a:r>
            <a:r>
              <a:rPr lang="en-US" altLang="zh-CN" dirty="0" smtClean="0">
                <a:latin typeface="微软雅黑" pitchFamily="34" charset="-122"/>
              </a:rPr>
              <a:t>----</a:t>
            </a:r>
            <a:r>
              <a:rPr lang="zh-CN" altLang="en-US" dirty="0" smtClean="0">
                <a:latin typeface="微软雅黑" pitchFamily="34" charset="-122"/>
              </a:rPr>
              <a:t>列表（</a:t>
            </a:r>
            <a:r>
              <a:rPr lang="en-US" altLang="zh-CN" dirty="0" smtClean="0">
                <a:latin typeface="微软雅黑" pitchFamily="34" charset="-122"/>
              </a:rPr>
              <a:t>list</a:t>
            </a:r>
            <a:r>
              <a:rPr lang="zh-CN" altLang="en-US" dirty="0" smtClean="0">
                <a:latin typeface="微软雅黑" pitchFamily="34" charset="-122"/>
              </a:rPr>
              <a:t>）</a:t>
            </a:r>
            <a:endParaRPr lang="zh-CN" altLang="en-US" dirty="0">
              <a:latin typeface="微软雅黑" pitchFamily="34" charset="-122"/>
            </a:endParaRPr>
          </a:p>
        </p:txBody>
      </p:sp>
      <p:sp>
        <p:nvSpPr>
          <p:cNvPr id="5" name="内容占位符 2"/>
          <p:cNvSpPr txBox="1">
            <a:spLocks/>
          </p:cNvSpPr>
          <p:nvPr/>
        </p:nvSpPr>
        <p:spPr bwMode="auto">
          <a:xfrm>
            <a:off x="395536" y="1340768"/>
            <a:ext cx="8229600" cy="52438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20000"/>
              </a:spcBef>
              <a:spcAft>
                <a:spcPct val="0"/>
              </a:spcAft>
              <a:buClrTx/>
              <a:buSzTx/>
              <a:buFont typeface="Wingdings" pitchFamily="2" charset="2"/>
              <a:buChar char="Ø"/>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range</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函数</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defTabSz="914400" rtl="0" eaLnBrk="0" fontAlgn="base" latinLnBrk="0" hangingPunct="0">
              <a:lnSpc>
                <a:spcPct val="100000"/>
              </a:lnSpc>
              <a:spcBef>
                <a:spcPct val="20000"/>
              </a:spcBef>
              <a:spcAft>
                <a:spcPct val="0"/>
              </a:spcAft>
              <a:buClrTx/>
              <a:buSzTx/>
              <a:buFontTx/>
              <a:buNone/>
              <a:tabLst/>
              <a:defRPr/>
            </a:pPr>
            <a:r>
              <a:rPr lang="en-US" altLang="zh-CN" sz="3200" kern="0" baseline="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range</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1,5</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返回一个整数列表</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defTabSz="914400" rtl="0" eaLnBrk="0" fontAlgn="base" latinLnBrk="0" hangingPunct="0">
              <a:lnSpc>
                <a:spcPct val="100000"/>
              </a:lnSpc>
              <a:spcBef>
                <a:spcPct val="20000"/>
              </a:spcBef>
              <a:spcAft>
                <a:spcPct val="0"/>
              </a:spcAft>
              <a:buClrTx/>
              <a:buSzTx/>
              <a:buFontTx/>
              <a:buNone/>
              <a:tabLst/>
              <a:defRPr/>
            </a:pPr>
            <a:endParaRPr kumimoji="0" lang="en-US" altLang="zh-CN" sz="16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defTabSz="914400" rtl="0" eaLnBrk="0" fontAlgn="base" latinLnBrk="0" hangingPunct="0">
              <a:lnSpc>
                <a:spcPct val="100000"/>
              </a:lnSpc>
              <a:spcBef>
                <a:spcPct val="20000"/>
              </a:spcBef>
              <a:spcAft>
                <a:spcPct val="0"/>
              </a:spcAft>
              <a:buClrTx/>
              <a:buSzTx/>
              <a:buFont typeface="Wingdings" pitchFamily="2" charset="2"/>
              <a:buChar char="Ø"/>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操作</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1600" b="0" i="0" u="none" strike="noStrike" kern="0" cap="none" spc="0" normalizeH="0" baseline="0" noProof="0" dirty="0" smtClean="0">
                <a:ln>
                  <a:noFill/>
                </a:ln>
                <a:solidFill>
                  <a:schemeClr val="tx1"/>
                </a:solidFill>
                <a:effectLst/>
                <a:uLnTx/>
                <a:uFillTx/>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rPr>
              <a:t>for </a:t>
            </a:r>
            <a:r>
              <a:rPr kumimoji="0" lang="en-US" altLang="zh-CN" sz="2000" b="0" i="0" u="none" strike="noStrike" kern="0" cap="none" spc="0" normalizeH="0" baseline="0" noProof="0" dirty="0" err="1" smtClean="0">
                <a:ln>
                  <a:noFill/>
                </a:ln>
                <a:solidFill>
                  <a:schemeClr val="tx1"/>
                </a:solidFill>
                <a:effectLst/>
                <a:uLnTx/>
                <a:uFillTx/>
                <a:latin typeface="+mn-lt"/>
                <a:ea typeface="+mn-ea"/>
              </a:rPr>
              <a:t>i</a:t>
            </a:r>
            <a:r>
              <a:rPr kumimoji="0" lang="en-US" altLang="zh-CN" sz="2000" b="0" i="0" u="none" strike="noStrike" kern="0" cap="none" spc="0" normalizeH="0" baseline="0" noProof="0" dirty="0" smtClean="0">
                <a:ln>
                  <a:noFill/>
                </a:ln>
                <a:solidFill>
                  <a:schemeClr val="tx1"/>
                </a:solidFill>
                <a:effectLst/>
                <a:uLnTx/>
                <a:uFillTx/>
                <a:latin typeface="+mn-lt"/>
                <a:ea typeface="+mn-ea"/>
              </a:rPr>
              <a:t> in range(1,5):</a:t>
            </a:r>
          </a:p>
          <a:p>
            <a:pPr marL="457200" marR="0" lvl="1" indent="0" defTabSz="914400" rtl="0" eaLnBrk="0" fontAlgn="base" latinLnBrk="0" hangingPunct="0">
              <a:lnSpc>
                <a:spcPct val="100000"/>
              </a:lnSpc>
              <a:spcBef>
                <a:spcPct val="2000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rPr>
              <a:t>		print  </a:t>
            </a:r>
            <a:r>
              <a:rPr kumimoji="0" lang="en-US" altLang="zh-CN" sz="2000" b="0" i="0" u="none" strike="noStrike" kern="0" cap="none" spc="0" normalizeH="0" baseline="0" noProof="0" dirty="0" err="1" smtClean="0">
                <a:ln>
                  <a:noFill/>
                </a:ln>
                <a:solidFill>
                  <a:schemeClr val="tx1"/>
                </a:solidFill>
                <a:effectLst/>
                <a:uLnTx/>
                <a:uFillTx/>
                <a:latin typeface="+mn-lt"/>
                <a:ea typeface="+mn-ea"/>
              </a:rPr>
              <a:t>i</a:t>
            </a:r>
            <a:endParaRPr kumimoji="0" lang="en-US" altLang="zh-CN" sz="2000" b="0" i="0" u="none" strike="noStrike" kern="0" cap="none" spc="0" normalizeH="0" baseline="0" noProof="0" dirty="0" smtClean="0">
              <a:ln>
                <a:noFill/>
              </a:ln>
              <a:solidFill>
                <a:schemeClr val="tx1"/>
              </a:solidFill>
              <a:effectLst/>
              <a:uLnTx/>
              <a:uFillTx/>
              <a:latin typeface="+mn-lt"/>
              <a:ea typeface="+mn-ea"/>
            </a:endParaRPr>
          </a:p>
          <a:p>
            <a:pPr marL="0" marR="0" lvl="0" indent="0" defTabSz="914400" rtl="0" eaLnBrk="0" fontAlgn="base" latinLnBrk="0" hangingPunct="0">
              <a:lnSpc>
                <a:spcPct val="100000"/>
              </a:lnSpc>
              <a:spcBef>
                <a:spcPct val="20000"/>
              </a:spcBef>
              <a:spcAft>
                <a:spcPct val="0"/>
              </a:spcAft>
              <a:buClrTx/>
              <a:buSzTx/>
              <a:buFontTx/>
              <a:buNone/>
              <a:tabLst/>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1353196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67544" y="332656"/>
            <a:ext cx="8229600" cy="732557"/>
          </a:xfrm>
        </p:spPr>
        <p:txBody>
          <a:bodyPr/>
          <a:lstStyle/>
          <a:p>
            <a:r>
              <a:rPr lang="en-US" altLang="zh-CN" dirty="0" smtClean="0">
                <a:latin typeface="微软雅黑" pitchFamily="34" charset="-122"/>
              </a:rPr>
              <a:t>Python</a:t>
            </a:r>
            <a:r>
              <a:rPr lang="zh-CN" altLang="en-US" dirty="0" smtClean="0">
                <a:latin typeface="微软雅黑" pitchFamily="34" charset="-122"/>
              </a:rPr>
              <a:t>的基本使用</a:t>
            </a:r>
            <a:r>
              <a:rPr lang="en-US" altLang="zh-CN" dirty="0" smtClean="0">
                <a:latin typeface="微软雅黑" pitchFamily="34" charset="-122"/>
              </a:rPr>
              <a:t>----</a:t>
            </a:r>
            <a:r>
              <a:rPr lang="zh-CN" altLang="en-US" dirty="0" smtClean="0">
                <a:latin typeface="微软雅黑" pitchFamily="34" charset="-122"/>
              </a:rPr>
              <a:t>序列</a:t>
            </a:r>
            <a:endParaRPr lang="zh-CN" altLang="en-US" dirty="0"/>
          </a:p>
        </p:txBody>
      </p:sp>
      <p:sp>
        <p:nvSpPr>
          <p:cNvPr id="5" name="内容占位符 2"/>
          <p:cNvSpPr txBox="1">
            <a:spLocks/>
          </p:cNvSpPr>
          <p:nvPr/>
        </p:nvSpPr>
        <p:spPr bwMode="auto">
          <a:xfrm>
            <a:off x="467544" y="1268760"/>
            <a:ext cx="8229600" cy="51724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defTabSz="914400" rtl="0" eaLnBrk="0" fontAlgn="base" latinLnBrk="0" hangingPunct="0">
              <a:lnSpc>
                <a:spcPct val="90000"/>
              </a:lnSpc>
              <a:spcBef>
                <a:spcPct val="20000"/>
              </a:spcBef>
              <a:spcAft>
                <a:spcPct val="0"/>
              </a:spcAft>
              <a:buClrTx/>
              <a:buSzTx/>
              <a:buFont typeface="Wingdings" pitchFamily="2" charset="2"/>
              <a:buChar char="Ø"/>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赋值</a:t>
            </a:r>
            <a:endParaRPr kumimoji="0" lang="en-US" altLang="zh-TW" sz="2400" b="0" i="0" u="none" strike="noStrike" kern="0" cap="none" spc="0" normalizeH="0" baseline="0" noProof="0" dirty="0" smtClean="0">
              <a:ln>
                <a:noFill/>
              </a:ln>
              <a:solidFill>
                <a:schemeClr val="tx1"/>
              </a:solidFill>
              <a:effectLst/>
              <a:uLnTx/>
              <a:uFillTx/>
              <a:latin typeface="+mn-lt"/>
              <a:ea typeface="+mn-ea"/>
              <a:cs typeface="+mn-cs"/>
            </a:endParaRPr>
          </a:p>
          <a:p>
            <a:pPr marL="457200" marR="0" lvl="1" indent="0" defTabSz="914400" rtl="0" eaLnBrk="0" fontAlgn="base" latinLnBrk="0" hangingPunct="0">
              <a:lnSpc>
                <a:spcPct val="9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f = (2,3,4,5) 		    #</a:t>
            </a:r>
            <a:r>
              <a:rPr kumimoji="0" lang="zh-CN" altLang="en-US" sz="2000" b="0" i="0" u="none" strike="noStrike" kern="0" cap="none" spc="0" normalizeH="0" baseline="0" noProof="0" dirty="0" smtClean="0">
                <a:ln>
                  <a:noFill/>
                </a:ln>
                <a:solidFill>
                  <a:schemeClr val="tx1"/>
                </a:solidFill>
                <a:effectLst/>
                <a:uLnTx/>
                <a:uFillTx/>
                <a:latin typeface="+mn-lt"/>
                <a:ea typeface="+mn-ea"/>
              </a:rPr>
              <a:t>整数序列</a:t>
            </a:r>
            <a:endParaRPr kumimoji="0" lang="en-US" altLang="zh-TW" sz="20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9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g = (,) 			# </a:t>
            </a:r>
            <a:r>
              <a:rPr kumimoji="0" lang="zh-CN" altLang="en-US" sz="2000" b="0" i="0" u="none" strike="noStrike" kern="0" cap="none" spc="0" normalizeH="0" baseline="0" noProof="0" dirty="0" smtClean="0">
                <a:ln>
                  <a:noFill/>
                </a:ln>
                <a:solidFill>
                  <a:schemeClr val="tx1"/>
                </a:solidFill>
                <a:effectLst/>
                <a:uLnTx/>
                <a:uFillTx/>
                <a:latin typeface="+mn-lt"/>
                <a:ea typeface="+mn-ea"/>
              </a:rPr>
              <a:t>空序列</a:t>
            </a:r>
            <a:endParaRPr kumimoji="0" lang="en-US" altLang="zh-TW" sz="20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9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h = (2, [3,4], (10,11,12))       # </a:t>
            </a:r>
            <a:r>
              <a:rPr kumimoji="0" lang="zh-CN" altLang="en-US" sz="2000" b="0" i="0" u="none" strike="noStrike" kern="0" cap="none" spc="0" normalizeH="0" baseline="0" noProof="0" dirty="0" smtClean="0">
                <a:ln>
                  <a:noFill/>
                </a:ln>
                <a:solidFill>
                  <a:schemeClr val="tx1"/>
                </a:solidFill>
                <a:effectLst/>
                <a:uLnTx/>
                <a:uFillTx/>
                <a:latin typeface="+mn-lt"/>
                <a:ea typeface="+mn-ea"/>
              </a:rPr>
              <a:t>多维列表</a:t>
            </a:r>
            <a:endParaRPr kumimoji="0" lang="en-US" altLang="zh-TW" sz="2000" b="0" i="0" u="none" strike="noStrike" kern="0" cap="none" spc="0" normalizeH="0" baseline="0" noProof="0" dirty="0" smtClean="0">
              <a:ln>
                <a:noFill/>
              </a:ln>
              <a:solidFill>
                <a:schemeClr val="tx1"/>
              </a:solidFill>
              <a:effectLst/>
              <a:uLnTx/>
              <a:uFillTx/>
              <a:latin typeface="+mn-lt"/>
              <a:ea typeface="+mn-ea"/>
            </a:endParaRPr>
          </a:p>
          <a:p>
            <a:pPr marL="0" marR="0" lvl="0" indent="0" defTabSz="914400" rtl="0" eaLnBrk="0" fontAlgn="base" latinLnBrk="0" hangingPunct="0">
              <a:lnSpc>
                <a:spcPct val="90000"/>
              </a:lnSpc>
              <a:spcBef>
                <a:spcPct val="20000"/>
              </a:spcBef>
              <a:spcAft>
                <a:spcPct val="0"/>
              </a:spcAft>
              <a:buClrTx/>
              <a:buSzTx/>
              <a:buFontTx/>
              <a:buNone/>
              <a:tabLst/>
              <a:defRPr/>
            </a:pPr>
            <a:endParaRPr kumimoji="0" lang="en-US" altLang="zh-CN" sz="16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defTabSz="914400" rtl="0" eaLnBrk="0" fontAlgn="base" latinLnBrk="0" hangingPunct="0">
              <a:lnSpc>
                <a:spcPct val="90000"/>
              </a:lnSpc>
              <a:spcBef>
                <a:spcPct val="20000"/>
              </a:spcBef>
              <a:spcAft>
                <a:spcPct val="0"/>
              </a:spcAft>
              <a:buClrTx/>
              <a:buSzTx/>
              <a:buFont typeface="Wingdings" pitchFamily="2" charset="2"/>
              <a:buChar char="Ø"/>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操作</a:t>
            </a:r>
            <a:endParaRPr kumimoji="0" lang="zh-TW" altLang="en-US" sz="2400" b="0" i="0" u="none" strike="noStrike" kern="0" cap="none" spc="0" normalizeH="0" baseline="0" noProof="0" dirty="0" smtClean="0">
              <a:ln>
                <a:noFill/>
              </a:ln>
              <a:solidFill>
                <a:schemeClr val="tx1"/>
              </a:solidFill>
              <a:effectLst/>
              <a:uLnTx/>
              <a:uFillTx/>
              <a:latin typeface="+mn-lt"/>
              <a:ea typeface="+mn-ea"/>
              <a:cs typeface="+mn-cs"/>
            </a:endParaRPr>
          </a:p>
          <a:p>
            <a:pPr marL="457200" marR="0" lvl="1" indent="0" defTabSz="914400" rtl="0" eaLnBrk="0" fontAlgn="base" latinLnBrk="0" hangingPunct="0">
              <a:lnSpc>
                <a:spcPct val="9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x = f[1] 		# </a:t>
            </a:r>
            <a:r>
              <a:rPr kumimoji="0" lang="zh-CN" altLang="en-US" sz="2000" b="0" i="0" u="none" strike="noStrike" kern="0" cap="none" spc="0" normalizeH="0" baseline="0" noProof="0" dirty="0" smtClean="0">
                <a:ln>
                  <a:noFill/>
                </a:ln>
                <a:solidFill>
                  <a:schemeClr val="tx1"/>
                </a:solidFill>
                <a:effectLst/>
                <a:uLnTx/>
                <a:uFillTx/>
                <a:latin typeface="+mn-lt"/>
                <a:ea typeface="+mn-ea"/>
              </a:rPr>
              <a:t>将</a:t>
            </a:r>
            <a:r>
              <a:rPr kumimoji="0" lang="en-US" altLang="zh-CN" sz="2000" b="0" i="0" u="none" strike="noStrike" kern="0" cap="none" spc="0" normalizeH="0" baseline="0" noProof="0" dirty="0" smtClean="0">
                <a:ln>
                  <a:noFill/>
                </a:ln>
                <a:solidFill>
                  <a:schemeClr val="tx1"/>
                </a:solidFill>
                <a:effectLst/>
                <a:uLnTx/>
                <a:uFillTx/>
                <a:latin typeface="+mn-lt"/>
                <a:ea typeface="+mn-ea"/>
              </a:rPr>
              <a:t>f[1]</a:t>
            </a:r>
            <a:r>
              <a:rPr kumimoji="0" lang="zh-CN" altLang="en-US" sz="2000" b="0" i="0" u="none" strike="noStrike" kern="0" cap="none" spc="0" normalizeH="0" baseline="0" noProof="0" dirty="0" smtClean="0">
                <a:ln>
                  <a:noFill/>
                </a:ln>
                <a:solidFill>
                  <a:schemeClr val="tx1"/>
                </a:solidFill>
                <a:effectLst/>
                <a:uLnTx/>
                <a:uFillTx/>
                <a:latin typeface="+mn-lt"/>
                <a:ea typeface="+mn-ea"/>
              </a:rPr>
              <a:t>的元素值赋值</a:t>
            </a:r>
            <a:r>
              <a:rPr kumimoji="0" lang="en-US" altLang="zh-TW" sz="2000" b="0" i="0" u="none" strike="noStrike" kern="0" cap="none" spc="0" normalizeH="0" baseline="0" noProof="0" dirty="0" smtClean="0">
                <a:ln>
                  <a:noFill/>
                </a:ln>
                <a:solidFill>
                  <a:schemeClr val="tx1"/>
                </a:solidFill>
                <a:effectLst/>
                <a:uLnTx/>
                <a:uFillTx/>
                <a:latin typeface="+mn-lt"/>
                <a:ea typeface="+mn-ea"/>
              </a:rPr>
              <a:t>x = 3</a:t>
            </a:r>
          </a:p>
          <a:p>
            <a:pPr marL="457200" marR="0" lvl="1" indent="0" defTabSz="914400" rtl="0" eaLnBrk="0" fontAlgn="base" latinLnBrk="0" hangingPunct="0">
              <a:lnSpc>
                <a:spcPct val="9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y = f[1:3] 		# </a:t>
            </a:r>
            <a:r>
              <a:rPr kumimoji="0" lang="zh-CN" altLang="en-US" sz="2000" b="0" i="0" u="none" strike="noStrike" kern="0" cap="none" spc="0" normalizeH="0" baseline="0" noProof="0" dirty="0" smtClean="0">
                <a:ln>
                  <a:noFill/>
                </a:ln>
                <a:solidFill>
                  <a:schemeClr val="tx1"/>
                </a:solidFill>
                <a:effectLst/>
                <a:uLnTx/>
                <a:uFillTx/>
                <a:latin typeface="+mn-lt"/>
                <a:ea typeface="+mn-ea"/>
              </a:rPr>
              <a:t>获得索引为</a:t>
            </a:r>
            <a:r>
              <a:rPr kumimoji="0" lang="en-US" altLang="zh-CN" sz="2000" b="0" i="0" u="none" strike="noStrike" kern="0" cap="none" spc="0" normalizeH="0" baseline="0" noProof="0" dirty="0" smtClean="0">
                <a:ln>
                  <a:noFill/>
                </a:ln>
                <a:solidFill>
                  <a:schemeClr val="tx1"/>
                </a:solidFill>
                <a:effectLst/>
                <a:uLnTx/>
                <a:uFillTx/>
                <a:latin typeface="+mn-lt"/>
                <a:ea typeface="+mn-ea"/>
              </a:rPr>
              <a:t>1,2</a:t>
            </a:r>
            <a:r>
              <a:rPr kumimoji="0" lang="zh-CN" altLang="en-US" sz="2000" b="0" i="0" u="none" strike="noStrike" kern="0" cap="none" spc="0" normalizeH="0" baseline="0" noProof="0" dirty="0" smtClean="0">
                <a:ln>
                  <a:noFill/>
                </a:ln>
                <a:solidFill>
                  <a:schemeClr val="tx1"/>
                </a:solidFill>
                <a:effectLst/>
                <a:uLnTx/>
                <a:uFillTx/>
                <a:latin typeface="+mn-lt"/>
                <a:ea typeface="+mn-ea"/>
              </a:rPr>
              <a:t>的元</a:t>
            </a:r>
            <a:r>
              <a:rPr kumimoji="0" lang="zh-CN" altLang="en-US" sz="1600" b="0" i="0" u="none" strike="noStrike" kern="0" cap="none" spc="0" normalizeH="0" baseline="0" noProof="0" dirty="0" smtClean="0">
                <a:ln>
                  <a:noFill/>
                </a:ln>
                <a:solidFill>
                  <a:schemeClr val="tx1"/>
                </a:solidFill>
                <a:effectLst/>
                <a:uLnTx/>
                <a:uFillTx/>
                <a:latin typeface="+mn-lt"/>
                <a:ea typeface="+mn-ea"/>
              </a:rPr>
              <a:t>素</a:t>
            </a:r>
            <a:endParaRPr kumimoji="0" lang="en-US" altLang="zh-TW" sz="16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9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z = h[1][1] 		# </a:t>
            </a:r>
            <a:r>
              <a:rPr kumimoji="0" lang="zh-CN" altLang="en-US" sz="2000" b="0" i="0" u="none" strike="noStrike" kern="0" cap="none" spc="0" normalizeH="0" baseline="0" noProof="0" dirty="0" smtClean="0">
                <a:ln>
                  <a:noFill/>
                </a:ln>
                <a:solidFill>
                  <a:schemeClr val="tx1"/>
                </a:solidFill>
                <a:effectLst/>
                <a:uLnTx/>
                <a:uFillTx/>
                <a:latin typeface="+mn-lt"/>
                <a:ea typeface="+mn-ea"/>
              </a:rPr>
              <a:t>二维数组看待 </a:t>
            </a:r>
            <a:r>
              <a:rPr kumimoji="0" lang="en-US" altLang="zh-TW" sz="2000" b="0" i="0" u="none" strike="noStrike" kern="0" cap="none" spc="0" normalizeH="0" baseline="0" noProof="0" dirty="0" smtClean="0">
                <a:ln>
                  <a:noFill/>
                </a:ln>
                <a:solidFill>
                  <a:schemeClr val="tx1"/>
                </a:solidFill>
                <a:effectLst/>
                <a:uLnTx/>
                <a:uFillTx/>
                <a:latin typeface="+mn-lt"/>
                <a:ea typeface="+mn-ea"/>
              </a:rPr>
              <a:t>z = 4</a:t>
            </a:r>
          </a:p>
          <a:p>
            <a:pPr marL="0" marR="0" lvl="0" indent="0" defTabSz="914400" rtl="0" eaLnBrk="0" fontAlgn="base" latinLnBrk="0" hangingPunct="0">
              <a:lnSpc>
                <a:spcPct val="90000"/>
              </a:lnSpc>
              <a:spcBef>
                <a:spcPct val="20000"/>
              </a:spcBef>
              <a:spcAft>
                <a:spcPct val="0"/>
              </a:spcAft>
              <a:buClrTx/>
              <a:buSzTx/>
              <a:buFontTx/>
              <a:buNone/>
              <a:tabLst/>
              <a:defRPr/>
            </a:pPr>
            <a:endParaRPr kumimoji="0" lang="en-US" altLang="zh-CN" sz="18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defTabSz="914400" rtl="0" eaLnBrk="0" fontAlgn="base" latinLnBrk="0" hangingPunct="0">
              <a:lnSpc>
                <a:spcPct val="90000"/>
              </a:lnSpc>
              <a:spcBef>
                <a:spcPct val="20000"/>
              </a:spcBef>
              <a:spcAft>
                <a:spcPct val="0"/>
              </a:spcAft>
              <a:buClrTx/>
              <a:buSzTx/>
              <a:buFont typeface="Wingdings" pitchFamily="2" charset="2"/>
              <a:buChar char="Ø"/>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特色</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indent="266700" eaLnBrk="0" fontAlgn="base" hangingPunct="0">
              <a:lnSpc>
                <a:spcPct val="150000"/>
              </a:lnSpc>
              <a:spcAft>
                <a:spcPct val="0"/>
              </a:spcAft>
              <a:defRPr/>
            </a:pPr>
            <a:r>
              <a:rPr lang="zh-CN" altLang="en-US" sz="2000" kern="0" dirty="0" smtClean="0"/>
              <a:t>与</a:t>
            </a:r>
            <a:r>
              <a:rPr lang="en-US" altLang="zh-TW" sz="2000" kern="0" dirty="0"/>
              <a:t>list</a:t>
            </a:r>
            <a:r>
              <a:rPr lang="zh-CN" altLang="en-US" sz="2000" kern="0" dirty="0"/>
              <a:t>类似，最大的不同序列是一种只读且不可变更的数据结构</a:t>
            </a:r>
            <a:endParaRPr lang="en-US" altLang="zh-CN" sz="2000" kern="0" dirty="0"/>
          </a:p>
          <a:p>
            <a:pPr indent="266700" eaLnBrk="0" fontAlgn="base" hangingPunct="0">
              <a:lnSpc>
                <a:spcPct val="150000"/>
              </a:lnSpc>
              <a:spcAft>
                <a:spcPct val="0"/>
              </a:spcAft>
              <a:defRPr/>
            </a:pPr>
            <a:r>
              <a:rPr lang="zh-CN" altLang="en-US" sz="2000" kern="0" dirty="0" smtClean="0"/>
              <a:t>不可</a:t>
            </a:r>
            <a:r>
              <a:rPr lang="zh-CN" altLang="en-US" sz="2000" kern="0" dirty="0"/>
              <a:t>取代序列中的任意一个元素，因为它是只读不可变更</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981299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smtClean="0">
                <a:latin typeface="微软雅黑" pitchFamily="34" charset="-122"/>
              </a:rPr>
              <a:t>Python</a:t>
            </a:r>
            <a:r>
              <a:rPr lang="zh-CN" altLang="en-US" dirty="0" smtClean="0">
                <a:latin typeface="微软雅黑" pitchFamily="34" charset="-122"/>
              </a:rPr>
              <a:t>的基本使用</a:t>
            </a:r>
            <a:r>
              <a:rPr lang="en-US" altLang="zh-CN" dirty="0" smtClean="0">
                <a:latin typeface="微软雅黑" pitchFamily="34" charset="-122"/>
              </a:rPr>
              <a:t>----</a:t>
            </a:r>
            <a:r>
              <a:rPr lang="zh-CN" altLang="en-US" dirty="0" smtClean="0">
                <a:latin typeface="微软雅黑" pitchFamily="34" charset="-122"/>
              </a:rPr>
              <a:t>字典</a:t>
            </a:r>
            <a:r>
              <a:rPr lang="en-US" altLang="zh-CN" dirty="0" smtClean="0">
                <a:latin typeface="微软雅黑" pitchFamily="34" charset="-122"/>
              </a:rPr>
              <a:t>(</a:t>
            </a:r>
            <a:r>
              <a:rPr lang="en-US" altLang="zh-CN" dirty="0" err="1" smtClean="0">
                <a:latin typeface="微软雅黑" pitchFamily="34" charset="-122"/>
              </a:rPr>
              <a:t>dict</a:t>
            </a:r>
            <a:r>
              <a:rPr lang="en-US" altLang="zh-CN" dirty="0" smtClean="0">
                <a:latin typeface="微软雅黑" pitchFamily="34" charset="-122"/>
              </a:rPr>
              <a:t>)</a:t>
            </a:r>
            <a:endParaRPr lang="zh-CN" altLang="en-US" dirty="0"/>
          </a:p>
        </p:txBody>
      </p:sp>
      <p:sp>
        <p:nvSpPr>
          <p:cNvPr id="5" name="内容占位符 2"/>
          <p:cNvSpPr txBox="1">
            <a:spLocks/>
          </p:cNvSpPr>
          <p:nvPr/>
        </p:nvSpPr>
        <p:spPr bwMode="auto">
          <a:xfrm>
            <a:off x="374848" y="1340768"/>
            <a:ext cx="8229600" cy="52438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0" marR="0" lvl="0" indent="0" defTabSz="914400" rtl="0" eaLnBrk="0" fontAlgn="base" latinLnBrk="0" hangingPunct="0">
              <a:lnSpc>
                <a:spcPct val="80000"/>
              </a:lnSpc>
              <a:spcBef>
                <a:spcPct val="20000"/>
              </a:spcBef>
              <a:spcAft>
                <a:spcPct val="0"/>
              </a:spcAft>
              <a:buClrTx/>
              <a:buSzTx/>
              <a:buFont typeface="Wingdings" pitchFamily="2" charset="2"/>
              <a:buChar char="Ø"/>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赋值</a:t>
            </a:r>
            <a:endParaRPr kumimoji="0" lang="en-US" altLang="zh-TW" sz="2400" b="0" i="0" u="none" strike="noStrike" kern="0" cap="none" spc="0" normalizeH="0" baseline="0" noProof="0" dirty="0" smtClean="0">
              <a:ln>
                <a:noFill/>
              </a:ln>
              <a:solidFill>
                <a:schemeClr val="tx1"/>
              </a:solidFill>
              <a:effectLst/>
              <a:uLnTx/>
              <a:uFillTx/>
              <a:latin typeface="+mn-lt"/>
              <a:ea typeface="+mn-ea"/>
              <a:cs typeface="+mn-cs"/>
            </a:endParaRPr>
          </a:p>
          <a:p>
            <a:pPr marL="457200" marR="0" lvl="1" indent="0" defTabSz="914400" rtl="0" eaLnBrk="0" fontAlgn="base" latinLnBrk="0" hangingPunct="0">
              <a:lnSpc>
                <a:spcPct val="8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a = { } 			# </a:t>
            </a:r>
            <a:r>
              <a:rPr kumimoji="0" lang="zh-CN" altLang="en-US" sz="2000" b="0" i="0" u="none" strike="noStrike" kern="0" cap="none" spc="0" normalizeH="0" baseline="0" noProof="0" dirty="0" smtClean="0">
                <a:ln>
                  <a:noFill/>
                </a:ln>
                <a:solidFill>
                  <a:schemeClr val="tx1"/>
                </a:solidFill>
                <a:effectLst/>
                <a:uLnTx/>
                <a:uFillTx/>
                <a:latin typeface="+mn-lt"/>
                <a:ea typeface="+mn-ea"/>
              </a:rPr>
              <a:t>定义空字典</a:t>
            </a:r>
            <a:endParaRPr kumimoji="0" lang="en-US" altLang="zh-TW" sz="2000" b="0" i="0" u="none" strike="noStrike" kern="0" cap="none" spc="0" normalizeH="0" baseline="0" noProof="0" dirty="0" smtClean="0">
              <a:ln>
                <a:noFill/>
              </a:ln>
              <a:solidFill>
                <a:schemeClr val="tx1"/>
              </a:solidFill>
              <a:effectLst/>
              <a:uLnTx/>
              <a:uFillTx/>
              <a:latin typeface="+mn-lt"/>
              <a:ea typeface="+mn-ea"/>
            </a:endParaRPr>
          </a:p>
          <a:p>
            <a:pPr marL="457200" marR="0" lvl="1" indent="0" defTabSz="914400" rtl="0" eaLnBrk="0" fontAlgn="base" latinLnBrk="0" hangingPunct="0">
              <a:lnSpc>
                <a:spcPct val="8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b = { ’x’: 3, ’y’: 4 }	</a:t>
            </a:r>
          </a:p>
          <a:p>
            <a:pPr marL="457200" marR="0" lvl="1" indent="0" defTabSz="914400" rtl="0" eaLnBrk="0" fontAlgn="base" latinLnBrk="0" hangingPunct="0">
              <a:lnSpc>
                <a:spcPct val="8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c = { ’</a:t>
            </a:r>
            <a:r>
              <a:rPr kumimoji="0" lang="en-US" altLang="zh-TW" sz="2000" b="0" i="0" u="none" strike="noStrike" kern="0" cap="none" spc="0" normalizeH="0" baseline="0" noProof="0" dirty="0" err="1" smtClean="0">
                <a:ln>
                  <a:noFill/>
                </a:ln>
                <a:solidFill>
                  <a:schemeClr val="tx1"/>
                </a:solidFill>
                <a:effectLst/>
                <a:uLnTx/>
                <a:uFillTx/>
                <a:latin typeface="+mn-lt"/>
                <a:ea typeface="+mn-ea"/>
              </a:rPr>
              <a:t>uid</a:t>
            </a:r>
            <a:r>
              <a:rPr kumimoji="0" lang="en-US" altLang="zh-TW" sz="2000" b="0" i="0" u="none" strike="noStrike" kern="0" cap="none" spc="0" normalizeH="0" baseline="0" noProof="0" dirty="0" smtClean="0">
                <a:ln>
                  <a:noFill/>
                </a:ln>
                <a:solidFill>
                  <a:schemeClr val="tx1"/>
                </a:solidFill>
                <a:effectLst/>
                <a:uLnTx/>
                <a:uFillTx/>
                <a:latin typeface="+mn-lt"/>
                <a:ea typeface="+mn-ea"/>
              </a:rPr>
              <a:t>’: 105,</a:t>
            </a:r>
          </a:p>
          <a:p>
            <a:pPr marL="457200" marR="0" lvl="1" indent="0" defTabSz="914400" rtl="0" eaLnBrk="0" fontAlgn="base" latinLnBrk="0" hangingPunct="0">
              <a:lnSpc>
                <a:spcPct val="8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	   ’login’: ’</a:t>
            </a:r>
            <a:r>
              <a:rPr kumimoji="0" lang="en-US" altLang="zh-TW" sz="2000" b="0" i="0" u="none" strike="noStrike" kern="0" cap="none" spc="0" normalizeH="0" baseline="0" noProof="0" dirty="0" err="1" smtClean="0">
                <a:ln>
                  <a:noFill/>
                </a:ln>
                <a:solidFill>
                  <a:schemeClr val="tx1"/>
                </a:solidFill>
                <a:effectLst/>
                <a:uLnTx/>
                <a:uFillTx/>
                <a:latin typeface="+mn-lt"/>
                <a:ea typeface="+mn-ea"/>
              </a:rPr>
              <a:t>beazley</a:t>
            </a:r>
            <a:r>
              <a:rPr kumimoji="0" lang="en-US" altLang="zh-TW" sz="2000" b="0" i="0" u="none" strike="noStrike" kern="0" cap="none" spc="0" normalizeH="0" baseline="0" noProof="0" dirty="0" smtClean="0">
                <a:ln>
                  <a:noFill/>
                </a:ln>
                <a:solidFill>
                  <a:schemeClr val="tx1"/>
                </a:solidFill>
                <a:effectLst/>
                <a:uLnTx/>
                <a:uFillTx/>
                <a:latin typeface="+mn-lt"/>
                <a:ea typeface="+mn-ea"/>
              </a:rPr>
              <a:t>’,</a:t>
            </a:r>
          </a:p>
          <a:p>
            <a:pPr marL="457200" marR="0" lvl="1" indent="0" defTabSz="914400" rtl="0" eaLnBrk="0" fontAlgn="base" latinLnBrk="0" hangingPunct="0">
              <a:lnSpc>
                <a:spcPct val="8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	   ’name’ : ’David Beazley’</a:t>
            </a:r>
          </a:p>
          <a:p>
            <a:pPr marL="457200" marR="0" lvl="1" indent="0" defTabSz="914400" rtl="0" eaLnBrk="0" fontAlgn="base" latinLnBrk="0" hangingPunct="0">
              <a:lnSpc>
                <a:spcPct val="80000"/>
              </a:lnSpc>
              <a:spcBef>
                <a:spcPct val="20000"/>
              </a:spcBef>
              <a:spcAft>
                <a:spcPct val="0"/>
              </a:spcAft>
              <a:buClrTx/>
              <a:buSzTx/>
              <a:buFont typeface="Wingdings" pitchFamily="2" charset="2"/>
              <a:buNone/>
              <a:tabLst/>
              <a:defRPr/>
            </a:pPr>
            <a:r>
              <a:rPr kumimoji="0" lang="en-US" altLang="zh-TW" sz="2000" b="0" i="0" u="none" strike="noStrike" kern="0" cap="none" spc="0" normalizeH="0" baseline="0" noProof="0" dirty="0" smtClean="0">
                <a:ln>
                  <a:noFill/>
                </a:ln>
                <a:solidFill>
                  <a:schemeClr val="tx1"/>
                </a:solidFill>
                <a:effectLst/>
                <a:uLnTx/>
                <a:uFillTx/>
                <a:latin typeface="+mn-lt"/>
                <a:ea typeface="+mn-ea"/>
              </a:rPr>
              <a:t>	 }</a:t>
            </a:r>
          </a:p>
          <a:p>
            <a:pPr marL="457200" marR="0" lvl="1" indent="0" defTabSz="914400" rtl="0" eaLnBrk="0" fontAlgn="base" latinLnBrk="0" hangingPunct="0">
              <a:lnSpc>
                <a:spcPct val="80000"/>
              </a:lnSpc>
              <a:spcBef>
                <a:spcPct val="20000"/>
              </a:spcBef>
              <a:spcAft>
                <a:spcPct val="0"/>
              </a:spcAft>
              <a:buClrTx/>
              <a:buSzTx/>
              <a:buFont typeface="Wingdings" pitchFamily="2" charset="2"/>
              <a:buNone/>
              <a:tabLst/>
              <a:defRPr/>
            </a:pPr>
            <a:endParaRPr kumimoji="0" lang="en-US" altLang="zh-TW" sz="1500" b="0" i="0" u="none" strike="noStrike" kern="0" cap="none" spc="0" normalizeH="0" baseline="0" noProof="0" dirty="0" smtClean="0">
              <a:ln>
                <a:noFill/>
              </a:ln>
              <a:solidFill>
                <a:srgbClr val="3333FF"/>
              </a:solidFill>
              <a:effectLst/>
              <a:uLnTx/>
              <a:uFillTx/>
              <a:latin typeface="Bitstream Vera Sans Mono" pitchFamily="49" charset="0"/>
              <a:ea typeface="+mn-ea"/>
            </a:endParaRPr>
          </a:p>
          <a:p>
            <a:pPr marL="0" marR="0" lvl="0" indent="0" defTabSz="914400" rtl="0" eaLnBrk="0" fontAlgn="base" latinLnBrk="0" hangingPunct="0">
              <a:lnSpc>
                <a:spcPct val="80000"/>
              </a:lnSpc>
              <a:spcBef>
                <a:spcPct val="20000"/>
              </a:spcBef>
              <a:spcAft>
                <a:spcPct val="0"/>
              </a:spcAft>
              <a:buClrTx/>
              <a:buSzTx/>
              <a:buFont typeface="Wingdings" pitchFamily="2" charset="2"/>
              <a:buChar char="Ø"/>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操作</a:t>
            </a:r>
            <a:endParaRPr lang="en-US" altLang="zh-CN" sz="2400" kern="0" baseline="0" dirty="0" smtClean="0">
              <a:latin typeface="+mn-lt"/>
              <a:ea typeface="+mn-ea"/>
            </a:endParaRPr>
          </a:p>
          <a:p>
            <a:pPr lvl="1" eaLnBrk="0" hangingPunct="0">
              <a:lnSpc>
                <a:spcPct val="80000"/>
              </a:lnSpc>
              <a:spcBef>
                <a:spcPct val="20000"/>
              </a:spcBef>
            </a:pPr>
            <a:r>
              <a:rPr lang="en-US" altLang="zh-TW" sz="2000" kern="0" baseline="0" dirty="0" smtClean="0">
                <a:latin typeface="+mn-lt"/>
                <a:ea typeface="+mn-ea"/>
              </a:rPr>
              <a:t>&gt;&gt;&gt;</a:t>
            </a:r>
            <a:r>
              <a:rPr kumimoji="0" lang="en-US" altLang="zh-TW" sz="2000" b="0" i="0" u="none" strike="noStrike" kern="0" cap="none" spc="0" normalizeH="0" baseline="0" noProof="0" dirty="0" smtClean="0">
                <a:ln>
                  <a:noFill/>
                </a:ln>
                <a:solidFill>
                  <a:schemeClr val="tx1"/>
                </a:solidFill>
                <a:effectLst/>
                <a:uLnTx/>
                <a:uFillTx/>
                <a:latin typeface="+mn-lt"/>
                <a:ea typeface="+mn-ea"/>
              </a:rPr>
              <a:t>u = c[’</a:t>
            </a:r>
            <a:r>
              <a:rPr kumimoji="0" lang="en-US" altLang="zh-TW" sz="2000" b="0" i="0" u="none" strike="noStrike" kern="0" cap="none" spc="0" normalizeH="0" baseline="0" noProof="0" dirty="0" err="1" smtClean="0">
                <a:ln>
                  <a:noFill/>
                </a:ln>
                <a:solidFill>
                  <a:schemeClr val="tx1"/>
                </a:solidFill>
                <a:effectLst/>
                <a:uLnTx/>
                <a:uFillTx/>
                <a:latin typeface="+mn-lt"/>
                <a:ea typeface="+mn-ea"/>
              </a:rPr>
              <a:t>uid</a:t>
            </a:r>
            <a:r>
              <a:rPr kumimoji="0" lang="en-US" altLang="zh-TW" sz="2000" b="0" i="0" u="none" strike="noStrike" kern="0" cap="none" spc="0" normalizeH="0" baseline="0" noProof="0" dirty="0" smtClean="0">
                <a:ln>
                  <a:noFill/>
                </a:ln>
                <a:solidFill>
                  <a:schemeClr val="tx1"/>
                </a:solidFill>
                <a:effectLst/>
                <a:uLnTx/>
                <a:uFillTx/>
                <a:latin typeface="+mn-lt"/>
                <a:ea typeface="+mn-ea"/>
              </a:rPr>
              <a:t>’] 		# </a:t>
            </a:r>
            <a:r>
              <a:rPr kumimoji="0" lang="zh-CN" altLang="en-US" sz="2000" b="0" i="0" u="none" strike="noStrike" kern="0" cap="none" spc="0" normalizeH="0" baseline="0" noProof="0" dirty="0" smtClean="0">
                <a:ln>
                  <a:noFill/>
                </a:ln>
                <a:solidFill>
                  <a:schemeClr val="tx1"/>
                </a:solidFill>
                <a:effectLst/>
                <a:uLnTx/>
                <a:uFillTx/>
                <a:latin typeface="+mn-lt"/>
                <a:ea typeface="+mn-ea"/>
              </a:rPr>
              <a:t>根据索引读取元素值</a:t>
            </a:r>
            <a:endParaRPr lang="en-US" altLang="zh-CN" sz="2000" kern="0" baseline="0" dirty="0" smtClean="0">
              <a:latin typeface="+mn-lt"/>
              <a:ea typeface="+mn-ea"/>
            </a:endParaRPr>
          </a:p>
          <a:p>
            <a:pPr lvl="1" eaLnBrk="0" hangingPunct="0">
              <a:lnSpc>
                <a:spcPct val="80000"/>
              </a:lnSpc>
              <a:spcBef>
                <a:spcPct val="20000"/>
              </a:spcBef>
            </a:pPr>
            <a:r>
              <a:rPr kumimoji="0" lang="en-US" altLang="zh-TW" sz="2000" b="0" i="0" u="none" strike="noStrike" kern="0" cap="none" spc="0" normalizeH="0" baseline="0" noProof="0" dirty="0" smtClean="0">
                <a:ln>
                  <a:noFill/>
                </a:ln>
                <a:solidFill>
                  <a:schemeClr val="tx1"/>
                </a:solidFill>
                <a:effectLst/>
                <a:uLnTx/>
                <a:uFillTx/>
                <a:latin typeface="+mn-lt"/>
                <a:ea typeface="+mn-ea"/>
              </a:rPr>
              <a:t>&gt;&gt;&gt;c[’shell’] = “/bin/</a:t>
            </a:r>
            <a:r>
              <a:rPr kumimoji="0" lang="en-US" altLang="zh-TW" sz="2000" b="0" i="0" u="none" strike="noStrike" kern="0" cap="none" spc="0" normalizeH="0" baseline="0" noProof="0" dirty="0" err="1" smtClean="0">
                <a:ln>
                  <a:noFill/>
                </a:ln>
                <a:solidFill>
                  <a:schemeClr val="tx1"/>
                </a:solidFill>
                <a:effectLst/>
                <a:uLnTx/>
                <a:uFillTx/>
                <a:latin typeface="+mn-lt"/>
                <a:ea typeface="+mn-ea"/>
              </a:rPr>
              <a:t>sh</a:t>
            </a:r>
            <a:r>
              <a:rPr kumimoji="0" lang="en-US" altLang="zh-TW" sz="2000" b="0" i="0" u="none" strike="noStrike" kern="0" cap="none" spc="0" normalizeH="0" baseline="0" noProof="0" dirty="0" smtClean="0">
                <a:ln>
                  <a:noFill/>
                </a:ln>
                <a:solidFill>
                  <a:schemeClr val="tx1"/>
                </a:solidFill>
                <a:effectLst/>
                <a:uLnTx/>
                <a:uFillTx/>
                <a:latin typeface="+mn-lt"/>
                <a:ea typeface="+mn-ea"/>
              </a:rPr>
              <a:t>” 	# </a:t>
            </a:r>
            <a:r>
              <a:rPr kumimoji="0" lang="zh-CN" altLang="en-US" sz="2000" b="0" i="0" u="none" strike="noStrike" kern="0" cap="none" spc="0" normalizeH="0" baseline="0" noProof="0" dirty="0" smtClean="0">
                <a:ln>
                  <a:noFill/>
                </a:ln>
                <a:solidFill>
                  <a:schemeClr val="tx1"/>
                </a:solidFill>
                <a:effectLst/>
                <a:uLnTx/>
                <a:uFillTx/>
                <a:latin typeface="+mn-lt"/>
                <a:ea typeface="+mn-ea"/>
              </a:rPr>
              <a:t>重定义</a:t>
            </a:r>
            <a:endParaRPr lang="en-US" altLang="zh-CN" sz="2000" kern="0" baseline="0" dirty="0" smtClean="0">
              <a:latin typeface="+mn-lt"/>
              <a:ea typeface="+mn-ea"/>
            </a:endParaRPr>
          </a:p>
          <a:p>
            <a:pPr lvl="1" eaLnBrk="0" hangingPunct="0">
              <a:lnSpc>
                <a:spcPct val="80000"/>
              </a:lnSpc>
              <a:spcBef>
                <a:spcPct val="20000"/>
              </a:spcBef>
            </a:pPr>
            <a:r>
              <a:rPr kumimoji="0" lang="en-US" altLang="zh-TW" sz="2000" b="0" i="0" u="none" strike="noStrike" kern="0" cap="none" spc="0" normalizeH="0" baseline="0" noProof="0" dirty="0" smtClean="0">
                <a:ln>
                  <a:noFill/>
                </a:ln>
                <a:solidFill>
                  <a:schemeClr val="tx1"/>
                </a:solidFill>
                <a:effectLst/>
                <a:uLnTx/>
                <a:uFillTx/>
                <a:latin typeface="+mn-lt"/>
                <a:ea typeface="+mn-ea"/>
              </a:rPr>
              <a:t>&gt;&gt;&gt;Copy = </a:t>
            </a:r>
            <a:r>
              <a:rPr kumimoji="0" lang="en-US" altLang="zh-TW" sz="2000" b="0" i="0" u="none" strike="noStrike" kern="0" cap="none" spc="0" normalizeH="0" baseline="0" noProof="0" dirty="0" err="1" smtClean="0">
                <a:ln>
                  <a:noFill/>
                </a:ln>
                <a:solidFill>
                  <a:schemeClr val="tx1"/>
                </a:solidFill>
                <a:effectLst/>
                <a:uLnTx/>
                <a:uFillTx/>
                <a:latin typeface="+mn-lt"/>
                <a:ea typeface="+mn-ea"/>
              </a:rPr>
              <a:t>c.copy</a:t>
            </a:r>
            <a:r>
              <a:rPr kumimoji="0" lang="en-US" altLang="zh-TW" sz="2000" b="0" i="0" u="none" strike="noStrike" kern="0" cap="none" spc="0" normalizeH="0" baseline="0" noProof="0" dirty="0" smtClean="0">
                <a:ln>
                  <a:noFill/>
                </a:ln>
                <a:solidFill>
                  <a:schemeClr val="tx1"/>
                </a:solidFill>
                <a:effectLst/>
                <a:uLnTx/>
                <a:uFillTx/>
                <a:latin typeface="+mn-lt"/>
                <a:ea typeface="+mn-ea"/>
              </a:rPr>
              <a:t>()              #</a:t>
            </a:r>
            <a:r>
              <a:rPr kumimoji="0" lang="zh-CN" altLang="en-US" sz="2000" b="0" i="0" u="none" strike="noStrike" kern="0" cap="none" spc="0" normalizeH="0" baseline="0" noProof="0" dirty="0" smtClean="0">
                <a:ln>
                  <a:noFill/>
                </a:ln>
                <a:solidFill>
                  <a:schemeClr val="tx1"/>
                </a:solidFill>
                <a:effectLst/>
                <a:uLnTx/>
                <a:uFillTx/>
                <a:latin typeface="+mn-lt"/>
                <a:ea typeface="+mn-ea"/>
              </a:rPr>
              <a:t>拷贝</a:t>
            </a:r>
            <a:endParaRPr lang="en-US" altLang="zh-CN" sz="2000" kern="0" baseline="0" dirty="0" smtClean="0">
              <a:latin typeface="+mn-lt"/>
              <a:ea typeface="+mn-ea"/>
            </a:endParaRPr>
          </a:p>
          <a:p>
            <a:pPr lvl="1" eaLnBrk="0" hangingPunct="0">
              <a:lnSpc>
                <a:spcPct val="80000"/>
              </a:lnSpc>
              <a:spcBef>
                <a:spcPct val="20000"/>
              </a:spcBef>
            </a:pPr>
            <a:r>
              <a:rPr kumimoji="0" lang="en-US" altLang="zh-CN" sz="2000" b="0" i="0" u="none" strike="noStrike" kern="0" cap="none" spc="0" normalizeH="0" baseline="0" noProof="0" dirty="0" smtClean="0">
                <a:ln>
                  <a:noFill/>
                </a:ln>
                <a:solidFill>
                  <a:schemeClr val="tx1"/>
                </a:solidFill>
                <a:effectLst/>
                <a:uLnTx/>
                <a:uFillTx/>
                <a:latin typeface="+mn-lt"/>
                <a:ea typeface="+mn-ea"/>
              </a:rPr>
              <a:t>&gt;&gt;&gt;</a:t>
            </a:r>
            <a:r>
              <a:rPr kumimoji="0" lang="en-US" altLang="zh-CN" sz="2000" b="0" i="0" u="none" strike="noStrike" kern="0" cap="none" spc="0" normalizeH="0" baseline="0" noProof="0" dirty="0" err="1" smtClean="0">
                <a:ln>
                  <a:noFill/>
                </a:ln>
                <a:solidFill>
                  <a:schemeClr val="tx1"/>
                </a:solidFill>
                <a:effectLst/>
                <a:uLnTx/>
                <a:uFillTx/>
                <a:latin typeface="+mn-lt"/>
                <a:ea typeface="+mn-ea"/>
              </a:rPr>
              <a:t>len</a:t>
            </a:r>
            <a:r>
              <a:rPr kumimoji="0" lang="en-US" altLang="zh-CN" sz="2000" b="0" i="0" u="none" strike="noStrike" kern="0" cap="none" spc="0" normalizeH="0" baseline="0" noProof="0" dirty="0" smtClean="0">
                <a:ln>
                  <a:noFill/>
                </a:ln>
                <a:solidFill>
                  <a:schemeClr val="tx1"/>
                </a:solidFill>
                <a:effectLst/>
                <a:uLnTx/>
                <a:uFillTx/>
                <a:latin typeface="+mn-lt"/>
                <a:ea typeface="+mn-ea"/>
              </a:rPr>
              <a:t>(c)                             #</a:t>
            </a:r>
            <a:r>
              <a:rPr kumimoji="0" lang="zh-CN" altLang="en-US" sz="2000" b="0" i="0" u="none" strike="noStrike" kern="0" cap="none" spc="0" normalizeH="0" baseline="0" noProof="0" dirty="0" smtClean="0">
                <a:ln>
                  <a:noFill/>
                </a:ln>
                <a:solidFill>
                  <a:schemeClr val="tx1"/>
                </a:solidFill>
                <a:effectLst/>
                <a:uLnTx/>
                <a:uFillTx/>
                <a:latin typeface="+mn-lt"/>
                <a:ea typeface="+mn-ea"/>
              </a:rPr>
              <a:t>字典元素量</a:t>
            </a:r>
            <a:endParaRPr lang="en-US" altLang="zh-CN" sz="2000" kern="0" baseline="0" dirty="0" smtClean="0">
              <a:latin typeface="+mn-lt"/>
              <a:ea typeface="+mn-ea"/>
            </a:endParaRPr>
          </a:p>
          <a:p>
            <a:pPr lvl="1" eaLnBrk="0" hangingPunct="0">
              <a:lnSpc>
                <a:spcPct val="80000"/>
              </a:lnSpc>
              <a:spcBef>
                <a:spcPct val="20000"/>
              </a:spcBef>
            </a:pPr>
            <a:r>
              <a:rPr kumimoji="0" lang="en-US" altLang="zh-TW" sz="2000" b="0" i="0" u="none" strike="noStrike" kern="0" cap="none" spc="0" normalizeH="0" baseline="0" noProof="0" dirty="0" smtClean="0">
                <a:ln>
                  <a:noFill/>
                </a:ln>
                <a:solidFill>
                  <a:schemeClr val="tx1"/>
                </a:solidFill>
                <a:effectLst/>
                <a:uLnTx/>
                <a:uFillTx/>
                <a:latin typeface="+mn-lt"/>
                <a:ea typeface="+mn-ea"/>
              </a:rPr>
              <a:t>&gt;&gt;&gt;</a:t>
            </a:r>
            <a:r>
              <a:rPr kumimoji="0" lang="en-US" altLang="zh-TW" sz="2000" b="0" i="0" u="none" strike="noStrike" kern="0" cap="none" spc="0" normalizeH="0" baseline="0" noProof="0" dirty="0" err="1" smtClean="0">
                <a:ln>
                  <a:noFill/>
                </a:ln>
                <a:solidFill>
                  <a:schemeClr val="tx1"/>
                </a:solidFill>
                <a:effectLst/>
                <a:uLnTx/>
                <a:uFillTx/>
                <a:latin typeface="+mn-lt"/>
                <a:ea typeface="+mn-ea"/>
              </a:rPr>
              <a:t>c.clean</a:t>
            </a:r>
            <a:r>
              <a:rPr kumimoji="0" lang="en-US" altLang="zh-TW" sz="2000" b="0" i="0" u="none" strike="noStrike" kern="0" cap="none" spc="0" normalizeH="0" baseline="0" noProof="0" dirty="0" smtClean="0">
                <a:ln>
                  <a:noFill/>
                </a:ln>
                <a:solidFill>
                  <a:schemeClr val="tx1"/>
                </a:solidFill>
                <a:effectLst/>
                <a:uLnTx/>
                <a:uFillTx/>
                <a:latin typeface="+mn-lt"/>
                <a:ea typeface="+mn-ea"/>
              </a:rPr>
              <a:t>()		#</a:t>
            </a:r>
            <a:r>
              <a:rPr kumimoji="0" lang="zh-CN" altLang="en-US" sz="2000" b="0" i="0" u="none" strike="noStrike" kern="0" cap="none" spc="0" normalizeH="0" baseline="0" noProof="0" dirty="0" smtClean="0">
                <a:ln>
                  <a:noFill/>
                </a:ln>
                <a:solidFill>
                  <a:schemeClr val="tx1"/>
                </a:solidFill>
                <a:effectLst/>
                <a:uLnTx/>
                <a:uFillTx/>
                <a:latin typeface="+mn-lt"/>
                <a:ea typeface="+mn-ea"/>
              </a:rPr>
              <a:t>清空字典</a:t>
            </a:r>
            <a:endParaRPr kumimoji="0" lang="en-US" altLang="zh-TW" sz="2000" b="0" i="0" u="none" strike="noStrike" kern="0" cap="none" spc="0" normalizeH="0" baseline="0" noProof="0" dirty="0" smtClean="0">
              <a:ln>
                <a:noFill/>
              </a:ln>
              <a:solidFill>
                <a:schemeClr val="tx1"/>
              </a:solidFill>
              <a:effectLst/>
              <a:uLnTx/>
              <a:uFillTx/>
              <a:latin typeface="+mn-lt"/>
              <a:ea typeface="+mn-ea"/>
            </a:endParaRPr>
          </a:p>
          <a:p>
            <a:pPr marL="0" marR="0" lvl="0" indent="0" defTabSz="914400" rtl="0" eaLnBrk="0" fontAlgn="base" latinLnBrk="0" hangingPunct="0">
              <a:lnSpc>
                <a:spcPct val="100000"/>
              </a:lnSpc>
              <a:spcBef>
                <a:spcPct val="20000"/>
              </a:spcBef>
              <a:spcAft>
                <a:spcPct val="0"/>
              </a:spcAft>
              <a:buClrTx/>
              <a:buSzTx/>
              <a:buFontTx/>
              <a:buNone/>
              <a:tabLst/>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2940326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23528" y="404664"/>
            <a:ext cx="8229600" cy="682625"/>
          </a:xfrm>
        </p:spPr>
        <p:txBody>
          <a:bodyPr/>
          <a:lstStyle/>
          <a:p>
            <a:r>
              <a:rPr lang="en-US" altLang="zh-CN" dirty="0" smtClean="0">
                <a:latin typeface="微软雅黑" pitchFamily="34" charset="-122"/>
              </a:rPr>
              <a:t>Python</a:t>
            </a:r>
            <a:r>
              <a:rPr lang="zh-CN" altLang="en-US" dirty="0" smtClean="0">
                <a:latin typeface="微软雅黑" pitchFamily="34" charset="-122"/>
              </a:rPr>
              <a:t>的基本使用</a:t>
            </a:r>
            <a:r>
              <a:rPr lang="en-US" altLang="zh-CN" dirty="0" smtClean="0">
                <a:latin typeface="微软雅黑" pitchFamily="34" charset="-122"/>
              </a:rPr>
              <a:t>----</a:t>
            </a:r>
            <a:r>
              <a:rPr lang="zh-CN" altLang="en-US" dirty="0" smtClean="0">
                <a:latin typeface="微软雅黑" pitchFamily="34" charset="-122"/>
              </a:rPr>
              <a:t>条件语句</a:t>
            </a:r>
            <a:endParaRPr lang="zh-CN" altLang="en-US" dirty="0"/>
          </a:p>
        </p:txBody>
      </p:sp>
      <p:sp>
        <p:nvSpPr>
          <p:cNvPr id="5" name="内容占位符 2"/>
          <p:cNvSpPr txBox="1">
            <a:spLocks/>
          </p:cNvSpPr>
          <p:nvPr/>
        </p:nvSpPr>
        <p:spPr bwMode="auto">
          <a:xfrm>
            <a:off x="374848" y="1340768"/>
            <a:ext cx="8229600"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85000" lnSpcReduction="10000"/>
          </a:bodyPr>
          <a:lstStyle/>
          <a:p>
            <a:pPr eaLnBrk="0" fontAlgn="base" hangingPunct="0">
              <a:spcBef>
                <a:spcPct val="20000"/>
              </a:spcBef>
              <a:spcAft>
                <a:spcPct val="0"/>
              </a:spcAft>
              <a:buFont typeface="Wingdings" pitchFamily="2" charset="2"/>
              <a:buChar char="Ø"/>
              <a:defRPr/>
            </a:pPr>
            <a:r>
              <a:rPr lang="en-US" altLang="zh-CN" sz="2400" kern="0" dirty="0"/>
              <a:t>if…else…  if…</a:t>
            </a:r>
            <a:r>
              <a:rPr lang="en-US" altLang="zh-CN" sz="2400" kern="0" dirty="0" err="1"/>
              <a:t>elif</a:t>
            </a:r>
            <a:r>
              <a:rPr lang="en-US" altLang="zh-CN" sz="2400" kern="0" dirty="0"/>
              <a:t>… </a:t>
            </a:r>
            <a:r>
              <a:rPr lang="zh-CN" altLang="en-US" sz="2400" kern="0" dirty="0"/>
              <a:t>语句</a:t>
            </a:r>
            <a:endParaRPr lang="en-US" altLang="zh-CN" sz="2400" kern="0" dirty="0"/>
          </a:p>
          <a:p>
            <a:pPr indent="444500" eaLnBrk="0" fontAlgn="base" hangingPunct="0">
              <a:lnSpc>
                <a:spcPct val="150000"/>
              </a:lnSpc>
              <a:spcAft>
                <a:spcPct val="0"/>
              </a:spcAft>
              <a:defRPr/>
            </a:pPr>
            <a:r>
              <a:rPr lang="en-US" altLang="zh-CN" sz="1900" kern="0" dirty="0"/>
              <a:t>if  y &gt; 0 :</a:t>
            </a:r>
          </a:p>
          <a:p>
            <a:pPr indent="444500" eaLnBrk="0" fontAlgn="base" hangingPunct="0">
              <a:lnSpc>
                <a:spcPct val="150000"/>
              </a:lnSpc>
              <a:spcAft>
                <a:spcPct val="0"/>
              </a:spcAft>
              <a:defRPr/>
            </a:pPr>
            <a:r>
              <a:rPr lang="en-US" altLang="zh-CN" sz="1900" kern="0" dirty="0"/>
              <a:t>	print “ y &gt; 0 ”</a:t>
            </a:r>
          </a:p>
          <a:p>
            <a:pPr indent="444500" eaLnBrk="0" fontAlgn="base" hangingPunct="0">
              <a:lnSpc>
                <a:spcPct val="150000"/>
              </a:lnSpc>
              <a:spcAft>
                <a:spcPct val="0"/>
              </a:spcAft>
              <a:defRPr/>
            </a:pPr>
            <a:r>
              <a:rPr lang="en-US" altLang="zh-CN" sz="1900" kern="0" dirty="0" err="1"/>
              <a:t>elif</a:t>
            </a:r>
            <a:r>
              <a:rPr lang="en-US" altLang="zh-CN" sz="1900" kern="0" dirty="0"/>
              <a:t>  y == 0 :</a:t>
            </a:r>
          </a:p>
          <a:p>
            <a:pPr indent="444500" eaLnBrk="0" fontAlgn="base" hangingPunct="0">
              <a:lnSpc>
                <a:spcPct val="150000"/>
              </a:lnSpc>
              <a:spcAft>
                <a:spcPct val="0"/>
              </a:spcAft>
              <a:defRPr/>
            </a:pPr>
            <a:r>
              <a:rPr lang="en-US" altLang="zh-CN" sz="1900" kern="0" dirty="0"/>
              <a:t>	print “ y == 0 ”</a:t>
            </a:r>
          </a:p>
          <a:p>
            <a:pPr indent="444500" eaLnBrk="0" fontAlgn="base" hangingPunct="0">
              <a:lnSpc>
                <a:spcPct val="150000"/>
              </a:lnSpc>
              <a:spcAft>
                <a:spcPct val="0"/>
              </a:spcAft>
              <a:defRPr/>
            </a:pPr>
            <a:r>
              <a:rPr lang="en-US" altLang="zh-CN" sz="1900" kern="0" dirty="0"/>
              <a:t>else :</a:t>
            </a:r>
          </a:p>
          <a:p>
            <a:pPr indent="444500" eaLnBrk="0" fontAlgn="base" hangingPunct="0">
              <a:lnSpc>
                <a:spcPct val="150000"/>
              </a:lnSpc>
              <a:spcAft>
                <a:spcPct val="0"/>
              </a:spcAft>
              <a:defRPr/>
            </a:pPr>
            <a:r>
              <a:rPr lang="en-US" altLang="zh-CN" sz="1900" kern="0" dirty="0"/>
              <a:t>	print “ y &lt; 0 ”</a:t>
            </a:r>
            <a:r>
              <a:rPr kumimoji="0" lang="en-US" altLang="zh-CN" sz="1400" b="0" i="0" u="none" strike="noStrike" kern="0" cap="none" spc="0" normalizeH="0" baseline="0" noProof="0" dirty="0" smtClean="0">
                <a:ln>
                  <a:noFill/>
                </a:ln>
                <a:solidFill>
                  <a:schemeClr val="tx1"/>
                </a:solidFill>
                <a:effectLst/>
                <a:uLnTx/>
                <a:uFillTx/>
                <a:latin typeface="+mn-lt"/>
                <a:ea typeface="+mn-ea"/>
              </a:rPr>
              <a:t>	</a:t>
            </a:r>
          </a:p>
          <a:p>
            <a:pPr marL="457200" marR="0" lvl="1" indent="0" defTabSz="914400" rtl="0" eaLnBrk="0" fontAlgn="base" latinLnBrk="0" hangingPunct="0">
              <a:lnSpc>
                <a:spcPct val="100000"/>
              </a:lnSpc>
              <a:spcBef>
                <a:spcPct val="20000"/>
              </a:spcBef>
              <a:spcAft>
                <a:spcPct val="0"/>
              </a:spcAft>
              <a:buClrTx/>
              <a:buSzTx/>
              <a:buFontTx/>
              <a:buNone/>
              <a:tabLst/>
              <a:defRPr/>
            </a:pPr>
            <a:endParaRPr kumimoji="0" lang="en-US" altLang="zh-CN" sz="1400" b="0" i="0" u="none" strike="noStrike" kern="0" cap="none" spc="0" normalizeH="0" baseline="0" noProof="0" dirty="0" smtClean="0">
              <a:ln>
                <a:noFill/>
              </a:ln>
              <a:solidFill>
                <a:schemeClr val="tx1"/>
              </a:solidFill>
              <a:effectLst/>
              <a:uLnTx/>
              <a:uFillTx/>
              <a:latin typeface="+mn-lt"/>
              <a:ea typeface="+mn-ea"/>
            </a:endParaRPr>
          </a:p>
          <a:p>
            <a:pPr marL="0" marR="0" lvl="0" indent="0" defTabSz="914400" rtl="0" eaLnBrk="0" fontAlgn="base" latinLnBrk="0" hangingPunct="0">
              <a:lnSpc>
                <a:spcPct val="100000"/>
              </a:lnSpc>
              <a:spcBef>
                <a:spcPct val="20000"/>
              </a:spcBef>
              <a:spcAft>
                <a:spcPct val="0"/>
              </a:spcAft>
              <a:buClrTx/>
              <a:buSzTx/>
              <a:buFont typeface="Wingdings" pitchFamily="2" charset="2"/>
              <a:buChar char="Ø"/>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布尔表达式</a:t>
            </a:r>
            <a:r>
              <a:rPr kumimoji="0" lang="en-US" sz="2400" b="0" i="0" u="none" strike="noStrike" kern="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逻辑操作符</a:t>
            </a:r>
            <a:r>
              <a:rPr kumimoji="0" lang="en-US" sz="2400" b="0" i="0" u="none" strike="noStrike" kern="0" cap="none" spc="0" normalizeH="0" baseline="0" noProof="0" dirty="0" smtClean="0">
                <a:ln>
                  <a:noFill/>
                </a:ln>
                <a:solidFill>
                  <a:schemeClr val="tx1"/>
                </a:solidFill>
                <a:effectLst/>
                <a:uLnTx/>
                <a:uFillTx/>
                <a:latin typeface="+mn-lt"/>
                <a:ea typeface="+mn-ea"/>
                <a:cs typeface="+mn-cs"/>
              </a:rPr>
              <a:t>and or not</a:t>
            </a:r>
          </a:p>
          <a:p>
            <a:pPr marR="0" lvl="0" indent="444500" eaLnBrk="0" fontAlgn="base" hangingPunct="0">
              <a:lnSpc>
                <a:spcPct val="150000"/>
              </a:lnSpc>
              <a:spcBef>
                <a:spcPts val="0"/>
              </a:spcBef>
              <a:spcAft>
                <a:spcPct val="0"/>
              </a:spcAft>
              <a:buClrTx/>
              <a:buSzTx/>
              <a:buFontTx/>
              <a:buNone/>
              <a:tabLst/>
              <a:defRPr/>
            </a:pPr>
            <a:r>
              <a:rPr lang="zh-CN" altLang="en-US" sz="1900" kern="0" dirty="0"/>
              <a:t> </a:t>
            </a:r>
            <a:r>
              <a:rPr lang="zh-CN" altLang="en-US" sz="1900" kern="0" dirty="0" smtClean="0"/>
              <a:t>布尔表达式</a:t>
            </a:r>
            <a:r>
              <a:rPr lang="zh-CN" altLang="en-US" sz="1900" kern="0" dirty="0"/>
              <a:t>的值为真和假。真为</a:t>
            </a:r>
            <a:r>
              <a:rPr lang="en-US" sz="1900" kern="0" dirty="0"/>
              <a:t>1</a:t>
            </a:r>
            <a:r>
              <a:rPr lang="zh-CN" altLang="en-US" sz="1900" kern="0" dirty="0"/>
              <a:t>，假为</a:t>
            </a:r>
            <a:r>
              <a:rPr lang="en-US" sz="1900" kern="0" dirty="0"/>
              <a:t>0 </a:t>
            </a:r>
            <a:endParaRPr lang="zh-CN" altLang="en-US" sz="1900" kern="0" dirty="0"/>
          </a:p>
          <a:p>
            <a:pPr marL="0" marR="0" lvl="1" indent="444500" eaLnBrk="0" fontAlgn="base" hangingPunct="0">
              <a:lnSpc>
                <a:spcPct val="150000"/>
              </a:lnSpc>
              <a:spcBef>
                <a:spcPct val="20000"/>
              </a:spcBef>
              <a:spcAft>
                <a:spcPct val="0"/>
              </a:spcAft>
              <a:buClrTx/>
              <a:buSzTx/>
              <a:buFontTx/>
              <a:buNone/>
              <a:tabLst/>
              <a:defRPr/>
            </a:pPr>
            <a:r>
              <a:rPr lang="en-US" altLang="zh-CN" sz="1900" kern="0" dirty="0"/>
              <a:t>a = 2 </a:t>
            </a:r>
            <a:r>
              <a:rPr lang="zh-CN" altLang="en-US" sz="1900" kern="0" dirty="0"/>
              <a:t>； </a:t>
            </a:r>
            <a:r>
              <a:rPr lang="en-US" altLang="zh-CN" sz="1900" kern="0" dirty="0"/>
              <a:t>b = 4 ; c = 6 </a:t>
            </a:r>
          </a:p>
          <a:p>
            <a:pPr marL="0" marR="0" lvl="1" indent="444500" eaLnBrk="0" fontAlgn="base" hangingPunct="0">
              <a:lnSpc>
                <a:spcPct val="150000"/>
              </a:lnSpc>
              <a:spcBef>
                <a:spcPct val="20000"/>
              </a:spcBef>
              <a:spcAft>
                <a:spcPct val="0"/>
              </a:spcAft>
              <a:buClrTx/>
              <a:buSzTx/>
              <a:buFontTx/>
              <a:buNone/>
              <a:tabLst/>
              <a:defRPr/>
            </a:pPr>
            <a:r>
              <a:rPr lang="en-US" altLang="zh-CN" sz="1900" kern="0" dirty="0"/>
              <a:t> if b &gt;= a and b &lt;= c :</a:t>
            </a:r>
          </a:p>
          <a:p>
            <a:pPr marL="0" marR="0" lvl="1" indent="444500" eaLnBrk="0" fontAlgn="base" hangingPunct="0">
              <a:lnSpc>
                <a:spcPct val="150000"/>
              </a:lnSpc>
              <a:spcBef>
                <a:spcPct val="20000"/>
              </a:spcBef>
              <a:spcAft>
                <a:spcPct val="0"/>
              </a:spcAft>
              <a:buClrTx/>
              <a:buSzTx/>
              <a:buFontTx/>
              <a:buNone/>
              <a:tabLst/>
              <a:defRPr/>
            </a:pPr>
            <a:r>
              <a:rPr lang="en-US" altLang="zh-CN" sz="1900" kern="0" dirty="0"/>
              <a:t>	print “b is between a and c ”</a:t>
            </a:r>
          </a:p>
          <a:p>
            <a:pPr marL="0" marR="0" lvl="1" indent="444500" eaLnBrk="0" fontAlgn="base" hangingPunct="0">
              <a:lnSpc>
                <a:spcPct val="150000"/>
              </a:lnSpc>
              <a:spcBef>
                <a:spcPct val="20000"/>
              </a:spcBef>
              <a:spcAft>
                <a:spcPct val="0"/>
              </a:spcAft>
              <a:buClrTx/>
              <a:buSzTx/>
              <a:buFontTx/>
              <a:buNone/>
              <a:tabLst/>
              <a:defRPr/>
            </a:pPr>
            <a:r>
              <a:rPr lang="en-US" altLang="zh-CN" sz="1900" kern="0" dirty="0"/>
              <a:t> if not (b &lt; a or b &gt; c ):</a:t>
            </a:r>
          </a:p>
          <a:p>
            <a:pPr marL="0" marR="0" lvl="1" indent="444500" eaLnBrk="0" fontAlgn="base" hangingPunct="0">
              <a:lnSpc>
                <a:spcPct val="150000"/>
              </a:lnSpc>
              <a:spcBef>
                <a:spcPct val="20000"/>
              </a:spcBef>
              <a:spcAft>
                <a:spcPct val="0"/>
              </a:spcAft>
              <a:buClrTx/>
              <a:buSzTx/>
              <a:buFontTx/>
              <a:buNone/>
              <a:tabLst/>
              <a:defRPr/>
            </a:pPr>
            <a:r>
              <a:rPr lang="en-US" altLang="zh-CN" sz="1900" kern="0" dirty="0"/>
              <a:t>	print “b is still between a and c ”</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1385137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79512" y="31045"/>
            <a:ext cx="8229600" cy="1143000"/>
          </a:xfrm>
        </p:spPr>
        <p:txBody>
          <a:bodyPr/>
          <a:lstStyle/>
          <a:p>
            <a:pPr eaLnBrk="1" hangingPunct="1"/>
            <a:r>
              <a:rPr lang="zh-CN" altLang="en-US" sz="3600" b="1" dirty="0">
                <a:latin typeface="Arial" charset="0"/>
                <a:ea typeface="宋体" charset="0"/>
              </a:rPr>
              <a:t>文件相关</a:t>
            </a:r>
          </a:p>
        </p:txBody>
      </p:sp>
      <p:sp>
        <p:nvSpPr>
          <p:cNvPr id="72707" name="Rectangle 3"/>
          <p:cNvSpPr>
            <a:spLocks noGrp="1" noChangeArrowheads="1"/>
          </p:cNvSpPr>
          <p:nvPr>
            <p:ph type="body" sz="half" idx="1"/>
          </p:nvPr>
        </p:nvSpPr>
        <p:spPr>
          <a:xfrm>
            <a:off x="467544" y="1412776"/>
            <a:ext cx="8229600" cy="4525963"/>
          </a:xfrm>
        </p:spPr>
        <p:txBody>
          <a:bodyPr>
            <a:normAutofit/>
          </a:bodyPr>
          <a:lstStyle/>
          <a:p>
            <a:pPr eaLnBrk="1" hangingPunct="1"/>
            <a:r>
              <a:rPr lang="zh-CN" altLang="en-US" sz="1800" b="1" dirty="0">
                <a:latin typeface="Arial" charset="0"/>
                <a:ea typeface="宋体" charset="0"/>
              </a:rPr>
              <a:t>打开文件 </a:t>
            </a:r>
          </a:p>
          <a:p>
            <a:pPr lvl="1" eaLnBrk="1" hangingPunct="1"/>
            <a:r>
              <a:rPr lang="en-US" altLang="zh-CN" sz="1600" b="1" dirty="0">
                <a:latin typeface="Arial" charset="0"/>
                <a:ea typeface="宋体" charset="0"/>
              </a:rPr>
              <a:t>open(</a:t>
            </a:r>
            <a:r>
              <a:rPr lang="en-US" altLang="zh-CN" sz="1600" b="1" dirty="0" err="1">
                <a:latin typeface="Arial" charset="0"/>
                <a:ea typeface="宋体" charset="0"/>
              </a:rPr>
              <a:t>name,mode</a:t>
            </a:r>
            <a:r>
              <a:rPr lang="en-US" altLang="zh-CN" sz="1600" b="1" dirty="0">
                <a:latin typeface="Arial" charset="0"/>
                <a:ea typeface="宋体" charset="0"/>
              </a:rPr>
              <a:t>)</a:t>
            </a:r>
            <a:r>
              <a:rPr lang="zh-CN" altLang="en-US" sz="1600" b="1" dirty="0">
                <a:latin typeface="Arial" charset="0"/>
                <a:ea typeface="宋体" charset="0"/>
              </a:rPr>
              <a:t>、</a:t>
            </a:r>
            <a:r>
              <a:rPr lang="en-US" altLang="zh-CN" sz="1600" b="1" dirty="0">
                <a:latin typeface="Arial" charset="0"/>
                <a:ea typeface="宋体" charset="0"/>
              </a:rPr>
              <a:t>file(</a:t>
            </a:r>
            <a:r>
              <a:rPr lang="en-US" altLang="zh-CN" sz="1600" b="1" dirty="0" err="1">
                <a:latin typeface="Arial" charset="0"/>
                <a:ea typeface="宋体" charset="0"/>
              </a:rPr>
              <a:t>name,mode</a:t>
            </a:r>
            <a:r>
              <a:rPr lang="en-US" altLang="zh-CN" sz="1600" b="1" dirty="0">
                <a:latin typeface="Arial" charset="0"/>
                <a:ea typeface="宋体" charset="0"/>
              </a:rPr>
              <a:t>)</a:t>
            </a:r>
          </a:p>
          <a:p>
            <a:pPr lvl="1" eaLnBrk="1" hangingPunct="1"/>
            <a:r>
              <a:rPr lang="zh-CN" altLang="en-US" sz="1600" b="1" dirty="0">
                <a:latin typeface="Arial" charset="0"/>
                <a:ea typeface="宋体" charset="0"/>
              </a:rPr>
              <a:t>打开文件失败时会产生一个</a:t>
            </a:r>
            <a:r>
              <a:rPr lang="en-US" altLang="zh-CN" sz="1600" b="1" dirty="0" err="1">
                <a:latin typeface="Arial" charset="0"/>
                <a:ea typeface="宋体" charset="0"/>
              </a:rPr>
              <a:t>IOError</a:t>
            </a:r>
            <a:r>
              <a:rPr lang="zh-CN" altLang="en-US" sz="1600" b="1" dirty="0">
                <a:latin typeface="Arial" charset="0"/>
                <a:ea typeface="宋体" charset="0"/>
              </a:rPr>
              <a:t>异常</a:t>
            </a:r>
          </a:p>
          <a:p>
            <a:pPr lvl="1" eaLnBrk="1" hangingPunct="1">
              <a:buFontTx/>
              <a:buNone/>
            </a:pPr>
            <a:endParaRPr lang="zh-CN" altLang="en-US" sz="1600" b="1" dirty="0">
              <a:latin typeface="Arial" charset="0"/>
              <a:ea typeface="宋体" charset="0"/>
            </a:endParaRPr>
          </a:p>
          <a:p>
            <a:pPr eaLnBrk="1" hangingPunct="1"/>
            <a:endParaRPr lang="en-US" altLang="zh-CN" sz="1800" b="1" dirty="0">
              <a:latin typeface="Arial" charset="0"/>
              <a:ea typeface="宋体" charset="0"/>
            </a:endParaRPr>
          </a:p>
        </p:txBody>
      </p:sp>
      <p:graphicFrame>
        <p:nvGraphicFramePr>
          <p:cNvPr id="121006" name="Group 174"/>
          <p:cNvGraphicFramePr>
            <a:graphicFrameLocks noGrp="1"/>
          </p:cNvGraphicFramePr>
          <p:nvPr>
            <p:ph sz="half" idx="2"/>
            <p:extLst>
              <p:ext uri="{D42A27DB-BD31-4B8C-83A1-F6EECF244321}">
                <p14:modId xmlns:p14="http://schemas.microsoft.com/office/powerpoint/2010/main" val="1736054843"/>
              </p:ext>
            </p:extLst>
          </p:nvPr>
        </p:nvGraphicFramePr>
        <p:xfrm>
          <a:off x="2123728" y="2780928"/>
          <a:ext cx="4752528" cy="3566170"/>
        </p:xfrm>
        <a:graphic>
          <a:graphicData uri="http://schemas.openxmlformats.org/drawingml/2006/table">
            <a:tbl>
              <a:tblPr/>
              <a:tblGrid>
                <a:gridCol w="1080120"/>
                <a:gridCol w="3672408"/>
              </a:tblGrid>
              <a:tr h="45721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dirty="0">
                          <a:ln>
                            <a:noFill/>
                          </a:ln>
                          <a:solidFill>
                            <a:schemeClr val="tx1"/>
                          </a:solidFill>
                          <a:effectLst/>
                          <a:latin typeface="Times New Roman" charset="0"/>
                          <a:ea typeface="宋体" charset="0"/>
                          <a:cs typeface="Times New Roman" charset="0"/>
                        </a:rPr>
                        <a:t>文件模式</a:t>
                      </a:r>
                      <a:endParaRPr kumimoji="0" lang="zh-CN" altLang="en-US" sz="1100" b="1" i="0" u="none" strike="noStrike" cap="none" normalizeH="0" baseline="0" dirty="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dirty="0">
                          <a:ln>
                            <a:noFill/>
                          </a:ln>
                          <a:solidFill>
                            <a:schemeClr val="tx1"/>
                          </a:solidFill>
                          <a:effectLst/>
                          <a:latin typeface="Times New Roman" charset="0"/>
                          <a:ea typeface="宋体" charset="0"/>
                          <a:cs typeface="Times New Roman" charset="0"/>
                        </a:rPr>
                        <a:t>操作</a:t>
                      </a:r>
                      <a:endParaRPr kumimoji="0" lang="zh-CN" altLang="en-US" sz="1100" b="1" i="0" u="none" strike="noStrike" cap="none" normalizeH="0" baseline="0" dirty="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Times New Roman" charset="0"/>
                          <a:ea typeface="宋体" charset="0"/>
                          <a:cs typeface="Times New Roman" charset="0"/>
                        </a:rPr>
                        <a:t>r</a:t>
                      </a:r>
                      <a:endParaRPr kumimoji="0" lang="en-US" altLang="zh-CN" sz="1100" b="1" i="0" u="none" strike="noStrike" cap="none" normalizeH="0" baseline="0" dirty="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以读方式打开</a:t>
                      </a:r>
                      <a:endParaRPr kumimoji="0" lang="zh-CN" altLang="en-US"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w</a:t>
                      </a:r>
                      <a:endParaRPr kumimoji="0" lang="en-US" altLang="zh-CN"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以写方式打开（必要时清空）</a:t>
                      </a:r>
                      <a:endParaRPr kumimoji="0" lang="zh-CN" altLang="en-US"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a</a:t>
                      </a:r>
                      <a:endParaRPr kumimoji="0" lang="en-US" altLang="zh-CN"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以追加模式打开（从</a:t>
                      </a: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EOF</a:t>
                      </a: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开始，必要时创建新文件）</a:t>
                      </a:r>
                      <a:endParaRPr kumimoji="0" lang="zh-CN" altLang="en-US"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r+</a:t>
                      </a:r>
                      <a:endParaRPr kumimoji="0" lang="en-US" altLang="zh-CN"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以读写模式打开</a:t>
                      </a:r>
                      <a:endParaRPr kumimoji="0" lang="zh-CN" altLang="en-US"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w+</a:t>
                      </a:r>
                      <a:endParaRPr kumimoji="0" lang="en-US" altLang="zh-CN"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以读写模式打开（参见</a:t>
                      </a: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w</a:t>
                      </a: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a:t>
                      </a:r>
                      <a:endParaRPr kumimoji="0" lang="zh-CN" altLang="en-US"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a+</a:t>
                      </a:r>
                      <a:endParaRPr kumimoji="0" lang="en-US" altLang="zh-CN"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以读写模式打开（参见</a:t>
                      </a: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a</a:t>
                      </a: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a:t>
                      </a:r>
                      <a:endParaRPr kumimoji="0" lang="zh-CN" altLang="en-US"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rb</a:t>
                      </a:r>
                      <a:endParaRPr kumimoji="0" lang="en-US" altLang="zh-CN"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以二进制读模式打开</a:t>
                      </a:r>
                      <a:endParaRPr kumimoji="0" lang="zh-CN" altLang="en-US"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wb</a:t>
                      </a:r>
                      <a:endParaRPr kumimoji="0" lang="en-US" altLang="zh-CN"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以二进制写模式打开（参见</a:t>
                      </a: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w</a:t>
                      </a: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a:t>
                      </a:r>
                      <a:endParaRPr kumimoji="0" lang="zh-CN" altLang="en-US"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ab</a:t>
                      </a:r>
                      <a:endParaRPr kumimoji="0" lang="en-US" altLang="zh-CN"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以二进制追加模式打开（参见</a:t>
                      </a: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a</a:t>
                      </a: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a:t>
                      </a:r>
                      <a:endParaRPr kumimoji="0" lang="zh-CN" altLang="en-US"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rb+</a:t>
                      </a:r>
                      <a:endParaRPr kumimoji="0" lang="en-US" altLang="zh-CN"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以二进制读写模式打开（参见</a:t>
                      </a: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r+</a:t>
                      </a: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a:t>
                      </a:r>
                      <a:endParaRPr kumimoji="0" lang="zh-CN" altLang="en-US"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wb+</a:t>
                      </a:r>
                      <a:endParaRPr kumimoji="0" lang="en-US" altLang="zh-CN"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以二进制读写模式打开（参见</a:t>
                      </a: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w+</a:t>
                      </a:r>
                      <a:r>
                        <a:rPr kumimoji="0" lang="zh-CN" altLang="en-US" sz="1100" b="1" i="0" u="none" strike="noStrike" cap="none" normalizeH="0" baseline="0">
                          <a:ln>
                            <a:noFill/>
                          </a:ln>
                          <a:solidFill>
                            <a:schemeClr val="tx1"/>
                          </a:solidFill>
                          <a:effectLst/>
                          <a:latin typeface="Times New Roman" charset="0"/>
                          <a:ea typeface="宋体" charset="0"/>
                          <a:cs typeface="Times New Roman" charset="0"/>
                        </a:rPr>
                        <a:t>）</a:t>
                      </a:r>
                      <a:endParaRPr kumimoji="0" lang="zh-CN" altLang="en-US"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992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Times New Roman" charset="0"/>
                          <a:ea typeface="宋体" charset="0"/>
                          <a:cs typeface="Times New Roman" charset="0"/>
                        </a:rPr>
                        <a:t>ab+</a:t>
                      </a:r>
                      <a:endParaRPr kumimoji="0" lang="en-US" altLang="zh-CN" sz="1100" b="1"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100" b="1" i="0" u="none" strike="noStrike" cap="none" normalizeH="0" baseline="0" dirty="0">
                          <a:ln>
                            <a:noFill/>
                          </a:ln>
                          <a:solidFill>
                            <a:schemeClr val="tx1"/>
                          </a:solidFill>
                          <a:effectLst/>
                          <a:latin typeface="Times New Roman" charset="0"/>
                          <a:ea typeface="宋体" charset="0"/>
                          <a:cs typeface="Times New Roman" charset="0"/>
                        </a:rPr>
                        <a:t>以二进制读写模式打开（参见</a:t>
                      </a:r>
                      <a:r>
                        <a:rPr kumimoji="0" lang="en-US" altLang="zh-CN" sz="1100" b="1" i="0" u="none" strike="noStrike" cap="none" normalizeH="0" baseline="0" dirty="0">
                          <a:ln>
                            <a:noFill/>
                          </a:ln>
                          <a:solidFill>
                            <a:schemeClr val="tx1"/>
                          </a:solidFill>
                          <a:effectLst/>
                          <a:latin typeface="Times New Roman" charset="0"/>
                          <a:ea typeface="宋体" charset="0"/>
                          <a:cs typeface="Times New Roman" charset="0"/>
                        </a:rPr>
                        <a:t>a+</a:t>
                      </a:r>
                      <a:r>
                        <a:rPr kumimoji="0" lang="zh-CN" altLang="en-US" sz="1100" b="1" i="0" u="none" strike="noStrike" cap="none" normalizeH="0" baseline="0" dirty="0">
                          <a:ln>
                            <a:noFill/>
                          </a:ln>
                          <a:solidFill>
                            <a:schemeClr val="tx1"/>
                          </a:solidFill>
                          <a:effectLst/>
                          <a:latin typeface="Times New Roman" charset="0"/>
                          <a:ea typeface="宋体" charset="0"/>
                          <a:cs typeface="Times New Roman" charset="0"/>
                        </a:rPr>
                        <a:t>）</a:t>
                      </a:r>
                      <a:endParaRPr kumimoji="0" lang="zh-CN" altLang="en-US" sz="1100" b="1" i="0" u="none" strike="noStrike" cap="none" normalizeH="0" baseline="0" dirty="0">
                        <a:ln>
                          <a:noFill/>
                        </a:ln>
                        <a:solidFill>
                          <a:schemeClr val="tx1"/>
                        </a:solidFill>
                        <a:effectLst/>
                        <a:latin typeface="Arial" charset="0"/>
                        <a:ea typeface="宋体" charset="0"/>
                        <a:cs typeface="宋体"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736158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sz="4000" b="1">
                <a:latin typeface="Arial" charset="0"/>
                <a:ea typeface="宋体" charset="0"/>
              </a:rPr>
              <a:t>文件相关</a:t>
            </a:r>
          </a:p>
        </p:txBody>
      </p:sp>
      <p:sp>
        <p:nvSpPr>
          <p:cNvPr id="2" name="矩形 1"/>
          <p:cNvSpPr/>
          <p:nvPr/>
        </p:nvSpPr>
        <p:spPr>
          <a:xfrm>
            <a:off x="683568" y="1484784"/>
            <a:ext cx="6174432" cy="4647426"/>
          </a:xfrm>
          <a:prstGeom prst="rect">
            <a:avLst/>
          </a:prstGeom>
        </p:spPr>
        <p:txBody>
          <a:bodyPr wrap="square">
            <a:spAutoFit/>
          </a:bodyPr>
          <a:lstStyle/>
          <a:p>
            <a:r>
              <a:rPr lang="zh-CN" altLang="en-US" sz="2400" b="1" dirty="0">
                <a:latin typeface="Arial" charset="0"/>
                <a:ea typeface="宋体" charset="0"/>
              </a:rPr>
              <a:t>写文件</a:t>
            </a:r>
          </a:p>
          <a:p>
            <a:pPr lvl="1"/>
            <a:r>
              <a:rPr lang="en-US" altLang="zh-CN" sz="2000" b="1" dirty="0">
                <a:latin typeface="Arial" charset="0"/>
                <a:ea typeface="宋体" charset="0"/>
              </a:rPr>
              <a:t>write(</a:t>
            </a:r>
            <a:r>
              <a:rPr lang="en-US" altLang="zh-CN" sz="2000" b="1" dirty="0" err="1">
                <a:latin typeface="Arial" charset="0"/>
                <a:ea typeface="宋体" charset="0"/>
              </a:rPr>
              <a:t>str</a:t>
            </a:r>
            <a:r>
              <a:rPr lang="en-US" altLang="zh-CN" sz="2000" b="1" dirty="0">
                <a:latin typeface="Arial" charset="0"/>
                <a:ea typeface="宋体" charset="0"/>
              </a:rPr>
              <a:t>) </a:t>
            </a:r>
            <a:r>
              <a:rPr lang="zh-CN" altLang="en-US" sz="2000" b="1" dirty="0">
                <a:latin typeface="Arial" charset="0"/>
                <a:ea typeface="宋体" charset="0"/>
              </a:rPr>
              <a:t>向文件写入字符串 </a:t>
            </a:r>
          </a:p>
          <a:p>
            <a:pPr lvl="1"/>
            <a:r>
              <a:rPr lang="en-US" altLang="zh-CN" sz="2000" b="1" dirty="0" err="1">
                <a:latin typeface="Arial" charset="0"/>
                <a:ea typeface="宋体" charset="0"/>
              </a:rPr>
              <a:t>writelines</a:t>
            </a:r>
            <a:r>
              <a:rPr lang="en-US" altLang="zh-CN" sz="2000" b="1" dirty="0">
                <a:latin typeface="Arial" charset="0"/>
                <a:ea typeface="宋体" charset="0"/>
              </a:rPr>
              <a:t>(</a:t>
            </a:r>
            <a:r>
              <a:rPr lang="en-US" altLang="zh-CN" sz="2000" b="1" dirty="0" err="1">
                <a:latin typeface="Arial" charset="0"/>
                <a:ea typeface="宋体" charset="0"/>
              </a:rPr>
              <a:t>seq</a:t>
            </a:r>
            <a:r>
              <a:rPr lang="en-US" altLang="zh-CN" sz="2000" b="1" dirty="0">
                <a:latin typeface="Arial" charset="0"/>
                <a:ea typeface="宋体" charset="0"/>
              </a:rPr>
              <a:t>) </a:t>
            </a:r>
            <a:r>
              <a:rPr lang="zh-CN" altLang="en-US" sz="2000" b="1" dirty="0">
                <a:latin typeface="Arial" charset="0"/>
                <a:ea typeface="宋体" charset="0"/>
              </a:rPr>
              <a:t>列表或元组为参数，将其写入文件</a:t>
            </a:r>
          </a:p>
          <a:p>
            <a:r>
              <a:rPr lang="zh-CN" altLang="en-US" sz="2400" b="1" dirty="0">
                <a:latin typeface="Arial" charset="0"/>
                <a:ea typeface="宋体" charset="0"/>
              </a:rPr>
              <a:t>读文件</a:t>
            </a:r>
          </a:p>
          <a:p>
            <a:pPr lvl="1"/>
            <a:r>
              <a:rPr lang="en-US" altLang="zh-CN" sz="2000" b="1" dirty="0">
                <a:latin typeface="Arial" charset="0"/>
                <a:ea typeface="宋体" charset="0"/>
              </a:rPr>
              <a:t>read() </a:t>
            </a:r>
            <a:r>
              <a:rPr lang="zh-CN" altLang="en-US" sz="2000" b="1" dirty="0">
                <a:latin typeface="Arial" charset="0"/>
                <a:ea typeface="宋体" charset="0"/>
              </a:rPr>
              <a:t>读取内容到字符串</a:t>
            </a:r>
          </a:p>
          <a:p>
            <a:pPr lvl="1"/>
            <a:r>
              <a:rPr lang="en-US" altLang="zh-CN" sz="2000" b="1" dirty="0" err="1">
                <a:latin typeface="Arial" charset="0"/>
                <a:ea typeface="宋体" charset="0"/>
              </a:rPr>
              <a:t>readline</a:t>
            </a:r>
            <a:r>
              <a:rPr lang="en-US" altLang="zh-CN" sz="2000" b="1" dirty="0">
                <a:latin typeface="Arial" charset="0"/>
                <a:ea typeface="宋体" charset="0"/>
              </a:rPr>
              <a:t>() </a:t>
            </a:r>
            <a:r>
              <a:rPr lang="zh-CN" altLang="en-US" sz="2000" b="1" dirty="0">
                <a:latin typeface="Arial" charset="0"/>
                <a:ea typeface="宋体" charset="0"/>
              </a:rPr>
              <a:t>读取打开文件的一行</a:t>
            </a:r>
          </a:p>
          <a:p>
            <a:pPr lvl="1"/>
            <a:r>
              <a:rPr lang="en-US" altLang="zh-CN" sz="2000" b="1" dirty="0" err="1">
                <a:latin typeface="Arial" charset="0"/>
                <a:ea typeface="宋体" charset="0"/>
              </a:rPr>
              <a:t>readlines</a:t>
            </a:r>
            <a:r>
              <a:rPr lang="en-US" altLang="zh-CN" sz="2000" b="1" dirty="0">
                <a:latin typeface="Arial" charset="0"/>
                <a:ea typeface="宋体" charset="0"/>
              </a:rPr>
              <a:t>() </a:t>
            </a:r>
            <a:r>
              <a:rPr lang="zh-CN" altLang="en-US" sz="2000" b="1" dirty="0">
                <a:latin typeface="Arial" charset="0"/>
                <a:ea typeface="宋体" charset="0"/>
              </a:rPr>
              <a:t>读取所有行，并作为列表返回</a:t>
            </a:r>
          </a:p>
          <a:p>
            <a:r>
              <a:rPr lang="zh-CN" altLang="en-US" sz="2400" b="1" dirty="0">
                <a:latin typeface="Arial" charset="0"/>
                <a:ea typeface="宋体" charset="0"/>
              </a:rPr>
              <a:t>文件内移动</a:t>
            </a:r>
          </a:p>
          <a:p>
            <a:pPr lvl="1"/>
            <a:r>
              <a:rPr lang="en-US" altLang="zh-CN" sz="2000" b="1" dirty="0">
                <a:latin typeface="Arial" charset="0"/>
                <a:ea typeface="宋体" charset="0"/>
              </a:rPr>
              <a:t>seek(</a:t>
            </a:r>
            <a:r>
              <a:rPr lang="en-US" altLang="zh-CN" sz="2000" b="1" dirty="0" err="1">
                <a:latin typeface="Arial" charset="0"/>
                <a:ea typeface="宋体" charset="0"/>
              </a:rPr>
              <a:t>off,whence</a:t>
            </a:r>
            <a:r>
              <a:rPr lang="en-US" altLang="zh-CN" sz="2000" b="1" dirty="0">
                <a:latin typeface="Arial" charset="0"/>
                <a:ea typeface="宋体" charset="0"/>
              </a:rPr>
              <a:t>=0) </a:t>
            </a:r>
            <a:r>
              <a:rPr lang="zh-CN" altLang="en-US" sz="2000" b="1" dirty="0">
                <a:latin typeface="Arial" charset="0"/>
                <a:ea typeface="宋体" charset="0"/>
              </a:rPr>
              <a:t>在文件中移动文件指针，从</a:t>
            </a:r>
            <a:r>
              <a:rPr lang="en-US" altLang="zh-CN" sz="2000" b="1" dirty="0">
                <a:latin typeface="Arial" charset="0"/>
                <a:ea typeface="宋体" charset="0"/>
              </a:rPr>
              <a:t>whence</a:t>
            </a:r>
            <a:r>
              <a:rPr lang="zh-CN" altLang="en-US" sz="2000" b="1" dirty="0">
                <a:latin typeface="Arial" charset="0"/>
                <a:ea typeface="宋体" charset="0"/>
              </a:rPr>
              <a:t>偏移</a:t>
            </a:r>
            <a:r>
              <a:rPr lang="en-US" altLang="zh-CN" sz="2000" b="1" dirty="0">
                <a:latin typeface="Arial" charset="0"/>
                <a:ea typeface="宋体" charset="0"/>
              </a:rPr>
              <a:t>off</a:t>
            </a:r>
            <a:r>
              <a:rPr lang="zh-CN" altLang="en-US" sz="2000" b="1" dirty="0">
                <a:latin typeface="Arial" charset="0"/>
                <a:ea typeface="宋体" charset="0"/>
              </a:rPr>
              <a:t>指针（</a:t>
            </a:r>
            <a:r>
              <a:rPr lang="en-US" altLang="zh-CN" sz="2000" b="1" dirty="0">
                <a:latin typeface="Arial" charset="0"/>
                <a:ea typeface="宋体" charset="0"/>
              </a:rPr>
              <a:t>whence=0</a:t>
            </a:r>
            <a:r>
              <a:rPr lang="zh-CN" altLang="en-US" sz="2000" b="1" dirty="0">
                <a:latin typeface="Arial" charset="0"/>
                <a:ea typeface="宋体" charset="0"/>
              </a:rPr>
              <a:t>文件开始，</a:t>
            </a:r>
            <a:r>
              <a:rPr lang="en-US" altLang="zh-CN" sz="2000" b="1" dirty="0">
                <a:latin typeface="Arial" charset="0"/>
                <a:ea typeface="宋体" charset="0"/>
              </a:rPr>
              <a:t>1</a:t>
            </a:r>
            <a:r>
              <a:rPr lang="zh-CN" altLang="en-US" sz="2000" b="1" dirty="0">
                <a:latin typeface="Arial" charset="0"/>
                <a:ea typeface="宋体" charset="0"/>
              </a:rPr>
              <a:t>代表当前位置，</a:t>
            </a:r>
            <a:r>
              <a:rPr lang="en-US" altLang="zh-CN" sz="2000" b="1" dirty="0">
                <a:latin typeface="Arial" charset="0"/>
                <a:ea typeface="宋体" charset="0"/>
              </a:rPr>
              <a:t>2</a:t>
            </a:r>
            <a:r>
              <a:rPr lang="zh-CN" altLang="en-US" sz="2000" b="1" dirty="0">
                <a:latin typeface="Arial" charset="0"/>
                <a:ea typeface="宋体" charset="0"/>
              </a:rPr>
              <a:t>代表文件末尾）</a:t>
            </a:r>
          </a:p>
          <a:p>
            <a:pPr lvl="1"/>
            <a:r>
              <a:rPr lang="en-US" altLang="zh-CN" sz="2000" b="1" dirty="0">
                <a:latin typeface="Arial" charset="0"/>
                <a:ea typeface="宋体" charset="0"/>
              </a:rPr>
              <a:t>tell() </a:t>
            </a:r>
            <a:r>
              <a:rPr lang="zh-CN" altLang="en-US" sz="2000" b="1" dirty="0">
                <a:latin typeface="Arial" charset="0"/>
                <a:ea typeface="宋体" charset="0"/>
              </a:rPr>
              <a:t>返回在文件中的位置</a:t>
            </a:r>
          </a:p>
          <a:p>
            <a:r>
              <a:rPr lang="en-US" altLang="zh-CN" sz="2400" b="1" dirty="0" err="1">
                <a:latin typeface="Arial" charset="0"/>
                <a:ea typeface="宋体" charset="0"/>
              </a:rPr>
              <a:t>os</a:t>
            </a:r>
            <a:r>
              <a:rPr lang="zh-CN" altLang="en-US" sz="2400" b="1" dirty="0">
                <a:latin typeface="Arial" charset="0"/>
                <a:ea typeface="宋体" charset="0"/>
              </a:rPr>
              <a:t>模块</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67634255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sz="3600" b="1">
                <a:latin typeface="Arial" charset="0"/>
                <a:ea typeface="宋体" charset="0"/>
              </a:rPr>
              <a:t>异常</a:t>
            </a:r>
          </a:p>
        </p:txBody>
      </p:sp>
      <p:sp>
        <p:nvSpPr>
          <p:cNvPr id="75779" name="Rectangle 3"/>
          <p:cNvSpPr>
            <a:spLocks noGrp="1" noChangeArrowheads="1"/>
          </p:cNvSpPr>
          <p:nvPr>
            <p:ph idx="1"/>
          </p:nvPr>
        </p:nvSpPr>
        <p:spPr>
          <a:xfrm>
            <a:off x="323528" y="1484784"/>
            <a:ext cx="8229600" cy="4525962"/>
          </a:xfrm>
        </p:spPr>
        <p:txBody>
          <a:bodyPr>
            <a:normAutofit fontScale="85000" lnSpcReduction="10000"/>
          </a:bodyPr>
          <a:lstStyle/>
          <a:p>
            <a:pPr eaLnBrk="1" hangingPunct="1"/>
            <a:r>
              <a:rPr lang="zh-CN" altLang="en-US" sz="2800" b="1" dirty="0">
                <a:latin typeface="Arial" charset="0"/>
                <a:ea typeface="宋体" charset="0"/>
              </a:rPr>
              <a:t>异常：程序出现了错误而在正常控制流意外采取的行为</a:t>
            </a:r>
          </a:p>
          <a:p>
            <a:pPr eaLnBrk="1" hangingPunct="1"/>
            <a:r>
              <a:rPr lang="en-US" altLang="zh-CN" sz="2800" b="1" dirty="0">
                <a:latin typeface="Arial" charset="0"/>
                <a:ea typeface="宋体" charset="0"/>
              </a:rPr>
              <a:t>python</a:t>
            </a:r>
            <a:r>
              <a:rPr lang="zh-CN" altLang="en-US" sz="2800" b="1" dirty="0">
                <a:latin typeface="Arial" charset="0"/>
                <a:ea typeface="宋体" charset="0"/>
              </a:rPr>
              <a:t>中常见的异常</a:t>
            </a:r>
          </a:p>
          <a:p>
            <a:pPr lvl="1" eaLnBrk="1" hangingPunct="1"/>
            <a:r>
              <a:rPr lang="en-US" altLang="zh-CN" sz="2400" b="1" dirty="0" err="1">
                <a:latin typeface="Arial" charset="0"/>
                <a:ea typeface="宋体" charset="0"/>
              </a:rPr>
              <a:t>NameError</a:t>
            </a:r>
            <a:r>
              <a:rPr lang="en-US" altLang="zh-CN" sz="2400" b="1" dirty="0">
                <a:latin typeface="Arial" charset="0"/>
                <a:ea typeface="宋体" charset="0"/>
              </a:rPr>
              <a:t>: </a:t>
            </a:r>
            <a:r>
              <a:rPr lang="zh-CN" altLang="en-US" sz="2400" b="1" dirty="0">
                <a:latin typeface="Arial" charset="0"/>
                <a:ea typeface="宋体" charset="0"/>
              </a:rPr>
              <a:t>尝试访问一个未申明的变量</a:t>
            </a:r>
          </a:p>
          <a:p>
            <a:pPr lvl="1" eaLnBrk="1" hangingPunct="1"/>
            <a:r>
              <a:rPr lang="en-US" altLang="zh-CN" sz="2400" b="1" dirty="0" err="1">
                <a:latin typeface="Arial" charset="0"/>
                <a:ea typeface="宋体" charset="0"/>
              </a:rPr>
              <a:t>ZeroDivisionError</a:t>
            </a:r>
            <a:r>
              <a:rPr lang="en-US" altLang="zh-CN" sz="2400" b="1" dirty="0">
                <a:latin typeface="Arial" charset="0"/>
                <a:ea typeface="宋体" charset="0"/>
              </a:rPr>
              <a:t>: </a:t>
            </a:r>
            <a:r>
              <a:rPr lang="zh-CN" altLang="en-US" sz="2400" b="1" dirty="0">
                <a:latin typeface="Arial" charset="0"/>
                <a:ea typeface="宋体" charset="0"/>
              </a:rPr>
              <a:t>除数为</a:t>
            </a:r>
            <a:r>
              <a:rPr lang="en-US" altLang="zh-CN" sz="2400" b="1" dirty="0">
                <a:latin typeface="Arial" charset="0"/>
                <a:ea typeface="宋体" charset="0"/>
              </a:rPr>
              <a:t>0</a:t>
            </a:r>
          </a:p>
          <a:p>
            <a:pPr lvl="1" eaLnBrk="1" hangingPunct="1"/>
            <a:r>
              <a:rPr lang="en-US" altLang="zh-CN" sz="2400" b="1" dirty="0" err="1">
                <a:latin typeface="Arial" charset="0"/>
                <a:ea typeface="宋体" charset="0"/>
              </a:rPr>
              <a:t>SyntaxError</a:t>
            </a:r>
            <a:r>
              <a:rPr lang="en-US" altLang="zh-CN" sz="2400" b="1" dirty="0">
                <a:latin typeface="Arial" charset="0"/>
                <a:ea typeface="宋体" charset="0"/>
              </a:rPr>
              <a:t>: python</a:t>
            </a:r>
            <a:r>
              <a:rPr lang="zh-CN" altLang="en-US" sz="2400" b="1" dirty="0">
                <a:latin typeface="Arial" charset="0"/>
                <a:ea typeface="宋体" charset="0"/>
              </a:rPr>
              <a:t>解释器语法错误</a:t>
            </a:r>
          </a:p>
          <a:p>
            <a:pPr lvl="1" eaLnBrk="1" hangingPunct="1"/>
            <a:r>
              <a:rPr lang="en-US" altLang="zh-CN" sz="2400" b="1" dirty="0" err="1">
                <a:latin typeface="Arial" charset="0"/>
                <a:ea typeface="宋体" charset="0"/>
              </a:rPr>
              <a:t>IndexError</a:t>
            </a:r>
            <a:r>
              <a:rPr lang="en-US" altLang="zh-CN" sz="2400" b="1" dirty="0">
                <a:latin typeface="Arial" charset="0"/>
                <a:ea typeface="宋体" charset="0"/>
              </a:rPr>
              <a:t>: </a:t>
            </a:r>
            <a:r>
              <a:rPr lang="zh-CN" altLang="en-US" sz="2400" b="1" dirty="0">
                <a:latin typeface="Arial" charset="0"/>
                <a:ea typeface="宋体" charset="0"/>
              </a:rPr>
              <a:t>请求的索引超出序列范围</a:t>
            </a:r>
          </a:p>
          <a:p>
            <a:pPr lvl="1" eaLnBrk="1" hangingPunct="1"/>
            <a:r>
              <a:rPr lang="en-US" altLang="zh-CN" sz="2400" b="1" dirty="0" err="1">
                <a:latin typeface="Arial" charset="0"/>
                <a:ea typeface="宋体" charset="0"/>
              </a:rPr>
              <a:t>KeyError</a:t>
            </a:r>
            <a:r>
              <a:rPr lang="en-US" altLang="zh-CN" sz="2400" b="1" dirty="0">
                <a:latin typeface="Arial" charset="0"/>
                <a:ea typeface="宋体" charset="0"/>
              </a:rPr>
              <a:t>: </a:t>
            </a:r>
            <a:r>
              <a:rPr lang="zh-CN" altLang="en-US" sz="2400" b="1" dirty="0">
                <a:latin typeface="Arial" charset="0"/>
                <a:ea typeface="宋体" charset="0"/>
              </a:rPr>
              <a:t>请求一个不存在的字典关键字</a:t>
            </a:r>
          </a:p>
          <a:p>
            <a:pPr lvl="1" eaLnBrk="1" hangingPunct="1"/>
            <a:r>
              <a:rPr lang="en-US" altLang="zh-CN" sz="2400" b="1" dirty="0" err="1">
                <a:latin typeface="Arial" charset="0"/>
                <a:ea typeface="宋体" charset="0"/>
              </a:rPr>
              <a:t>IOError</a:t>
            </a:r>
            <a:r>
              <a:rPr lang="en-US" altLang="zh-CN" sz="2400" b="1" dirty="0">
                <a:latin typeface="Arial" charset="0"/>
                <a:ea typeface="宋体" charset="0"/>
              </a:rPr>
              <a:t>: </a:t>
            </a:r>
            <a:r>
              <a:rPr lang="zh-CN" altLang="en-US" sz="2400" b="1" dirty="0">
                <a:latin typeface="Arial" charset="0"/>
                <a:ea typeface="宋体" charset="0"/>
              </a:rPr>
              <a:t>输入</a:t>
            </a:r>
            <a:r>
              <a:rPr lang="en-US" altLang="zh-CN" sz="2400" b="1" dirty="0">
                <a:latin typeface="Arial" charset="0"/>
                <a:ea typeface="宋体" charset="0"/>
              </a:rPr>
              <a:t>/</a:t>
            </a:r>
            <a:r>
              <a:rPr lang="zh-CN" altLang="en-US" sz="2400" b="1" dirty="0">
                <a:latin typeface="Arial" charset="0"/>
                <a:ea typeface="宋体" charset="0"/>
              </a:rPr>
              <a:t>输出错误</a:t>
            </a:r>
          </a:p>
          <a:p>
            <a:pPr lvl="1" eaLnBrk="1" hangingPunct="1"/>
            <a:r>
              <a:rPr lang="en-US" altLang="zh-CN" sz="2400" b="1" dirty="0" err="1">
                <a:latin typeface="Arial" charset="0"/>
                <a:ea typeface="宋体" charset="0"/>
              </a:rPr>
              <a:t>AttributeError</a:t>
            </a:r>
            <a:r>
              <a:rPr lang="en-US" altLang="zh-CN" sz="2400" b="1" dirty="0">
                <a:latin typeface="Arial" charset="0"/>
                <a:ea typeface="宋体" charset="0"/>
              </a:rPr>
              <a:t>: </a:t>
            </a:r>
            <a:r>
              <a:rPr lang="zh-CN" altLang="en-US" sz="2400" b="1" dirty="0">
                <a:latin typeface="Arial" charset="0"/>
                <a:ea typeface="宋体" charset="0"/>
              </a:rPr>
              <a:t>尝试访问未知的对象属</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06304962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zh-CN" altLang="en-US" sz="3600" b="1" dirty="0">
                <a:latin typeface="Arial" charset="0"/>
                <a:ea typeface="宋体" charset="0"/>
              </a:rPr>
              <a:t>检测和处理异常</a:t>
            </a:r>
          </a:p>
        </p:txBody>
      </p:sp>
      <p:sp>
        <p:nvSpPr>
          <p:cNvPr id="76803" name="Rectangle 3"/>
          <p:cNvSpPr>
            <a:spLocks noGrp="1" noChangeArrowheads="1"/>
          </p:cNvSpPr>
          <p:nvPr>
            <p:ph idx="1"/>
          </p:nvPr>
        </p:nvSpPr>
        <p:spPr>
          <a:xfrm>
            <a:off x="611560" y="1340768"/>
            <a:ext cx="8229600" cy="4525963"/>
          </a:xfrm>
        </p:spPr>
        <p:txBody>
          <a:bodyPr/>
          <a:lstStyle/>
          <a:p>
            <a:pPr eaLnBrk="1" hangingPunct="1"/>
            <a:r>
              <a:rPr lang="en-US" altLang="zh-CN" sz="2800" b="1" dirty="0">
                <a:latin typeface="Arial" charset="0"/>
                <a:ea typeface="宋体" charset="0"/>
              </a:rPr>
              <a:t>try-except</a:t>
            </a:r>
            <a:r>
              <a:rPr lang="zh-CN" altLang="en-US" sz="2800" b="1" dirty="0">
                <a:latin typeface="Arial" charset="0"/>
                <a:ea typeface="宋体" charset="0"/>
              </a:rPr>
              <a:t>语句</a:t>
            </a:r>
          </a:p>
          <a:p>
            <a:pPr eaLnBrk="1" hangingPunct="1"/>
            <a:endParaRPr lang="zh-CN" altLang="en-US" sz="2800" b="1" dirty="0">
              <a:latin typeface="Arial" charset="0"/>
              <a:ea typeface="宋体" charset="0"/>
            </a:endParaRPr>
          </a:p>
          <a:p>
            <a:pPr eaLnBrk="1" hangingPunct="1"/>
            <a:endParaRPr lang="zh-CN" altLang="en-US" sz="2800" b="1" dirty="0">
              <a:latin typeface="Arial" charset="0"/>
              <a:ea typeface="宋体" charset="0"/>
            </a:endParaRPr>
          </a:p>
          <a:p>
            <a:pPr eaLnBrk="1" hangingPunct="1"/>
            <a:endParaRPr lang="zh-CN" altLang="en-US" sz="2800" b="1" dirty="0">
              <a:latin typeface="Arial" charset="0"/>
              <a:ea typeface="宋体" charset="0"/>
            </a:endParaRPr>
          </a:p>
          <a:p>
            <a:pPr eaLnBrk="1" hangingPunct="1"/>
            <a:r>
              <a:rPr lang="zh-CN" altLang="en-US" sz="2800" b="1" dirty="0">
                <a:latin typeface="Arial" charset="0"/>
                <a:ea typeface="宋体" charset="0"/>
              </a:rPr>
              <a:t>带有多个</a:t>
            </a:r>
            <a:r>
              <a:rPr lang="en-US" altLang="zh-CN" sz="2800" b="1" dirty="0">
                <a:latin typeface="Arial" charset="0"/>
                <a:ea typeface="宋体" charset="0"/>
              </a:rPr>
              <a:t>except</a:t>
            </a:r>
            <a:r>
              <a:rPr lang="zh-CN" altLang="en-US" sz="2800" b="1" dirty="0">
                <a:latin typeface="Arial" charset="0"/>
                <a:ea typeface="宋体" charset="0"/>
              </a:rPr>
              <a:t>的</a:t>
            </a:r>
            <a:r>
              <a:rPr lang="en-US" altLang="zh-CN" sz="2800" b="1" dirty="0">
                <a:latin typeface="Arial" charset="0"/>
                <a:ea typeface="宋体" charset="0"/>
              </a:rPr>
              <a:t>try</a:t>
            </a:r>
            <a:r>
              <a:rPr lang="zh-CN" altLang="en-US" sz="2800" b="1" dirty="0">
                <a:latin typeface="Arial" charset="0"/>
                <a:ea typeface="宋体" charset="0"/>
              </a:rPr>
              <a:t>语句：</a:t>
            </a:r>
          </a:p>
        </p:txBody>
      </p:sp>
      <p:pic>
        <p:nvPicPr>
          <p:cNvPr id="76804" name="Picture 5" descr="AWHEM]]W()~@}9)TJ[G1K9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2276872"/>
            <a:ext cx="3581400"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05" name="Picture 9" descr="`4P[@NGE~G{@0Y@T{GJ(`R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760" y="4653136"/>
            <a:ext cx="3200400" cy="202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13369537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zh-CN" altLang="en-US" sz="3600" b="1">
                <a:latin typeface="Arial" charset="0"/>
                <a:ea typeface="宋体" charset="0"/>
              </a:rPr>
              <a:t>检测和处理异常</a:t>
            </a:r>
          </a:p>
        </p:txBody>
      </p:sp>
      <p:sp>
        <p:nvSpPr>
          <p:cNvPr id="77827" name="Rectangle 3"/>
          <p:cNvSpPr>
            <a:spLocks noGrp="1" noChangeArrowheads="1"/>
          </p:cNvSpPr>
          <p:nvPr>
            <p:ph idx="1"/>
          </p:nvPr>
        </p:nvSpPr>
        <p:spPr>
          <a:xfrm>
            <a:off x="251520" y="1340768"/>
            <a:ext cx="8229600" cy="4525963"/>
          </a:xfrm>
        </p:spPr>
        <p:txBody>
          <a:bodyPr/>
          <a:lstStyle/>
          <a:p>
            <a:pPr eaLnBrk="1" hangingPunct="1"/>
            <a:r>
              <a:rPr lang="zh-CN" altLang="en-US" sz="2800" b="1" dirty="0">
                <a:latin typeface="Arial" charset="0"/>
                <a:ea typeface="宋体" charset="0"/>
              </a:rPr>
              <a:t>处理多个异常的</a:t>
            </a:r>
            <a:r>
              <a:rPr lang="en-US" altLang="zh-CN" sz="2800" b="1" dirty="0">
                <a:latin typeface="Arial" charset="0"/>
                <a:ea typeface="宋体" charset="0"/>
              </a:rPr>
              <a:t>except</a:t>
            </a:r>
            <a:r>
              <a:rPr lang="zh-CN" altLang="en-US" sz="2800" b="1" dirty="0">
                <a:latin typeface="Arial" charset="0"/>
                <a:ea typeface="宋体" charset="0"/>
              </a:rPr>
              <a:t>语句</a:t>
            </a:r>
          </a:p>
          <a:p>
            <a:pPr eaLnBrk="1" hangingPunct="1"/>
            <a:endParaRPr lang="zh-CN" altLang="en-US" sz="2800" b="1" dirty="0">
              <a:latin typeface="Arial" charset="0"/>
              <a:ea typeface="宋体" charset="0"/>
            </a:endParaRPr>
          </a:p>
          <a:p>
            <a:pPr eaLnBrk="1" hangingPunct="1"/>
            <a:endParaRPr lang="zh-CN" altLang="en-US" sz="2800" b="1" dirty="0">
              <a:latin typeface="Arial" charset="0"/>
              <a:ea typeface="宋体" charset="0"/>
            </a:endParaRPr>
          </a:p>
          <a:p>
            <a:pPr eaLnBrk="1" hangingPunct="1"/>
            <a:endParaRPr lang="zh-CN" altLang="en-US" sz="2800" b="1" dirty="0">
              <a:latin typeface="Arial" charset="0"/>
              <a:ea typeface="宋体" charset="0"/>
            </a:endParaRPr>
          </a:p>
          <a:p>
            <a:pPr eaLnBrk="1" hangingPunct="1"/>
            <a:r>
              <a:rPr lang="zh-CN" altLang="en-US" sz="2800" b="1" dirty="0">
                <a:latin typeface="Arial" charset="0"/>
                <a:ea typeface="宋体" charset="0"/>
              </a:rPr>
              <a:t>捕获所有异常</a:t>
            </a:r>
          </a:p>
        </p:txBody>
      </p:sp>
      <p:pic>
        <p:nvPicPr>
          <p:cNvPr id="77828" name="Picture 7" descr="UMI2`[BF6Y[J$G%]E@3`V7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2420888"/>
            <a:ext cx="4114800" cy="110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829" name="Picture 9" descr="8CR68(CG@91)OUU%H%K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5856" y="4509120"/>
            <a:ext cx="2971800" cy="117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93192214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zh-CN" altLang="en-US" sz="3600" b="1">
                <a:latin typeface="Arial" charset="0"/>
                <a:ea typeface="宋体" charset="0"/>
              </a:rPr>
              <a:t>检测和处理异常</a:t>
            </a:r>
          </a:p>
        </p:txBody>
      </p:sp>
      <p:sp>
        <p:nvSpPr>
          <p:cNvPr id="78851" name="Rectangle 3"/>
          <p:cNvSpPr>
            <a:spLocks noGrp="1" noChangeArrowheads="1"/>
          </p:cNvSpPr>
          <p:nvPr>
            <p:ph idx="1"/>
          </p:nvPr>
        </p:nvSpPr>
        <p:spPr>
          <a:xfrm>
            <a:off x="395536" y="1556792"/>
            <a:ext cx="8229600" cy="4525963"/>
          </a:xfrm>
        </p:spPr>
        <p:txBody>
          <a:bodyPr>
            <a:normAutofit fontScale="77500" lnSpcReduction="20000"/>
          </a:bodyPr>
          <a:lstStyle/>
          <a:p>
            <a:pPr eaLnBrk="1" hangingPunct="1"/>
            <a:r>
              <a:rPr lang="en-US" altLang="zh-CN" sz="2800" b="1" dirty="0">
                <a:latin typeface="Arial" charset="0"/>
                <a:ea typeface="宋体" charset="0"/>
              </a:rPr>
              <a:t>else</a:t>
            </a:r>
            <a:r>
              <a:rPr lang="zh-CN" altLang="en-US" sz="2800" b="1" dirty="0">
                <a:latin typeface="Arial" charset="0"/>
                <a:ea typeface="宋体" charset="0"/>
              </a:rPr>
              <a:t>子句：在</a:t>
            </a:r>
            <a:r>
              <a:rPr lang="en-US" altLang="zh-CN" sz="2800" b="1" dirty="0">
                <a:latin typeface="Arial" charset="0"/>
                <a:ea typeface="宋体" charset="0"/>
              </a:rPr>
              <a:t>try</a:t>
            </a:r>
            <a:r>
              <a:rPr lang="zh-CN" altLang="en-US" sz="2800" b="1" dirty="0">
                <a:latin typeface="Arial" charset="0"/>
                <a:ea typeface="宋体" charset="0"/>
              </a:rPr>
              <a:t>的范围内没有检测到异常时，执行</a:t>
            </a:r>
            <a:r>
              <a:rPr lang="en-US" altLang="zh-CN" sz="2800" b="1" dirty="0">
                <a:latin typeface="Arial" charset="0"/>
                <a:ea typeface="宋体" charset="0"/>
              </a:rPr>
              <a:t>else</a:t>
            </a:r>
            <a:r>
              <a:rPr lang="zh-CN" altLang="en-US" sz="2800" b="1" dirty="0">
                <a:latin typeface="Arial" charset="0"/>
                <a:ea typeface="宋体" charset="0"/>
              </a:rPr>
              <a:t>字句</a:t>
            </a:r>
          </a:p>
          <a:p>
            <a:pPr eaLnBrk="1" hangingPunct="1"/>
            <a:r>
              <a:rPr lang="en-US" altLang="zh-CN" sz="2800" b="1" dirty="0">
                <a:latin typeface="Arial" charset="0"/>
                <a:ea typeface="宋体" charset="0"/>
              </a:rPr>
              <a:t>finally</a:t>
            </a:r>
            <a:r>
              <a:rPr lang="zh-CN" altLang="en-US" sz="2800" b="1" dirty="0">
                <a:latin typeface="Arial" charset="0"/>
                <a:ea typeface="宋体" charset="0"/>
              </a:rPr>
              <a:t>字句：无论异常是否发生，是否捕捉到异常，都会执行的代码</a:t>
            </a:r>
          </a:p>
          <a:p>
            <a:pPr eaLnBrk="1" hangingPunct="1"/>
            <a:endParaRPr lang="zh-CN" altLang="en-US" sz="2800" b="1" dirty="0">
              <a:latin typeface="Arial" charset="0"/>
              <a:ea typeface="宋体" charset="0"/>
            </a:endParaRPr>
          </a:p>
          <a:p>
            <a:pPr eaLnBrk="1" hangingPunct="1"/>
            <a:endParaRPr lang="zh-CN" altLang="en-US" sz="2800" b="1" dirty="0">
              <a:latin typeface="Arial" charset="0"/>
              <a:ea typeface="宋体" charset="0"/>
            </a:endParaRPr>
          </a:p>
          <a:p>
            <a:pPr eaLnBrk="1" hangingPunct="1"/>
            <a:endParaRPr lang="zh-CN" altLang="en-US" sz="2800" b="1" dirty="0">
              <a:latin typeface="Arial" charset="0"/>
              <a:ea typeface="宋体" charset="0"/>
            </a:endParaRPr>
          </a:p>
          <a:p>
            <a:pPr eaLnBrk="1" hangingPunct="1"/>
            <a:endParaRPr lang="zh-CN" altLang="en-US" sz="2800" b="1" dirty="0">
              <a:latin typeface="Arial" charset="0"/>
              <a:ea typeface="宋体" charset="0"/>
            </a:endParaRPr>
          </a:p>
          <a:p>
            <a:pPr eaLnBrk="1" hangingPunct="1"/>
            <a:r>
              <a:rPr lang="en-US" altLang="zh-CN" sz="2800" b="1" dirty="0">
                <a:latin typeface="Arial" charset="0"/>
                <a:ea typeface="宋体" charset="0"/>
              </a:rPr>
              <a:t>try-finally</a:t>
            </a:r>
            <a:r>
              <a:rPr lang="zh-CN" altLang="en-US" sz="2800" b="1" dirty="0">
                <a:latin typeface="Arial" charset="0"/>
                <a:ea typeface="宋体" charset="0"/>
              </a:rPr>
              <a:t>子句：目的不是捕获异常，而是用来维持一致的行为</a:t>
            </a:r>
          </a:p>
          <a:p>
            <a:pPr eaLnBrk="1" hangingPunct="1"/>
            <a:endParaRPr lang="en-US" altLang="zh-CN" sz="2800" b="1" dirty="0">
              <a:latin typeface="Arial" charset="0"/>
              <a:ea typeface="宋体" charset="0"/>
            </a:endParaRPr>
          </a:p>
        </p:txBody>
      </p:sp>
      <p:pic>
        <p:nvPicPr>
          <p:cNvPr id="78852" name="Picture 5" descr="8`AFI@[7FWF{)N4EK[5(O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2996952"/>
            <a:ext cx="1716088"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1079" name="Picture 7" descr="GTO}K@__)9L]YXXTJEIK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5816" y="3933056"/>
            <a:ext cx="12192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1081" name="Picture 9" descr="5H$U(GM2TJ]J]D%I0U0~JM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0032" y="3284984"/>
            <a:ext cx="3505200" cy="957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矩形 6"/>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1818414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1079"/>
                                        </p:tgtEl>
                                        <p:attrNameLst>
                                          <p:attrName>style.visibility</p:attrName>
                                        </p:attrNameLst>
                                      </p:cBhvr>
                                      <p:to>
                                        <p:strVal val="visible"/>
                                      </p:to>
                                    </p:set>
                                    <p:animEffect transition="in" filter="blinds(horizontal)">
                                      <p:cBhvr>
                                        <p:cTn id="7" dur="500"/>
                                        <p:tgtEl>
                                          <p:spTgt spid="1310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31081"/>
                                        </p:tgtEl>
                                        <p:attrNameLst>
                                          <p:attrName>style.visibility</p:attrName>
                                        </p:attrNameLst>
                                      </p:cBhvr>
                                      <p:to>
                                        <p:strVal val="visible"/>
                                      </p:to>
                                    </p:set>
                                    <p:animEffect transition="in" filter="box(in)">
                                      <p:cBhvr>
                                        <p:cTn id="12" dur="500"/>
                                        <p:tgtEl>
                                          <p:spTgt spid="131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err="1" smtClean="0"/>
              <a:t>1.Python</a:t>
            </a:r>
            <a:r>
              <a:rPr kumimoji="1" lang="zh-CN" altLang="en-US" dirty="0" smtClean="0"/>
              <a:t>基础课程</a:t>
            </a:r>
            <a:endParaRPr kumimoji="1" lang="zh-CN" altLang="en-US" dirty="0"/>
          </a:p>
        </p:txBody>
      </p:sp>
    </p:spTree>
    <p:extLst>
      <p:ext uri="{BB962C8B-B14F-4D97-AF65-F5344CB8AC3E}">
        <p14:creationId xmlns:p14="http://schemas.microsoft.com/office/powerpoint/2010/main" val="413900737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smtClean="0"/>
              <a:t>Python</a:t>
            </a:r>
            <a:r>
              <a:rPr kumimoji="1" lang="zh-CN" altLang="en-US" dirty="0" smtClean="0"/>
              <a:t>使用线程</a:t>
            </a:r>
            <a:endParaRPr kumimoji="1" lang="zh-CN" altLang="en-US" dirty="0"/>
          </a:p>
        </p:txBody>
      </p:sp>
      <p:sp>
        <p:nvSpPr>
          <p:cNvPr id="6" name="内容占位符 5"/>
          <p:cNvSpPr>
            <a:spLocks noGrp="1"/>
          </p:cNvSpPr>
          <p:nvPr>
            <p:ph idx="1"/>
          </p:nvPr>
        </p:nvSpPr>
        <p:spPr/>
        <p:txBody>
          <a:bodyPr>
            <a:normAutofit fontScale="92500"/>
          </a:bodyPr>
          <a:lstStyle/>
          <a:p>
            <a:r>
              <a:rPr lang="en-US" altLang="zh-CN" dirty="0" smtClean="0"/>
              <a:t>Python</a:t>
            </a:r>
            <a:r>
              <a:rPr lang="zh-CN" altLang="zh-CN" dirty="0"/>
              <a:t>中使用线程有两种方式：函数或者用类来包装线程对象</a:t>
            </a:r>
            <a:r>
              <a:rPr lang="zh-CN" altLang="zh-CN" dirty="0" smtClean="0"/>
              <a:t>。</a:t>
            </a:r>
            <a:endParaRPr lang="en-US" altLang="zh-CN" dirty="0" smtClean="0"/>
          </a:p>
          <a:p>
            <a:endParaRPr lang="zh-CN" altLang="zh-CN" dirty="0"/>
          </a:p>
          <a:p>
            <a:r>
              <a:rPr lang="zh-CN" altLang="zh-CN" dirty="0"/>
              <a:t>函数式：调用</a:t>
            </a:r>
            <a:r>
              <a:rPr lang="en-US" altLang="zh-CN" dirty="0"/>
              <a:t>thread</a:t>
            </a:r>
            <a:r>
              <a:rPr lang="zh-CN" altLang="zh-CN" dirty="0"/>
              <a:t>模块中的</a:t>
            </a:r>
            <a:r>
              <a:rPr lang="en-US" altLang="zh-CN" dirty="0" err="1"/>
              <a:t>start_new_thread</a:t>
            </a:r>
            <a:r>
              <a:rPr lang="en-US" altLang="zh-CN" dirty="0"/>
              <a:t>()</a:t>
            </a:r>
            <a:r>
              <a:rPr lang="zh-CN" altLang="zh-CN" dirty="0"/>
              <a:t>函数来产生新线程 </a:t>
            </a:r>
            <a:endParaRPr lang="en-US" altLang="zh-CN" dirty="0" smtClean="0"/>
          </a:p>
          <a:p>
            <a:endParaRPr kumimoji="1" lang="en-US" altLang="zh-CN" dirty="0"/>
          </a:p>
          <a:p>
            <a:pPr lvl="0"/>
            <a:r>
              <a:rPr lang="en-US" altLang="zh-CN" b="1" dirty="0" err="1"/>
              <a:t>def</a:t>
            </a:r>
            <a:r>
              <a:rPr lang="en-US" altLang="zh-CN" dirty="0"/>
              <a:t> test(): #Use </a:t>
            </a:r>
            <a:r>
              <a:rPr lang="en-US" altLang="zh-CN" dirty="0" err="1"/>
              <a:t>thread.start_new_thread</a:t>
            </a:r>
            <a:r>
              <a:rPr lang="en-US" altLang="zh-CN" dirty="0"/>
              <a:t>() to create 2 new threads  </a:t>
            </a:r>
            <a:endParaRPr lang="zh-CN" altLang="zh-CN" dirty="0"/>
          </a:p>
          <a:p>
            <a:pPr lvl="0"/>
            <a:r>
              <a:rPr lang="en-US" altLang="zh-CN" dirty="0"/>
              <a:t>    </a:t>
            </a:r>
            <a:r>
              <a:rPr lang="en-US" altLang="zh-CN" dirty="0" err="1"/>
              <a:t>thread.start_new_thread</a:t>
            </a:r>
            <a:r>
              <a:rPr lang="en-US" altLang="zh-CN" dirty="0"/>
              <a:t>(timer, (1,1))  </a:t>
            </a:r>
            <a:endParaRPr lang="zh-CN" altLang="zh-CN" dirty="0"/>
          </a:p>
          <a:p>
            <a:r>
              <a:rPr lang="en-US" altLang="zh-CN" dirty="0"/>
              <a:t>    </a:t>
            </a:r>
            <a:r>
              <a:rPr lang="en-US" altLang="zh-CN" dirty="0" err="1"/>
              <a:t>thread.start_new_thread</a:t>
            </a:r>
            <a:r>
              <a:rPr lang="en-US" altLang="zh-CN" dirty="0"/>
              <a:t>(timer, (2,2)) </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44488381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Python</a:t>
            </a:r>
            <a:r>
              <a:rPr kumimoji="1" lang="zh-CN" altLang="en-US" dirty="0"/>
              <a:t>使用线程</a:t>
            </a:r>
          </a:p>
        </p:txBody>
      </p:sp>
      <p:sp>
        <p:nvSpPr>
          <p:cNvPr id="3" name="内容占位符 2"/>
          <p:cNvSpPr>
            <a:spLocks noGrp="1"/>
          </p:cNvSpPr>
          <p:nvPr>
            <p:ph idx="1"/>
          </p:nvPr>
        </p:nvSpPr>
        <p:spPr/>
        <p:txBody>
          <a:bodyPr/>
          <a:lstStyle/>
          <a:p>
            <a:r>
              <a:rPr lang="zh-CN" altLang="zh-CN" dirty="0"/>
              <a:t>创建</a:t>
            </a:r>
            <a:r>
              <a:rPr lang="en-US" altLang="zh-CN" dirty="0" err="1"/>
              <a:t>threading.Thread</a:t>
            </a:r>
            <a:r>
              <a:rPr lang="zh-CN" altLang="zh-CN" dirty="0"/>
              <a:t>的子类来包装一个线程对象 </a:t>
            </a:r>
            <a:endParaRPr lang="en-US" altLang="zh-CN" dirty="0" smtClean="0"/>
          </a:p>
          <a:p>
            <a:endParaRPr kumimoji="1" lang="en-US" altLang="zh-CN" dirty="0"/>
          </a:p>
          <a:p>
            <a:r>
              <a:rPr lang="en-US" altLang="zh-CN" b="1" dirty="0"/>
              <a:t>class</a:t>
            </a:r>
            <a:r>
              <a:rPr lang="en-US" altLang="zh-CN" dirty="0"/>
              <a:t> timer(</a:t>
            </a:r>
            <a:r>
              <a:rPr lang="en-US" altLang="zh-CN" dirty="0" err="1"/>
              <a:t>threading.Thread</a:t>
            </a:r>
            <a:r>
              <a:rPr lang="en-US" altLang="zh-CN" dirty="0"/>
              <a:t>)</a:t>
            </a:r>
            <a:r>
              <a:rPr lang="zh-CN" altLang="zh-CN" dirty="0"/>
              <a:t> </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4249607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简单</a:t>
            </a:r>
            <a:r>
              <a:rPr lang="zh-CN" altLang="zh-CN" dirty="0" smtClean="0"/>
              <a:t>的同步</a:t>
            </a:r>
            <a:endParaRPr kumimoji="1" lang="zh-CN" altLang="en-US" dirty="0"/>
          </a:p>
        </p:txBody>
      </p:sp>
      <p:sp>
        <p:nvSpPr>
          <p:cNvPr id="3" name="内容占位符 2"/>
          <p:cNvSpPr>
            <a:spLocks noGrp="1"/>
          </p:cNvSpPr>
          <p:nvPr>
            <p:ph idx="1"/>
          </p:nvPr>
        </p:nvSpPr>
        <p:spPr/>
        <p:txBody>
          <a:bodyPr/>
          <a:lstStyle/>
          <a:p>
            <a:r>
              <a:rPr lang="zh-CN" altLang="zh-CN" dirty="0"/>
              <a:t>最简单的同步机制就是</a:t>
            </a:r>
            <a:r>
              <a:rPr lang="en-US" altLang="zh-CN" dirty="0"/>
              <a:t>“</a:t>
            </a:r>
            <a:r>
              <a:rPr lang="zh-CN" altLang="zh-CN" dirty="0"/>
              <a:t>锁</a:t>
            </a:r>
            <a:r>
              <a:rPr lang="en-US" altLang="zh-CN" dirty="0"/>
              <a:t>”</a:t>
            </a:r>
            <a:r>
              <a:rPr lang="zh-CN" altLang="zh-CN" dirty="0"/>
              <a:t>。锁对象由</a:t>
            </a:r>
            <a:r>
              <a:rPr lang="en-US" altLang="zh-CN" dirty="0" err="1"/>
              <a:t>threading.RLock</a:t>
            </a:r>
            <a:r>
              <a:rPr lang="zh-CN" altLang="zh-CN" dirty="0"/>
              <a:t>类创建 </a:t>
            </a:r>
            <a:endParaRPr lang="en-US" altLang="zh-CN" dirty="0" smtClean="0"/>
          </a:p>
          <a:p>
            <a:r>
              <a:rPr lang="zh-CN" altLang="zh-CN" dirty="0"/>
              <a:t>线程可以使用锁的</a:t>
            </a:r>
            <a:r>
              <a:rPr lang="en-US" altLang="zh-CN" dirty="0"/>
              <a:t>acquire()</a:t>
            </a:r>
            <a:r>
              <a:rPr lang="zh-CN" altLang="zh-CN" dirty="0"/>
              <a:t>方法获得锁，这样锁就进入</a:t>
            </a:r>
            <a:r>
              <a:rPr lang="en-US" altLang="zh-CN" dirty="0"/>
              <a:t>“locked”</a:t>
            </a:r>
            <a:r>
              <a:rPr lang="zh-CN" altLang="zh-CN" dirty="0"/>
              <a:t>状态 </a:t>
            </a:r>
            <a:endParaRPr lang="en-US" altLang="zh-CN" dirty="0" smtClean="0"/>
          </a:p>
          <a:p>
            <a:r>
              <a:rPr lang="zh-CN" altLang="zh-CN" dirty="0"/>
              <a:t>每次只有一个线程可以获得锁 </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16416048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32656"/>
            <a:ext cx="8229600" cy="844550"/>
          </a:xfrm>
        </p:spPr>
        <p:txBody>
          <a:bodyPr>
            <a:normAutofit/>
          </a:bodyPr>
          <a:lstStyle/>
          <a:p>
            <a:r>
              <a:rPr lang="zh-CN" altLang="zh-CN" dirty="0" smtClean="0"/>
              <a:t>条件同步</a:t>
            </a:r>
            <a:endParaRPr kumimoji="1" lang="zh-CN" altLang="en-US" dirty="0"/>
          </a:p>
        </p:txBody>
      </p:sp>
      <p:sp>
        <p:nvSpPr>
          <p:cNvPr id="3" name="内容占位符 2"/>
          <p:cNvSpPr>
            <a:spLocks noGrp="1"/>
          </p:cNvSpPr>
          <p:nvPr>
            <p:ph idx="1"/>
          </p:nvPr>
        </p:nvSpPr>
        <p:spPr/>
        <p:txBody>
          <a:bodyPr/>
          <a:lstStyle/>
          <a:p>
            <a:r>
              <a:rPr lang="zh-CN" altLang="zh-CN" dirty="0"/>
              <a:t>锁只能提供最基本的同步。假如只在发生某些事件时才访问一个</a:t>
            </a:r>
            <a:r>
              <a:rPr lang="en-US" altLang="zh-CN" dirty="0"/>
              <a:t>“</a:t>
            </a:r>
            <a:r>
              <a:rPr lang="zh-CN" altLang="zh-CN" dirty="0"/>
              <a:t>临界区</a:t>
            </a:r>
            <a:r>
              <a:rPr lang="en-US" altLang="zh-CN" dirty="0"/>
              <a:t>”</a:t>
            </a:r>
            <a:r>
              <a:rPr lang="zh-CN" altLang="zh-CN" dirty="0"/>
              <a:t>，这时需要使用条件变量</a:t>
            </a:r>
            <a:r>
              <a:rPr lang="en-US" altLang="zh-CN" dirty="0"/>
              <a:t>Condition</a:t>
            </a:r>
            <a:r>
              <a:rPr lang="zh-CN" altLang="zh-CN" dirty="0"/>
              <a:t>。</a:t>
            </a:r>
          </a:p>
          <a:p>
            <a:r>
              <a:rPr lang="en-US" altLang="zh-CN" dirty="0"/>
              <a:t>Condition</a:t>
            </a:r>
            <a:r>
              <a:rPr lang="zh-CN" altLang="zh-CN" dirty="0"/>
              <a:t>对象是对</a:t>
            </a:r>
            <a:r>
              <a:rPr lang="en-US" altLang="zh-CN" dirty="0"/>
              <a:t>Lock</a:t>
            </a:r>
            <a:r>
              <a:rPr lang="zh-CN" altLang="zh-CN" dirty="0"/>
              <a:t>对象的包装，在创建</a:t>
            </a:r>
            <a:r>
              <a:rPr lang="en-US" altLang="zh-CN" dirty="0"/>
              <a:t>Condition</a:t>
            </a:r>
            <a:r>
              <a:rPr lang="zh-CN" altLang="zh-CN" dirty="0"/>
              <a:t>对象时，其构造函数需要一个</a:t>
            </a:r>
            <a:r>
              <a:rPr lang="en-US" altLang="zh-CN" dirty="0"/>
              <a:t>Lock</a:t>
            </a:r>
            <a:r>
              <a:rPr lang="zh-CN" altLang="zh-CN" dirty="0"/>
              <a:t>对象作为参数，如果没有这个</a:t>
            </a:r>
            <a:r>
              <a:rPr lang="en-US" altLang="zh-CN" dirty="0"/>
              <a:t>Lock</a:t>
            </a:r>
            <a:r>
              <a:rPr lang="zh-CN" altLang="zh-CN" dirty="0"/>
              <a:t>对象参数，</a:t>
            </a:r>
            <a:r>
              <a:rPr lang="en-US" altLang="zh-CN" dirty="0"/>
              <a:t>Condition</a:t>
            </a:r>
            <a:r>
              <a:rPr lang="zh-CN" altLang="zh-CN" dirty="0"/>
              <a:t>将在内部自行创建一个</a:t>
            </a:r>
            <a:r>
              <a:rPr lang="en-US" altLang="zh-CN" dirty="0" err="1"/>
              <a:t>Rlock</a:t>
            </a:r>
            <a:r>
              <a:rPr lang="zh-CN" altLang="zh-CN" dirty="0"/>
              <a:t>对象 </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89084442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同步队列 </a:t>
            </a:r>
            <a:endParaRPr kumimoji="1" lang="zh-CN" altLang="en-US" dirty="0"/>
          </a:p>
        </p:txBody>
      </p:sp>
      <p:sp>
        <p:nvSpPr>
          <p:cNvPr id="3" name="内容占位符 2"/>
          <p:cNvSpPr>
            <a:spLocks noGrp="1"/>
          </p:cNvSpPr>
          <p:nvPr>
            <p:ph idx="1"/>
          </p:nvPr>
        </p:nvSpPr>
        <p:spPr/>
        <p:txBody>
          <a:bodyPr/>
          <a:lstStyle/>
          <a:p>
            <a:r>
              <a:rPr lang="en-US" altLang="zh-CN" dirty="0"/>
              <a:t>Python</a:t>
            </a:r>
            <a:r>
              <a:rPr lang="zh-CN" altLang="zh-CN" dirty="0"/>
              <a:t>中的</a:t>
            </a:r>
            <a:r>
              <a:rPr lang="en-US" altLang="zh-CN" dirty="0"/>
              <a:t>Queue</a:t>
            </a:r>
            <a:r>
              <a:rPr lang="zh-CN" altLang="zh-CN" dirty="0"/>
              <a:t>对象也提供了对线程同步的支持。使用</a:t>
            </a:r>
            <a:r>
              <a:rPr lang="en-US" altLang="zh-CN" dirty="0"/>
              <a:t>Queue</a:t>
            </a:r>
            <a:r>
              <a:rPr lang="zh-CN" altLang="zh-CN" dirty="0"/>
              <a:t>对象可以实现多个生产者和多个消费者形成的</a:t>
            </a:r>
            <a:r>
              <a:rPr lang="en-US" altLang="zh-CN" dirty="0"/>
              <a:t>FIFO</a:t>
            </a:r>
            <a:r>
              <a:rPr lang="zh-CN" altLang="zh-CN" dirty="0"/>
              <a:t>的队列。</a:t>
            </a:r>
          </a:p>
          <a:p>
            <a:r>
              <a:rPr lang="zh-CN" altLang="zh-CN" dirty="0"/>
              <a:t>生产者将数据依次存入队列，消费者依次从队列中取出数据。</a:t>
            </a:r>
          </a:p>
          <a:p>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36925236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Python socket </a:t>
            </a:r>
            <a:r>
              <a:rPr lang="zh-CN" altLang="zh-CN" dirty="0" smtClean="0"/>
              <a:t>模块</a:t>
            </a:r>
            <a:endParaRPr kumimoji="1" lang="zh-CN" altLang="en-US" dirty="0"/>
          </a:p>
        </p:txBody>
      </p:sp>
      <p:sp>
        <p:nvSpPr>
          <p:cNvPr id="6" name="内容占位符 5"/>
          <p:cNvSpPr>
            <a:spLocks noGrp="1"/>
          </p:cNvSpPr>
          <p:nvPr>
            <p:ph idx="1"/>
          </p:nvPr>
        </p:nvSpPr>
        <p:spPr/>
        <p:txBody>
          <a:bodyPr/>
          <a:lstStyle/>
          <a:p>
            <a:r>
              <a:rPr lang="en-US" altLang="zh-CN" dirty="0"/>
              <a:t>Python </a:t>
            </a:r>
            <a:r>
              <a:rPr lang="zh-CN" altLang="zh-CN" dirty="0"/>
              <a:t>提供了两个基本的</a:t>
            </a:r>
            <a:r>
              <a:rPr lang="en-US" altLang="zh-CN" dirty="0"/>
              <a:t> socket </a:t>
            </a:r>
            <a:r>
              <a:rPr lang="zh-CN" altLang="zh-CN" dirty="0"/>
              <a:t>模块。第一个是 </a:t>
            </a:r>
            <a:r>
              <a:rPr lang="en-US" altLang="zh-CN" dirty="0"/>
              <a:t>Socket</a:t>
            </a:r>
            <a:r>
              <a:rPr lang="zh-CN" altLang="zh-CN" dirty="0"/>
              <a:t>，它提供了标准的</a:t>
            </a:r>
            <a:r>
              <a:rPr lang="en-US" altLang="zh-CN" dirty="0"/>
              <a:t> BSD Sockets API</a:t>
            </a:r>
            <a:r>
              <a:rPr lang="zh-CN" altLang="zh-CN" dirty="0"/>
              <a:t> </a:t>
            </a:r>
            <a:endParaRPr lang="en-US" altLang="zh-CN" dirty="0" smtClean="0"/>
          </a:p>
          <a:p>
            <a:r>
              <a:rPr lang="zh-CN" altLang="zh-CN" dirty="0"/>
              <a:t>第二个是 </a:t>
            </a:r>
            <a:r>
              <a:rPr lang="en-US" altLang="zh-CN" dirty="0" err="1"/>
              <a:t>SocketServer</a:t>
            </a:r>
            <a:r>
              <a:rPr lang="zh-CN" altLang="zh-CN" dirty="0"/>
              <a:t>，它提供了服务器中心类，可以简化网络服务器的开发 </a:t>
            </a:r>
            <a:endParaRPr lang="en-US" altLang="zh-CN" dirty="0" smtClean="0"/>
          </a:p>
          <a:p>
            <a:r>
              <a:rPr lang="en-US" altLang="zh-CN" dirty="0" smtClean="0"/>
              <a:t>Python </a:t>
            </a:r>
            <a:r>
              <a:rPr lang="zh-CN" altLang="zh-CN" dirty="0"/>
              <a:t>使用一种异步的方式来实现这种功能，您可以提供一些插件类来处理服务器中应用程序特有的任务 </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43032186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err="1"/>
              <a:t>SocketServer</a:t>
            </a:r>
            <a:r>
              <a:rPr lang="en-US" altLang="zh-CN" b="1" dirty="0"/>
              <a:t> </a:t>
            </a:r>
            <a:r>
              <a:rPr lang="zh-CN" altLang="zh-CN" b="1" dirty="0" smtClean="0"/>
              <a:t>模块</a:t>
            </a:r>
            <a:endParaRPr kumimoji="1" lang="zh-CN" altLang="en-US" dirty="0"/>
          </a:p>
        </p:txBody>
      </p:sp>
      <p:sp>
        <p:nvSpPr>
          <p:cNvPr id="3" name="内容占位符 2"/>
          <p:cNvSpPr>
            <a:spLocks noGrp="1"/>
          </p:cNvSpPr>
          <p:nvPr>
            <p:ph idx="1"/>
          </p:nvPr>
        </p:nvSpPr>
        <p:spPr>
          <a:xfrm>
            <a:off x="323528" y="1484784"/>
            <a:ext cx="8229600" cy="884560"/>
          </a:xfrm>
        </p:spPr>
        <p:txBody>
          <a:bodyPr>
            <a:normAutofit fontScale="85000" lnSpcReduction="20000"/>
          </a:bodyPr>
          <a:lstStyle/>
          <a:p>
            <a:r>
              <a:rPr lang="en-US" altLang="zh-CN" dirty="0" err="1"/>
              <a:t>SocketServer</a:t>
            </a:r>
            <a:r>
              <a:rPr lang="en-US" altLang="zh-CN" dirty="0"/>
              <a:t> </a:t>
            </a:r>
            <a:r>
              <a:rPr lang="zh-CN" altLang="zh-CN" dirty="0"/>
              <a:t>模块是一个十分有用的模块 </a:t>
            </a:r>
            <a:r>
              <a:rPr lang="zh-CN" altLang="en-US" dirty="0" smtClean="0"/>
              <a:t>，</a:t>
            </a:r>
            <a:r>
              <a:rPr lang="zh-CN" altLang="zh-CN" dirty="0"/>
              <a:t>它可以简化</a:t>
            </a:r>
            <a:r>
              <a:rPr lang="en-US" altLang="zh-CN" dirty="0"/>
              <a:t> socket </a:t>
            </a:r>
            <a:r>
              <a:rPr lang="zh-CN" altLang="zh-CN" dirty="0"/>
              <a:t>服务器的开发 </a:t>
            </a:r>
            <a:endParaRPr lang="en-US" altLang="zh-CN" dirty="0" smtClean="0"/>
          </a:p>
          <a:p>
            <a:endParaRPr kumimoji="1" lang="zh-CN" altLang="en-US" dirty="0"/>
          </a:p>
        </p:txBody>
      </p:sp>
      <p:sp>
        <p:nvSpPr>
          <p:cNvPr id="5" name="矩形 4"/>
          <p:cNvSpPr/>
          <p:nvPr/>
        </p:nvSpPr>
        <p:spPr>
          <a:xfrm>
            <a:off x="1619672" y="2420888"/>
            <a:ext cx="4572000" cy="3831818"/>
          </a:xfrm>
          <a:prstGeom prst="rect">
            <a:avLst/>
          </a:prstGeom>
        </p:spPr>
        <p:txBody>
          <a:bodyPr>
            <a:spAutoFit/>
          </a:bodyPr>
          <a:lstStyle/>
          <a:p>
            <a:pPr>
              <a:lnSpc>
                <a:spcPct val="150000"/>
              </a:lnSpc>
            </a:pPr>
            <a:r>
              <a:rPr lang="en-US" altLang="zh-CN" dirty="0"/>
              <a:t>import </a:t>
            </a:r>
            <a:r>
              <a:rPr lang="en-US" altLang="zh-CN" dirty="0" err="1"/>
              <a:t>SocketServer</a:t>
            </a:r>
            <a:endParaRPr lang="zh-CN" altLang="zh-CN" dirty="0"/>
          </a:p>
          <a:p>
            <a:pPr>
              <a:lnSpc>
                <a:spcPct val="150000"/>
              </a:lnSpc>
            </a:pPr>
            <a:r>
              <a:rPr lang="en-US" altLang="zh-CN" dirty="0"/>
              <a:t>class </a:t>
            </a:r>
            <a:r>
              <a:rPr lang="en-US" altLang="zh-CN" dirty="0" err="1"/>
              <a:t>hwRequestHandler</a:t>
            </a:r>
            <a:r>
              <a:rPr lang="en-US" altLang="zh-CN" dirty="0"/>
              <a:t>( </a:t>
            </a:r>
            <a:r>
              <a:rPr lang="en-US" altLang="zh-CN" dirty="0" err="1"/>
              <a:t>SocketServer.StreamRequestHandler</a:t>
            </a:r>
            <a:r>
              <a:rPr lang="en-US" altLang="zh-CN" dirty="0"/>
              <a:t> ):</a:t>
            </a:r>
            <a:endParaRPr lang="zh-CN" altLang="zh-CN" dirty="0"/>
          </a:p>
          <a:p>
            <a:pPr>
              <a:lnSpc>
                <a:spcPct val="150000"/>
              </a:lnSpc>
            </a:pPr>
            <a:r>
              <a:rPr lang="en-US" altLang="zh-CN" dirty="0"/>
              <a:t>  </a:t>
            </a:r>
            <a:r>
              <a:rPr lang="en-US" altLang="zh-CN" dirty="0" err="1"/>
              <a:t>def</a:t>
            </a:r>
            <a:r>
              <a:rPr lang="en-US" altLang="zh-CN" dirty="0"/>
              <a:t> handle( self ):</a:t>
            </a:r>
            <a:endParaRPr lang="zh-CN" altLang="zh-CN" dirty="0"/>
          </a:p>
          <a:p>
            <a:pPr>
              <a:lnSpc>
                <a:spcPct val="150000"/>
              </a:lnSpc>
            </a:pPr>
            <a:r>
              <a:rPr lang="en-US" altLang="zh-CN" dirty="0"/>
              <a:t>    </a:t>
            </a:r>
            <a:r>
              <a:rPr lang="en-US" altLang="zh-CN" dirty="0" err="1"/>
              <a:t>self.wfile.write</a:t>
            </a:r>
            <a:r>
              <a:rPr lang="en-US" altLang="zh-CN" dirty="0"/>
              <a:t>("Hello World!\n")</a:t>
            </a:r>
            <a:endParaRPr lang="zh-CN" altLang="zh-CN" dirty="0"/>
          </a:p>
          <a:p>
            <a:pPr>
              <a:lnSpc>
                <a:spcPct val="150000"/>
              </a:lnSpc>
            </a:pPr>
            <a:r>
              <a:rPr lang="en-US" altLang="zh-CN" dirty="0"/>
              <a:t>server = </a:t>
            </a:r>
            <a:r>
              <a:rPr lang="en-US" altLang="zh-CN" b="1" dirty="0" err="1"/>
              <a:t>SocketServer.TCPServer</a:t>
            </a:r>
            <a:r>
              <a:rPr lang="en-US" altLang="zh-CN" dirty="0"/>
              <a:t>( ("", 2525), </a:t>
            </a:r>
            <a:r>
              <a:rPr lang="en-US" altLang="zh-CN" dirty="0" err="1"/>
              <a:t>hwRequestHandler</a:t>
            </a:r>
            <a:r>
              <a:rPr lang="en-US" altLang="zh-CN" dirty="0"/>
              <a:t> )</a:t>
            </a:r>
            <a:endParaRPr lang="zh-CN" altLang="zh-CN" dirty="0"/>
          </a:p>
          <a:p>
            <a:pPr>
              <a:lnSpc>
                <a:spcPct val="150000"/>
              </a:lnSpc>
            </a:pPr>
            <a:r>
              <a:rPr lang="en-US" altLang="zh-CN" dirty="0" err="1"/>
              <a:t>server.</a:t>
            </a:r>
            <a:r>
              <a:rPr lang="en-US" altLang="zh-CN" b="1" dirty="0" err="1"/>
              <a:t>serve_forever</a:t>
            </a:r>
            <a:r>
              <a:rPr lang="en-US" altLang="zh-CN" dirty="0"/>
              <a:t>()</a:t>
            </a:r>
            <a:r>
              <a:rPr lang="zh-CN" altLang="zh-CN" dirty="0"/>
              <a:t> </a:t>
            </a:r>
            <a:endParaRPr lang="zh-CN" altLang="en-US" dirty="0"/>
          </a:p>
        </p:txBody>
      </p:sp>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81923667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创建和销毁</a:t>
            </a:r>
            <a:r>
              <a:rPr lang="en-US" altLang="zh-CN" b="1" dirty="0"/>
              <a:t> </a:t>
            </a:r>
            <a:r>
              <a:rPr lang="en-US" altLang="zh-CN" b="1" dirty="0" smtClean="0"/>
              <a:t>socket</a:t>
            </a:r>
            <a:endParaRPr kumimoji="1" lang="zh-CN" altLang="en-US" dirty="0"/>
          </a:p>
        </p:txBody>
      </p:sp>
      <p:sp>
        <p:nvSpPr>
          <p:cNvPr id="3" name="内容占位符 2"/>
          <p:cNvSpPr>
            <a:spLocks noGrp="1"/>
          </p:cNvSpPr>
          <p:nvPr>
            <p:ph idx="1"/>
          </p:nvPr>
        </p:nvSpPr>
        <p:spPr/>
        <p:txBody>
          <a:bodyPr/>
          <a:lstStyle/>
          <a:p>
            <a:r>
              <a:rPr lang="en-US" altLang="zh-CN" dirty="0" err="1" smtClean="0"/>
              <a:t>streamSock</a:t>
            </a:r>
            <a:r>
              <a:rPr lang="en-US" altLang="zh-CN" dirty="0" smtClean="0"/>
              <a:t> = </a:t>
            </a:r>
            <a:r>
              <a:rPr lang="en-US" altLang="zh-CN" b="1" dirty="0" err="1" smtClean="0"/>
              <a:t>socket.socket</a:t>
            </a:r>
            <a:r>
              <a:rPr lang="en-US" altLang="zh-CN" dirty="0" smtClean="0"/>
              <a:t>( </a:t>
            </a:r>
            <a:r>
              <a:rPr lang="en-US" altLang="zh-CN" dirty="0" err="1" smtClean="0"/>
              <a:t>socket.AF_INET</a:t>
            </a:r>
            <a:r>
              <a:rPr lang="en-US" altLang="zh-CN" dirty="0" smtClean="0"/>
              <a:t>, </a:t>
            </a:r>
            <a:r>
              <a:rPr lang="en-US" altLang="zh-CN" dirty="0" err="1" smtClean="0"/>
              <a:t>socket.SOCK_STREAM</a:t>
            </a:r>
            <a:r>
              <a:rPr lang="en-US" altLang="zh-CN" dirty="0" smtClean="0"/>
              <a:t> )</a:t>
            </a:r>
            <a:r>
              <a:rPr lang="en-US" altLang="zh-CN" dirty="0"/>
              <a:t> </a:t>
            </a:r>
            <a:endParaRPr lang="zh-CN" altLang="zh-CN" dirty="0"/>
          </a:p>
          <a:p>
            <a:r>
              <a:rPr lang="en-US" altLang="zh-CN" dirty="0" err="1"/>
              <a:t>dgramSock</a:t>
            </a:r>
            <a:r>
              <a:rPr lang="en-US" altLang="zh-CN" dirty="0"/>
              <a:t> = </a:t>
            </a:r>
            <a:r>
              <a:rPr lang="en-US" altLang="zh-CN" b="1" dirty="0" err="1"/>
              <a:t>socket.socket</a:t>
            </a:r>
            <a:r>
              <a:rPr lang="en-US" altLang="zh-CN" dirty="0"/>
              <a:t>( </a:t>
            </a:r>
            <a:r>
              <a:rPr lang="en-US" altLang="zh-CN" dirty="0" err="1"/>
              <a:t>socket.AF_INET</a:t>
            </a:r>
            <a:r>
              <a:rPr lang="en-US" altLang="zh-CN" dirty="0"/>
              <a:t>, </a:t>
            </a:r>
            <a:r>
              <a:rPr lang="en-US" altLang="zh-CN" dirty="0" err="1"/>
              <a:t>socket.SOCK_DGRAM</a:t>
            </a:r>
            <a:r>
              <a:rPr lang="en-US" altLang="zh-CN" dirty="0"/>
              <a:t> )</a:t>
            </a:r>
            <a:r>
              <a:rPr lang="zh-CN" altLang="zh-CN" dirty="0"/>
              <a:t> </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30620128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Socket </a:t>
            </a:r>
            <a:r>
              <a:rPr lang="zh-CN" altLang="zh-CN" b="1" dirty="0"/>
              <a:t>地</a:t>
            </a:r>
            <a:r>
              <a:rPr lang="zh-CN" altLang="zh-CN" b="1" dirty="0" smtClean="0"/>
              <a:t>址</a:t>
            </a:r>
            <a:endParaRPr kumimoji="1" lang="zh-CN" altLang="en-US" dirty="0"/>
          </a:p>
        </p:txBody>
      </p:sp>
      <p:sp>
        <p:nvSpPr>
          <p:cNvPr id="3" name="内容占位符 2"/>
          <p:cNvSpPr>
            <a:spLocks noGrp="1"/>
          </p:cNvSpPr>
          <p:nvPr>
            <p:ph idx="1"/>
          </p:nvPr>
        </p:nvSpPr>
        <p:spPr/>
        <p:txBody>
          <a:bodyPr/>
          <a:lstStyle/>
          <a:p>
            <a:r>
              <a:rPr lang="en-US" altLang="zh-CN" dirty="0"/>
              <a:t>( '192.168.1.1', 80 ) </a:t>
            </a:r>
            <a:endParaRPr lang="zh-CN" altLang="zh-CN" dirty="0"/>
          </a:p>
          <a:p>
            <a:r>
              <a:rPr lang="zh-CN" altLang="zh-CN" dirty="0"/>
              <a:t>也可以使用完整的域名，例如：</a:t>
            </a:r>
          </a:p>
          <a:p>
            <a:r>
              <a:rPr lang="en-US" altLang="zh-CN" dirty="0"/>
              <a:t>( '</a:t>
            </a:r>
            <a:r>
              <a:rPr lang="en-US" altLang="zh-CN" dirty="0" err="1"/>
              <a:t>www.ibm.com</a:t>
            </a:r>
            <a:r>
              <a:rPr lang="en-US" altLang="zh-CN" dirty="0"/>
              <a:t>', 25 ) </a:t>
            </a:r>
            <a:endParaRPr lang="zh-CN" altLang="zh-CN" dirty="0"/>
          </a:p>
          <a:p>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96111508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服务器</a:t>
            </a:r>
            <a:r>
              <a:rPr lang="en-US" altLang="zh-CN" b="1" dirty="0"/>
              <a:t> </a:t>
            </a:r>
            <a:r>
              <a:rPr lang="en-US" altLang="zh-CN" b="1" dirty="0" smtClean="0"/>
              <a:t>socket</a:t>
            </a:r>
            <a:endParaRPr kumimoji="1" lang="zh-CN" altLang="en-US" dirty="0"/>
          </a:p>
        </p:txBody>
      </p:sp>
      <p:sp>
        <p:nvSpPr>
          <p:cNvPr id="3" name="内容占位符 2"/>
          <p:cNvSpPr>
            <a:spLocks noGrp="1"/>
          </p:cNvSpPr>
          <p:nvPr>
            <p:ph idx="1"/>
          </p:nvPr>
        </p:nvSpPr>
        <p:spPr/>
        <p:txBody>
          <a:bodyPr/>
          <a:lstStyle/>
          <a:p>
            <a:r>
              <a:rPr lang="en-US" altLang="zh-CN" dirty="0"/>
              <a:t>					</a:t>
            </a:r>
            <a:endParaRPr lang="zh-CN" altLang="zh-CN" dirty="0"/>
          </a:p>
          <a:p>
            <a:r>
              <a:rPr lang="en-US" altLang="zh-CN" dirty="0"/>
              <a:t>sock = </a:t>
            </a:r>
            <a:r>
              <a:rPr lang="en-US" altLang="zh-CN" b="1" dirty="0" err="1"/>
              <a:t>socket.socket</a:t>
            </a:r>
            <a:r>
              <a:rPr lang="en-US" altLang="zh-CN" dirty="0"/>
              <a:t>( </a:t>
            </a:r>
            <a:r>
              <a:rPr lang="en-US" altLang="zh-CN" dirty="0" err="1"/>
              <a:t>socket.AF_INET</a:t>
            </a:r>
            <a:r>
              <a:rPr lang="en-US" altLang="zh-CN" dirty="0"/>
              <a:t>, </a:t>
            </a:r>
            <a:r>
              <a:rPr lang="en-US" altLang="zh-CN" dirty="0" err="1"/>
              <a:t>socket.SOCK_STREAM</a:t>
            </a:r>
            <a:r>
              <a:rPr lang="en-US" altLang="zh-CN" dirty="0"/>
              <a:t> )</a:t>
            </a:r>
            <a:endParaRPr lang="zh-CN" altLang="zh-CN" dirty="0"/>
          </a:p>
          <a:p>
            <a:r>
              <a:rPr lang="en-US" altLang="zh-CN" dirty="0" err="1"/>
              <a:t>sock.</a:t>
            </a:r>
            <a:r>
              <a:rPr lang="en-US" altLang="zh-CN" b="1" dirty="0" err="1"/>
              <a:t>bind</a:t>
            </a:r>
            <a:r>
              <a:rPr lang="en-US" altLang="zh-CN" dirty="0"/>
              <a:t>( ('', 2525) )</a:t>
            </a:r>
            <a:endParaRPr lang="zh-CN" altLang="zh-CN" dirty="0"/>
          </a:p>
          <a:p>
            <a:r>
              <a:rPr lang="en-US" altLang="zh-CN" dirty="0" err="1"/>
              <a:t>sock.</a:t>
            </a:r>
            <a:r>
              <a:rPr lang="en-US" altLang="zh-CN" b="1" dirty="0" err="1"/>
              <a:t>listen</a:t>
            </a:r>
            <a:r>
              <a:rPr lang="en-US" altLang="zh-CN" dirty="0"/>
              <a:t>( 5 )</a:t>
            </a:r>
            <a:endParaRPr lang="zh-CN" altLang="zh-CN" dirty="0"/>
          </a:p>
          <a:p>
            <a:r>
              <a:rPr lang="en-US" altLang="zh-CN" dirty="0" err="1"/>
              <a:t>newsock</a:t>
            </a:r>
            <a:r>
              <a:rPr lang="en-US" altLang="zh-CN" dirty="0"/>
              <a:t>, (</a:t>
            </a:r>
            <a:r>
              <a:rPr lang="en-US" altLang="zh-CN" dirty="0" err="1"/>
              <a:t>remhost</a:t>
            </a:r>
            <a:r>
              <a:rPr lang="en-US" altLang="zh-CN" dirty="0"/>
              <a:t>, </a:t>
            </a:r>
            <a:r>
              <a:rPr lang="en-US" altLang="zh-CN" dirty="0" err="1"/>
              <a:t>remport</a:t>
            </a:r>
            <a:r>
              <a:rPr lang="en-US" altLang="zh-CN" dirty="0"/>
              <a:t>) = </a:t>
            </a:r>
            <a:r>
              <a:rPr lang="en-US" altLang="zh-CN" dirty="0" err="1"/>
              <a:t>sock.</a:t>
            </a:r>
            <a:r>
              <a:rPr lang="en-US" altLang="zh-CN" b="1" dirty="0" err="1"/>
              <a:t>accept</a:t>
            </a:r>
            <a:r>
              <a:rPr lang="en-US" altLang="zh-CN" dirty="0"/>
              <a:t>()</a:t>
            </a:r>
            <a:r>
              <a:rPr lang="zh-CN" altLang="zh-CN" dirty="0"/>
              <a:t> </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37512489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400" dirty="0" smtClean="0"/>
              <a:t>Python</a:t>
            </a:r>
            <a:r>
              <a:rPr lang="zh-CN" altLang="en-US" sz="2400" dirty="0" smtClean="0"/>
              <a:t>的介绍</a:t>
            </a:r>
            <a:r>
              <a:rPr lang="en-US" altLang="zh-CN" sz="2400" dirty="0" smtClean="0"/>
              <a:t>----python</a:t>
            </a:r>
            <a:r>
              <a:rPr lang="zh-CN" altLang="en-US" sz="2400" dirty="0" smtClean="0"/>
              <a:t>与其它语言的区别</a:t>
            </a:r>
            <a:endParaRPr lang="zh-CN" altLang="en-US" sz="2400" dirty="0"/>
          </a:p>
        </p:txBody>
      </p:sp>
      <p:sp>
        <p:nvSpPr>
          <p:cNvPr id="4" name="内容占位符 3"/>
          <p:cNvSpPr>
            <a:spLocks noGrp="1"/>
          </p:cNvSpPr>
          <p:nvPr>
            <p:ph idx="1"/>
          </p:nvPr>
        </p:nvSpPr>
        <p:spPr/>
        <p:txBody>
          <a:bodyPr/>
          <a:lstStyle/>
          <a:p>
            <a:r>
              <a:rPr lang="en-US" altLang="zh-CN" dirty="0" smtClean="0"/>
              <a:t>Python PK C</a:t>
            </a:r>
            <a:r>
              <a:rPr lang="zh-CN" altLang="en-US" dirty="0" smtClean="0"/>
              <a:t>：</a:t>
            </a:r>
            <a:endParaRPr lang="en-US" altLang="zh-CN" dirty="0" smtClean="0"/>
          </a:p>
          <a:p>
            <a:pPr lvl="1"/>
            <a:r>
              <a:rPr lang="en-US" altLang="zh-CN" dirty="0" smtClean="0"/>
              <a:t>python</a:t>
            </a:r>
            <a:r>
              <a:rPr lang="zh-CN" altLang="en-US" dirty="0" smtClean="0"/>
              <a:t>是动态编译语言，</a:t>
            </a:r>
            <a:r>
              <a:rPr lang="en-US" altLang="zh-CN" dirty="0" smtClean="0"/>
              <a:t>c </a:t>
            </a:r>
            <a:r>
              <a:rPr lang="zh-CN" altLang="en-US" dirty="0" smtClean="0"/>
              <a:t>是静态编辑语言 。</a:t>
            </a:r>
            <a:endParaRPr lang="en-US" altLang="zh-CN" dirty="0" smtClean="0"/>
          </a:p>
          <a:p>
            <a:pPr lvl="1"/>
            <a:r>
              <a:rPr lang="en-US" altLang="zh-CN" dirty="0" smtClean="0"/>
              <a:t>C</a:t>
            </a:r>
            <a:r>
              <a:rPr lang="zh-CN" altLang="en-US" dirty="0" smtClean="0"/>
              <a:t>中内容管理是由开发者管理，</a:t>
            </a:r>
            <a:r>
              <a:rPr lang="en-US" altLang="zh-CN" dirty="0" smtClean="0"/>
              <a:t>python</a:t>
            </a:r>
            <a:r>
              <a:rPr lang="zh-CN" altLang="en-US" dirty="0" smtClean="0"/>
              <a:t>中内存问题由</a:t>
            </a:r>
            <a:r>
              <a:rPr lang="en-US" altLang="zh-CN" dirty="0" smtClean="0"/>
              <a:t>python</a:t>
            </a:r>
            <a:r>
              <a:rPr lang="zh-CN" altLang="en-US" dirty="0" smtClean="0"/>
              <a:t>解释器负责。</a:t>
            </a:r>
            <a:endParaRPr lang="en-US" altLang="zh-CN" dirty="0" smtClean="0"/>
          </a:p>
          <a:p>
            <a:pPr lvl="1"/>
            <a:r>
              <a:rPr lang="en-US" altLang="zh-CN" dirty="0" smtClean="0"/>
              <a:t>python</a:t>
            </a:r>
            <a:r>
              <a:rPr lang="zh-CN" altLang="en-US" dirty="0" smtClean="0"/>
              <a:t>有很多库文件。</a:t>
            </a:r>
            <a:r>
              <a:rPr lang="en-US" altLang="zh-CN" dirty="0" smtClean="0"/>
              <a:t>C</a:t>
            </a:r>
            <a:r>
              <a:rPr lang="zh-CN" altLang="en-US" dirty="0" smtClean="0"/>
              <a:t>语言中对于混杂数组（</a:t>
            </a:r>
            <a:r>
              <a:rPr lang="en-US" altLang="zh-CN" dirty="0" smtClean="0"/>
              <a:t>python</a:t>
            </a:r>
            <a:r>
              <a:rPr lang="zh-CN" altLang="en-US" dirty="0" smtClean="0"/>
              <a:t>中得列表）和哈希表（</a:t>
            </a:r>
            <a:r>
              <a:rPr lang="en-US" altLang="zh-CN" dirty="0" smtClean="0"/>
              <a:t>python</a:t>
            </a:r>
            <a:r>
              <a:rPr lang="zh-CN" altLang="en-US" dirty="0" smtClean="0"/>
              <a:t>中得字典）还没有想要的标准库。</a:t>
            </a:r>
            <a:endParaRPr lang="en-US" altLang="zh-CN" dirty="0" smtClean="0"/>
          </a:p>
          <a:p>
            <a:pPr lvl="1"/>
            <a:r>
              <a:rPr lang="en-US" altLang="zh-CN" dirty="0" smtClean="0"/>
              <a:t>Python </a:t>
            </a:r>
            <a:r>
              <a:rPr lang="zh-CN" altLang="en-US" dirty="0" smtClean="0"/>
              <a:t>不能用来写内核。</a:t>
            </a:r>
            <a:endParaRPr lang="en-US" altLang="zh-CN" dirty="0" smtClean="0"/>
          </a:p>
          <a:p>
            <a:pPr lvl="1"/>
            <a:r>
              <a:rPr lang="zh-CN" altLang="en-US" dirty="0" smtClean="0"/>
              <a:t>借助</a:t>
            </a:r>
            <a:r>
              <a:rPr lang="en-US" altLang="zh-CN" dirty="0" smtClean="0"/>
              <a:t>Python</a:t>
            </a:r>
            <a:r>
              <a:rPr lang="zh-CN" altLang="en-US" dirty="0" smtClean="0"/>
              <a:t>语言提供的</a:t>
            </a:r>
            <a:r>
              <a:rPr lang="en-US" altLang="zh-CN" dirty="0" smtClean="0"/>
              <a:t>API</a:t>
            </a:r>
            <a:r>
              <a:rPr lang="zh-CN" altLang="en-US" dirty="0" smtClean="0"/>
              <a:t>，使用</a:t>
            </a:r>
            <a:r>
              <a:rPr lang="en-US" altLang="zh-CN" dirty="0" smtClean="0"/>
              <a:t>C</a:t>
            </a:r>
            <a:r>
              <a:rPr lang="zh-CN" altLang="en-US" dirty="0" smtClean="0"/>
              <a:t>或者</a:t>
            </a:r>
            <a:r>
              <a:rPr lang="en-US" altLang="zh-CN" dirty="0" smtClean="0"/>
              <a:t>C++</a:t>
            </a:r>
            <a:r>
              <a:rPr lang="zh-CN" altLang="en-US" dirty="0" smtClean="0"/>
              <a:t>来对</a:t>
            </a:r>
            <a:r>
              <a:rPr lang="en-US" altLang="zh-CN" dirty="0" smtClean="0"/>
              <a:t>Python</a:t>
            </a:r>
            <a:r>
              <a:rPr lang="zh-CN" altLang="en-US" dirty="0" smtClean="0"/>
              <a:t>进行功能性扩展</a:t>
            </a:r>
            <a:endParaRPr lang="en-US" altLang="zh-CN" dirty="0" smtClean="0"/>
          </a:p>
        </p:txBody>
      </p:sp>
      <p:sp>
        <p:nvSpPr>
          <p:cNvPr id="5" name="矩形 4"/>
          <p:cNvSpPr/>
          <p:nvPr/>
        </p:nvSpPr>
        <p:spPr>
          <a:xfrm>
            <a:off x="6804248" y="6237312"/>
            <a:ext cx="2339752"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47337451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b="1" dirty="0"/>
              <a:t>异步</a:t>
            </a:r>
            <a:r>
              <a:rPr lang="en-US" altLang="zh-CN" b="1" dirty="0"/>
              <a:t> I/</a:t>
            </a:r>
            <a:r>
              <a:rPr lang="en-US" altLang="zh-CN" b="1" dirty="0" smtClean="0"/>
              <a:t>O</a:t>
            </a:r>
            <a:endParaRPr kumimoji="1" lang="zh-CN" altLang="en-US" dirty="0"/>
          </a:p>
        </p:txBody>
      </p:sp>
      <p:sp>
        <p:nvSpPr>
          <p:cNvPr id="3" name="内容占位符 2"/>
          <p:cNvSpPr>
            <a:spLocks noGrp="1"/>
          </p:cNvSpPr>
          <p:nvPr>
            <p:ph idx="1"/>
          </p:nvPr>
        </p:nvSpPr>
        <p:spPr/>
        <p:txBody>
          <a:bodyPr/>
          <a:lstStyle/>
          <a:p>
            <a:r>
              <a:rPr lang="en-US" altLang="zh-CN" dirty="0"/>
              <a:t>Python </a:t>
            </a:r>
            <a:r>
              <a:rPr lang="zh-CN" altLang="zh-CN" dirty="0"/>
              <a:t>作为 </a:t>
            </a:r>
            <a:r>
              <a:rPr lang="en-US" altLang="zh-CN" dirty="0"/>
              <a:t>select </a:t>
            </a:r>
            <a:r>
              <a:rPr lang="zh-CN" altLang="zh-CN" dirty="0"/>
              <a:t>模块的一部分提供了异步</a:t>
            </a:r>
            <a:r>
              <a:rPr lang="en-US" altLang="zh-CN" dirty="0"/>
              <a:t> I/O </a:t>
            </a:r>
            <a:r>
              <a:rPr lang="zh-CN" altLang="zh-CN" dirty="0"/>
              <a:t>的功能。这种特性与</a:t>
            </a:r>
            <a:r>
              <a:rPr lang="en-US" altLang="zh-CN" dirty="0"/>
              <a:t> C </a:t>
            </a:r>
            <a:r>
              <a:rPr lang="zh-CN" altLang="zh-CN" dirty="0"/>
              <a:t>的</a:t>
            </a:r>
            <a:r>
              <a:rPr lang="en-US" altLang="zh-CN" dirty="0"/>
              <a:t> select </a:t>
            </a:r>
            <a:r>
              <a:rPr lang="zh-CN" altLang="zh-CN" dirty="0"/>
              <a:t>机制类似，但是更加简单 </a:t>
            </a:r>
            <a:endParaRPr lang="en-US" altLang="zh-CN" dirty="0" smtClean="0"/>
          </a:p>
          <a:p>
            <a:endParaRPr kumimoji="1" lang="en-US" altLang="zh-CN" dirty="0"/>
          </a:p>
          <a:p>
            <a:r>
              <a:rPr lang="en-US" altLang="zh-CN" dirty="0" err="1"/>
              <a:t>rlist</a:t>
            </a:r>
            <a:r>
              <a:rPr lang="en-US" altLang="zh-CN" dirty="0"/>
              <a:t>, </a:t>
            </a:r>
            <a:r>
              <a:rPr lang="en-US" altLang="zh-CN" dirty="0" err="1"/>
              <a:t>wlist</a:t>
            </a:r>
            <a:r>
              <a:rPr lang="en-US" altLang="zh-CN" dirty="0"/>
              <a:t>, </a:t>
            </a:r>
            <a:r>
              <a:rPr lang="en-US" altLang="zh-CN" dirty="0" err="1"/>
              <a:t>elist</a:t>
            </a:r>
            <a:r>
              <a:rPr lang="en-US" altLang="zh-CN" dirty="0"/>
              <a:t> = </a:t>
            </a:r>
            <a:r>
              <a:rPr lang="en-US" altLang="zh-CN" b="1" dirty="0" err="1"/>
              <a:t>select.select</a:t>
            </a:r>
            <a:r>
              <a:rPr lang="en-US" altLang="zh-CN" dirty="0"/>
              <a:t>( [</a:t>
            </a:r>
            <a:r>
              <a:rPr lang="en-US" altLang="zh-CN" dirty="0" err="1"/>
              <a:t>sys.stdin</a:t>
            </a:r>
            <a:r>
              <a:rPr lang="en-US" altLang="zh-CN" dirty="0"/>
              <a:t>], [], [] )</a:t>
            </a:r>
            <a:endParaRPr lang="zh-CN" altLang="zh-CN" dirty="0"/>
          </a:p>
          <a:p>
            <a:r>
              <a:rPr lang="en-US" altLang="zh-CN" dirty="0"/>
              <a:t>print </a:t>
            </a:r>
            <a:r>
              <a:rPr lang="en-US" altLang="zh-CN" dirty="0" err="1"/>
              <a:t>sys.stdin.read</a:t>
            </a:r>
            <a:r>
              <a:rPr lang="en-US" altLang="zh-CN" dirty="0"/>
              <a:t>()</a:t>
            </a:r>
            <a:r>
              <a:rPr lang="zh-CN" altLang="zh-CN" dirty="0"/>
              <a:t> </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79029775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err="1" smtClean="0"/>
              <a:t>2.Python</a:t>
            </a:r>
            <a:r>
              <a:rPr kumimoji="1" lang="zh-CN" altLang="en-US" dirty="0" smtClean="0"/>
              <a:t>数据挖掘基础</a:t>
            </a:r>
            <a:endParaRPr kumimoji="1" lang="zh-CN" altLang="en-US" dirty="0"/>
          </a:p>
        </p:txBody>
      </p:sp>
    </p:spTree>
    <p:extLst>
      <p:ext uri="{BB962C8B-B14F-4D97-AF65-F5344CB8AC3E}">
        <p14:creationId xmlns:p14="http://schemas.microsoft.com/office/powerpoint/2010/main" val="426376499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r>
              <a:rPr kumimoji="0" lang="zh-CN" altLang="en-US">
                <a:latin typeface="Calibri" charset="0"/>
                <a:ea typeface="宋体" charset="0"/>
              </a:rPr>
              <a:t>参考书</a:t>
            </a:r>
          </a:p>
        </p:txBody>
      </p:sp>
      <p:sp>
        <p:nvSpPr>
          <p:cNvPr id="606211" name="Rectangle 3"/>
          <p:cNvSpPr>
            <a:spLocks noGrp="1" noChangeArrowheads="1"/>
          </p:cNvSpPr>
          <p:nvPr>
            <p:ph idx="1"/>
          </p:nvPr>
        </p:nvSpPr>
        <p:spPr/>
        <p:txBody>
          <a:bodyPr rtlCol="0">
            <a:normAutofit/>
          </a:bodyPr>
          <a:lstStyle/>
          <a:p>
            <a:pPr fontAlgn="auto">
              <a:lnSpc>
                <a:spcPct val="100000"/>
              </a:lnSpc>
              <a:spcAft>
                <a:spcPts val="0"/>
              </a:spcAft>
              <a:buFont typeface="Arial"/>
              <a:buChar char="•"/>
              <a:defRPr/>
            </a:pPr>
            <a:r>
              <a:rPr kumimoji="0" lang="en-US" altLang="zh-CN" sz="2400" dirty="0" smtClean="0">
                <a:cs typeface="+mn-cs"/>
              </a:rPr>
              <a:t>1. </a:t>
            </a:r>
            <a:r>
              <a:rPr kumimoji="0" lang="zh-CN" altLang="en-US" sz="2400" dirty="0" smtClean="0">
                <a:cs typeface="+mn-cs"/>
              </a:rPr>
              <a:t>数据挖掘导论</a:t>
            </a:r>
            <a:endParaRPr kumimoji="0" lang="en-US" altLang="zh-CN" sz="2400" dirty="0" smtClean="0">
              <a:cs typeface="+mn-cs"/>
            </a:endParaRPr>
          </a:p>
          <a:p>
            <a:pPr lvl="1" fontAlgn="auto">
              <a:lnSpc>
                <a:spcPct val="100000"/>
              </a:lnSpc>
              <a:spcAft>
                <a:spcPts val="0"/>
              </a:spcAft>
              <a:buFont typeface="Arial"/>
              <a:buChar char="–"/>
              <a:defRPr/>
            </a:pPr>
            <a:r>
              <a:rPr kumimoji="0" lang="en-US" altLang="zh-CN" sz="2000" dirty="0" smtClean="0"/>
              <a:t>(</a:t>
            </a:r>
            <a:r>
              <a:rPr kumimoji="0" lang="zh-CN" altLang="en-US" sz="2000" dirty="0" smtClean="0"/>
              <a:t>美</a:t>
            </a:r>
            <a:r>
              <a:rPr kumimoji="0" lang="en-US" altLang="zh-CN" sz="2000" dirty="0" smtClean="0"/>
              <a:t>)Ping-Ning Tan, Michael Steinbach, </a:t>
            </a:r>
            <a:r>
              <a:rPr kumimoji="0" lang="en-US" altLang="zh-CN" sz="2000" dirty="0" err="1" smtClean="0"/>
              <a:t>Vipin</a:t>
            </a:r>
            <a:r>
              <a:rPr kumimoji="0" lang="en-US" altLang="zh-CN" sz="2000" dirty="0" smtClean="0"/>
              <a:t> Kumar</a:t>
            </a:r>
            <a:r>
              <a:rPr kumimoji="0" lang="zh-CN" altLang="en-US" sz="2000" dirty="0" smtClean="0"/>
              <a:t>著</a:t>
            </a:r>
            <a:r>
              <a:rPr kumimoji="0" lang="en-US" altLang="zh-CN" sz="2000" dirty="0" smtClean="0"/>
              <a:t> </a:t>
            </a:r>
            <a:r>
              <a:rPr kumimoji="0" lang="zh-CN" altLang="en-US" sz="2000" dirty="0" smtClean="0"/>
              <a:t>范明</a:t>
            </a:r>
            <a:r>
              <a:rPr kumimoji="0" lang="en-US" altLang="zh-CN" sz="2000" dirty="0" smtClean="0"/>
              <a:t>, </a:t>
            </a:r>
            <a:r>
              <a:rPr kumimoji="0" lang="zh-CN" altLang="en-US" sz="2000" dirty="0" smtClean="0"/>
              <a:t>范宏建等译</a:t>
            </a:r>
            <a:r>
              <a:rPr kumimoji="0" lang="en-US" altLang="zh-CN" sz="2000" dirty="0" smtClean="0"/>
              <a:t> </a:t>
            </a:r>
          </a:p>
          <a:p>
            <a:pPr lvl="1" fontAlgn="auto">
              <a:lnSpc>
                <a:spcPct val="100000"/>
              </a:lnSpc>
              <a:spcAft>
                <a:spcPts val="0"/>
              </a:spcAft>
              <a:buFont typeface="Arial"/>
              <a:buChar char="–"/>
              <a:defRPr/>
            </a:pPr>
            <a:r>
              <a:rPr kumimoji="0" lang="zh-CN" altLang="en-US" sz="2000" dirty="0" smtClean="0"/>
              <a:t>人民邮电出版社</a:t>
            </a:r>
            <a:endParaRPr kumimoji="0" lang="en-US" altLang="zh-CN" sz="2000" dirty="0" smtClean="0"/>
          </a:p>
          <a:p>
            <a:pPr fontAlgn="auto">
              <a:lnSpc>
                <a:spcPct val="100000"/>
              </a:lnSpc>
              <a:spcAft>
                <a:spcPts val="0"/>
              </a:spcAft>
              <a:buFont typeface="Arial"/>
              <a:buChar char="•"/>
              <a:defRPr/>
            </a:pPr>
            <a:r>
              <a:rPr kumimoji="0" lang="en-US" altLang="zh-CN" sz="2400" dirty="0" smtClean="0">
                <a:cs typeface="+mn-cs"/>
              </a:rPr>
              <a:t>2. </a:t>
            </a:r>
            <a:r>
              <a:rPr kumimoji="0" lang="zh-CN" altLang="en-US" sz="2400" dirty="0" smtClean="0">
                <a:cs typeface="+mn-cs"/>
              </a:rPr>
              <a:t>数据挖掘</a:t>
            </a:r>
            <a:r>
              <a:rPr kumimoji="0" lang="en-US" altLang="zh-CN" sz="2400" dirty="0" smtClean="0">
                <a:cs typeface="+mn-cs"/>
              </a:rPr>
              <a:t>:</a:t>
            </a:r>
            <a:r>
              <a:rPr kumimoji="0" lang="zh-CN" altLang="en-US" sz="2400" dirty="0" smtClean="0">
                <a:cs typeface="+mn-cs"/>
              </a:rPr>
              <a:t>概念与技术</a:t>
            </a:r>
            <a:endParaRPr kumimoji="0" lang="en-US" altLang="zh-CN" sz="2400" dirty="0" smtClean="0">
              <a:cs typeface="+mn-cs"/>
            </a:endParaRPr>
          </a:p>
          <a:p>
            <a:pPr lvl="1" fontAlgn="auto">
              <a:lnSpc>
                <a:spcPct val="100000"/>
              </a:lnSpc>
              <a:spcAft>
                <a:spcPts val="0"/>
              </a:spcAft>
              <a:buFont typeface="Arial"/>
              <a:buChar char="–"/>
              <a:defRPr/>
            </a:pPr>
            <a:r>
              <a:rPr kumimoji="0" lang="en-US" altLang="zh-CN" sz="2000" dirty="0" smtClean="0"/>
              <a:t>(</a:t>
            </a:r>
            <a:r>
              <a:rPr kumimoji="0" lang="zh-CN" altLang="en-US" sz="2000" dirty="0" smtClean="0"/>
              <a:t>加</a:t>
            </a:r>
            <a:r>
              <a:rPr kumimoji="0" lang="en-US" altLang="zh-CN" sz="2000" dirty="0" smtClean="0"/>
              <a:t>)Jiawei Han, Micheline </a:t>
            </a:r>
            <a:r>
              <a:rPr kumimoji="0" lang="en-US" altLang="zh-CN" sz="2000" dirty="0" err="1" smtClean="0"/>
              <a:t>Kamber</a:t>
            </a:r>
            <a:r>
              <a:rPr kumimoji="0" lang="zh-CN" altLang="en-US" sz="2000" dirty="0" smtClean="0"/>
              <a:t>著</a:t>
            </a:r>
            <a:r>
              <a:rPr kumimoji="0" lang="en-US" altLang="zh-CN" sz="2000" dirty="0" smtClean="0"/>
              <a:t> </a:t>
            </a:r>
            <a:br>
              <a:rPr kumimoji="0" lang="en-US" altLang="zh-CN" sz="2000" dirty="0" smtClean="0"/>
            </a:br>
            <a:r>
              <a:rPr kumimoji="0" lang="zh-CN" altLang="en-US" sz="2000" dirty="0" smtClean="0"/>
              <a:t>范明</a:t>
            </a:r>
            <a:r>
              <a:rPr kumimoji="0" lang="en-US" altLang="zh-CN" sz="2000" dirty="0" smtClean="0"/>
              <a:t>, </a:t>
            </a:r>
            <a:r>
              <a:rPr kumimoji="0" lang="zh-CN" altLang="en-US" sz="2000" dirty="0" smtClean="0"/>
              <a:t>孟小峰译</a:t>
            </a:r>
            <a:r>
              <a:rPr kumimoji="0" lang="en-US" altLang="zh-CN" sz="2000" dirty="0" smtClean="0"/>
              <a:t> </a:t>
            </a:r>
          </a:p>
          <a:p>
            <a:pPr lvl="1" fontAlgn="auto">
              <a:lnSpc>
                <a:spcPct val="100000"/>
              </a:lnSpc>
              <a:spcAft>
                <a:spcPts val="0"/>
              </a:spcAft>
              <a:buFont typeface="Arial"/>
              <a:buChar char="–"/>
              <a:defRPr/>
            </a:pPr>
            <a:r>
              <a:rPr kumimoji="0" lang="zh-CN" altLang="en-US" sz="2000" dirty="0" smtClean="0"/>
              <a:t>机械工业出版社</a:t>
            </a:r>
            <a:endParaRPr kumimoji="0" lang="en-US" altLang="zh-CN" sz="2000" dirty="0" smtClean="0"/>
          </a:p>
          <a:p>
            <a:pPr fontAlgn="auto">
              <a:lnSpc>
                <a:spcPct val="100000"/>
              </a:lnSpc>
              <a:spcAft>
                <a:spcPts val="0"/>
              </a:spcAft>
              <a:buFont typeface="Arial"/>
              <a:buChar char="•"/>
              <a:defRPr/>
            </a:pPr>
            <a:r>
              <a:rPr kumimoji="0" lang="en-US" altLang="zh-CN" sz="2400" dirty="0" smtClean="0">
                <a:cs typeface="+mn-cs"/>
              </a:rPr>
              <a:t>3.</a:t>
            </a:r>
            <a:r>
              <a:rPr kumimoji="0" lang="zh-CN" altLang="en-US" sz="2400" dirty="0" smtClean="0">
                <a:cs typeface="+mn-cs"/>
              </a:rPr>
              <a:t>数据挖掘算法与</a:t>
            </a:r>
            <a:r>
              <a:rPr kumimoji="0" lang="en-US" altLang="zh-CN" sz="2400" dirty="0" smtClean="0">
                <a:cs typeface="+mn-cs"/>
              </a:rPr>
              <a:t>Clementine</a:t>
            </a:r>
            <a:r>
              <a:rPr kumimoji="0" lang="zh-CN" altLang="en-US" sz="2400" dirty="0" smtClean="0">
                <a:cs typeface="+mn-cs"/>
              </a:rPr>
              <a:t>实践</a:t>
            </a:r>
            <a:endParaRPr kumimoji="0" lang="en-US" altLang="zh-CN" sz="2400" dirty="0" smtClean="0">
              <a:cs typeface="+mn-cs"/>
            </a:endParaRPr>
          </a:p>
          <a:p>
            <a:pPr lvl="1" fontAlgn="auto">
              <a:lnSpc>
                <a:spcPct val="100000"/>
              </a:lnSpc>
              <a:spcAft>
                <a:spcPts val="0"/>
              </a:spcAft>
              <a:buFont typeface="Arial"/>
              <a:buChar char="–"/>
              <a:defRPr/>
            </a:pPr>
            <a:r>
              <a:rPr kumimoji="0" lang="zh-CN" altLang="en-US" sz="2000" dirty="0" smtClean="0"/>
              <a:t>作者：熊平</a:t>
            </a:r>
            <a:endParaRPr kumimoji="0" lang="en-US" altLang="zh-CN" sz="2000" dirty="0" smtClean="0"/>
          </a:p>
          <a:p>
            <a:pPr lvl="1" fontAlgn="auto">
              <a:lnSpc>
                <a:spcPct val="100000"/>
              </a:lnSpc>
              <a:spcAft>
                <a:spcPts val="0"/>
              </a:spcAft>
              <a:buFont typeface="Arial"/>
              <a:buChar char="–"/>
              <a:defRPr/>
            </a:pPr>
            <a:r>
              <a:rPr kumimoji="0" lang="zh-CN" altLang="en-US" sz="2000" dirty="0" smtClean="0"/>
              <a:t>清华大学出版社</a:t>
            </a:r>
            <a:endParaRPr kumimoji="0" lang="en-US" altLang="zh-CN" sz="2000" dirty="0" smtClean="0"/>
          </a:p>
          <a:p>
            <a:pPr fontAlgn="auto">
              <a:lnSpc>
                <a:spcPct val="100000"/>
              </a:lnSpc>
              <a:spcAft>
                <a:spcPts val="0"/>
              </a:spcAft>
              <a:buFont typeface="Arial"/>
              <a:buChar char="•"/>
              <a:defRPr/>
            </a:pPr>
            <a:r>
              <a:rPr kumimoji="0" lang="en-US" altLang="zh-CN" sz="2400" dirty="0" smtClean="0">
                <a:cs typeface="+mn-cs"/>
              </a:rPr>
              <a:t>4.</a:t>
            </a:r>
            <a:r>
              <a:rPr kumimoji="0" lang="zh-CN" altLang="en-US" sz="2400" dirty="0" smtClean="0">
                <a:cs typeface="+mn-cs"/>
              </a:rPr>
              <a:t>数据仓库工具箱：面向</a:t>
            </a:r>
            <a:r>
              <a:rPr kumimoji="0" lang="en-US" altLang="zh-CN" sz="2400" dirty="0" smtClean="0">
                <a:cs typeface="+mn-cs"/>
              </a:rPr>
              <a:t>SQL Server 2005</a:t>
            </a:r>
            <a:r>
              <a:rPr kumimoji="0" lang="zh-CN" altLang="en-US" sz="2400" dirty="0" smtClean="0">
                <a:cs typeface="+mn-cs"/>
              </a:rPr>
              <a:t>和</a:t>
            </a:r>
            <a:r>
              <a:rPr kumimoji="0" lang="en-US" altLang="zh-CN" sz="2400" dirty="0" smtClean="0">
                <a:cs typeface="+mn-cs"/>
              </a:rPr>
              <a:t>Microsoft</a:t>
            </a:r>
            <a:r>
              <a:rPr kumimoji="0" lang="zh-CN" altLang="en-US" sz="2400" dirty="0" smtClean="0">
                <a:cs typeface="+mn-cs"/>
              </a:rPr>
              <a:t>商业智能工具集</a:t>
            </a:r>
            <a:endParaRPr kumimoji="0" lang="en-US" altLang="zh-CN" sz="2400" dirty="0" smtClean="0">
              <a:cs typeface="+mn-cs"/>
            </a:endParaRPr>
          </a:p>
          <a:p>
            <a:pPr lvl="1" fontAlgn="auto">
              <a:lnSpc>
                <a:spcPct val="100000"/>
              </a:lnSpc>
              <a:spcAft>
                <a:spcPts val="0"/>
              </a:spcAft>
              <a:buFont typeface="Arial"/>
              <a:buChar char="–"/>
              <a:defRPr/>
            </a:pPr>
            <a:r>
              <a:rPr kumimoji="0" lang="en-US" altLang="zh-CN" sz="2000" dirty="0" smtClean="0"/>
              <a:t>Joy Mundy, Warren </a:t>
            </a:r>
            <a:r>
              <a:rPr kumimoji="0" lang="en-US" altLang="zh-CN" sz="2000" dirty="0" err="1" smtClean="0"/>
              <a:t>Thornthwaite</a:t>
            </a:r>
            <a:r>
              <a:rPr kumimoji="0" lang="en-US" altLang="zh-CN" sz="2000" dirty="0" smtClean="0"/>
              <a:t>, Ralph Kimball.</a:t>
            </a:r>
          </a:p>
          <a:p>
            <a:pPr lvl="1" fontAlgn="auto">
              <a:lnSpc>
                <a:spcPct val="100000"/>
              </a:lnSpc>
              <a:spcAft>
                <a:spcPts val="0"/>
              </a:spcAft>
              <a:buFont typeface="Arial"/>
              <a:buChar char="–"/>
              <a:defRPr/>
            </a:pPr>
            <a:r>
              <a:rPr kumimoji="0" lang="zh-CN" altLang="en-US" sz="2000" dirty="0" smtClean="0"/>
              <a:t>闫雷鸣，冯飞译，清华大学出版社</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39906810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rtlCol="0">
            <a:normAutofit/>
          </a:bodyPr>
          <a:lstStyle/>
          <a:p>
            <a:pPr fontAlgn="auto">
              <a:spcAft>
                <a:spcPts val="0"/>
              </a:spcAft>
              <a:defRPr/>
            </a:pPr>
            <a:r>
              <a:rPr kumimoji="0" lang="zh-CN" altLang="en-US" dirty="0" smtClean="0">
                <a:cs typeface="+mj-cs"/>
              </a:rPr>
              <a:t>为什么进行数据挖掘？</a:t>
            </a:r>
            <a:r>
              <a:rPr kumimoji="0" lang="en-US" altLang="zh-CN" dirty="0" smtClean="0">
                <a:cs typeface="+mj-cs"/>
              </a:rPr>
              <a:t> </a:t>
            </a:r>
            <a:r>
              <a:rPr kumimoji="0" lang="zh-CN" altLang="en-US" dirty="0" smtClean="0">
                <a:cs typeface="+mj-cs"/>
              </a:rPr>
              <a:t>商业观点</a:t>
            </a:r>
          </a:p>
        </p:txBody>
      </p:sp>
      <p:sp>
        <p:nvSpPr>
          <p:cNvPr id="166915" name="Rectangle 3"/>
          <p:cNvSpPr>
            <a:spLocks noGrp="1" noChangeArrowheads="1"/>
          </p:cNvSpPr>
          <p:nvPr>
            <p:ph idx="1"/>
          </p:nvPr>
        </p:nvSpPr>
        <p:spPr/>
        <p:txBody>
          <a:bodyPr rtlCol="0">
            <a:normAutofit/>
          </a:bodyPr>
          <a:lstStyle/>
          <a:p>
            <a:pPr fontAlgn="auto">
              <a:spcAft>
                <a:spcPts val="0"/>
              </a:spcAft>
              <a:buFont typeface="Arial"/>
              <a:buChar char="•"/>
              <a:defRPr/>
            </a:pPr>
            <a:r>
              <a:rPr kumimoji="0" lang="zh-CN" altLang="en-US" smtClean="0">
                <a:cs typeface="+mn-cs"/>
              </a:rPr>
              <a:t>业务中产生了大量的数据，这些数据存储在业务系统中却不能创造价值</a:t>
            </a:r>
            <a:endParaRPr kumimoji="0" lang="en-US" altLang="zh-CN" smtClean="0">
              <a:cs typeface="+mn-cs"/>
            </a:endParaRPr>
          </a:p>
          <a:p>
            <a:pPr lvl="1" fontAlgn="auto">
              <a:spcAft>
                <a:spcPts val="0"/>
              </a:spcAft>
              <a:buFont typeface="Arial"/>
              <a:buChar char="–"/>
              <a:defRPr/>
            </a:pPr>
            <a:r>
              <a:rPr kumimoji="0" lang="zh-CN" altLang="en-US" smtClean="0"/>
              <a:t>客户信息数据</a:t>
            </a:r>
            <a:endParaRPr kumimoji="0" lang="en-US" altLang="zh-CN" smtClean="0"/>
          </a:p>
          <a:p>
            <a:pPr lvl="1" fontAlgn="auto">
              <a:spcAft>
                <a:spcPts val="0"/>
              </a:spcAft>
              <a:buFont typeface="Arial"/>
              <a:buChar char="–"/>
              <a:defRPr/>
            </a:pPr>
            <a:r>
              <a:rPr kumimoji="0" lang="zh-CN" altLang="en-US" smtClean="0"/>
              <a:t>客户交易行为数据</a:t>
            </a:r>
            <a:endParaRPr kumimoji="0" lang="en-US" altLang="zh-CN" smtClean="0"/>
          </a:p>
          <a:p>
            <a:pPr lvl="1" fontAlgn="auto">
              <a:spcAft>
                <a:spcPts val="0"/>
              </a:spcAft>
              <a:buFont typeface="Arial"/>
              <a:buChar char="–"/>
              <a:defRPr/>
            </a:pPr>
            <a:r>
              <a:rPr kumimoji="0" lang="zh-CN" altLang="en-US" smtClean="0"/>
              <a:t>客户反馈数据</a:t>
            </a:r>
            <a:endParaRPr kumimoji="0" lang="en-US" altLang="zh-CN" smtClean="0"/>
          </a:p>
          <a:p>
            <a:pPr lvl="1" fontAlgn="auto">
              <a:spcAft>
                <a:spcPts val="0"/>
              </a:spcAft>
              <a:buFont typeface="Arial"/>
              <a:buChar char="–"/>
              <a:defRPr/>
            </a:pPr>
            <a:r>
              <a:rPr kumimoji="0" lang="zh-CN" altLang="en-US" smtClean="0"/>
              <a:t>网络数据</a:t>
            </a:r>
            <a:endParaRPr kumimoji="0" lang="en-US" altLang="zh-CN" smtClean="0"/>
          </a:p>
          <a:p>
            <a:pPr lvl="1" fontAlgn="auto">
              <a:spcAft>
                <a:spcPts val="0"/>
              </a:spcAft>
              <a:buFont typeface="Arial"/>
              <a:buChar char="–"/>
              <a:defRPr/>
            </a:pPr>
            <a:r>
              <a:rPr kumimoji="0" lang="en-US" altLang="zh-CN" smtClean="0"/>
              <a:t>……</a:t>
            </a:r>
          </a:p>
          <a:p>
            <a:pPr fontAlgn="auto">
              <a:spcAft>
                <a:spcPts val="0"/>
              </a:spcAft>
              <a:buFont typeface="Arial"/>
              <a:buChar char="•"/>
              <a:defRPr/>
            </a:pPr>
            <a:r>
              <a:rPr kumimoji="0" lang="zh-CN" altLang="en-US" smtClean="0">
                <a:cs typeface="+mn-cs"/>
              </a:rPr>
              <a:t>计算机变得越来越便宜、功能却越来越强大</a:t>
            </a:r>
            <a:endParaRPr kumimoji="0" lang="en-US" altLang="zh-CN" smtClean="0">
              <a:cs typeface="+mn-cs"/>
            </a:endParaRPr>
          </a:p>
          <a:p>
            <a:pPr fontAlgn="auto">
              <a:spcAft>
                <a:spcPts val="0"/>
              </a:spcAft>
              <a:buFont typeface="Arial"/>
              <a:buChar char="•"/>
              <a:defRPr/>
            </a:pPr>
            <a:r>
              <a:rPr kumimoji="0" lang="zh-CN" altLang="en-US" smtClean="0">
                <a:cs typeface="+mn-cs"/>
              </a:rPr>
              <a:t>商业竞争越来越激烈，对客户了解越多就意味着机会越大</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59632807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bwMode="auto">
          <a:xfrm>
            <a:off x="179512" y="1540669"/>
            <a:ext cx="1396959" cy="5128691"/>
          </a:xfrm>
          <a:prstGeom prst="roundRect">
            <a:avLst>
              <a:gd name="adj" fmla="val 573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tIns="91440" bIns="91440" anchor="ctr"/>
          <a:lstStyle/>
          <a:p>
            <a:pPr marL="93663" indent="-93663" eaLnBrk="0" hangingPunct="0">
              <a:buFont typeface="Wingdings" pitchFamily="2" charset="2"/>
              <a:buNone/>
              <a:defRPr/>
            </a:pPr>
            <a:endParaRPr lang="zh-CN" altLang="en-US" sz="1400">
              <a:solidFill>
                <a:srgbClr val="000000"/>
              </a:solidFill>
            </a:endParaRPr>
          </a:p>
        </p:txBody>
      </p:sp>
      <p:sp>
        <p:nvSpPr>
          <p:cNvPr id="12" name="圆角矩形 11"/>
          <p:cNvSpPr/>
          <p:nvPr/>
        </p:nvSpPr>
        <p:spPr bwMode="auto">
          <a:xfrm>
            <a:off x="1642434" y="1540669"/>
            <a:ext cx="1396959" cy="5128691"/>
          </a:xfrm>
          <a:prstGeom prst="roundRect">
            <a:avLst>
              <a:gd name="adj" fmla="val 573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eaLnBrk="0" hangingPunct="0">
              <a:buFont typeface="Wingdings" pitchFamily="2" charset="2"/>
              <a:buNone/>
              <a:defRPr/>
            </a:pPr>
            <a:endParaRPr lang="zh-CN" altLang="en-US" sz="1400">
              <a:solidFill>
                <a:srgbClr val="000000"/>
              </a:solidFill>
            </a:endParaRPr>
          </a:p>
        </p:txBody>
      </p:sp>
      <p:sp>
        <p:nvSpPr>
          <p:cNvPr id="13" name="圆角矩形 12"/>
          <p:cNvSpPr/>
          <p:nvPr/>
        </p:nvSpPr>
        <p:spPr bwMode="auto">
          <a:xfrm>
            <a:off x="3105357" y="1540669"/>
            <a:ext cx="1396959" cy="5128691"/>
          </a:xfrm>
          <a:prstGeom prst="roundRect">
            <a:avLst>
              <a:gd name="adj" fmla="val 573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tIns="91440" bIns="91440" anchor="ctr"/>
          <a:lstStyle/>
          <a:p>
            <a:pPr marL="93663" indent="-93663" eaLnBrk="0" hangingPunct="0">
              <a:buFont typeface="Wingdings" pitchFamily="2" charset="2"/>
              <a:buNone/>
              <a:defRPr/>
            </a:pPr>
            <a:endParaRPr lang="zh-CN" altLang="en-US" sz="1400">
              <a:solidFill>
                <a:srgbClr val="000000"/>
              </a:solidFill>
            </a:endParaRPr>
          </a:p>
        </p:txBody>
      </p:sp>
      <p:sp>
        <p:nvSpPr>
          <p:cNvPr id="14" name="圆角矩形 13"/>
          <p:cNvSpPr/>
          <p:nvPr/>
        </p:nvSpPr>
        <p:spPr bwMode="auto">
          <a:xfrm>
            <a:off x="4568280" y="1540669"/>
            <a:ext cx="1396959" cy="5128691"/>
          </a:xfrm>
          <a:prstGeom prst="roundRect">
            <a:avLst>
              <a:gd name="adj" fmla="val 573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eaLnBrk="0" hangingPunct="0">
              <a:buFont typeface="Wingdings" pitchFamily="2" charset="2"/>
              <a:buNone/>
              <a:defRPr/>
            </a:pPr>
            <a:endParaRPr lang="zh-CN" altLang="en-US" sz="1400">
              <a:solidFill>
                <a:srgbClr val="000000"/>
              </a:solidFill>
            </a:endParaRPr>
          </a:p>
        </p:txBody>
      </p:sp>
      <p:sp>
        <p:nvSpPr>
          <p:cNvPr id="15" name="圆角矩形 14"/>
          <p:cNvSpPr/>
          <p:nvPr/>
        </p:nvSpPr>
        <p:spPr bwMode="auto">
          <a:xfrm>
            <a:off x="6031202" y="1540669"/>
            <a:ext cx="1395493" cy="5128691"/>
          </a:xfrm>
          <a:prstGeom prst="roundRect">
            <a:avLst>
              <a:gd name="adj" fmla="val 573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tIns="91440" bIns="91440" anchor="ctr"/>
          <a:lstStyle/>
          <a:p>
            <a:pPr marL="93663" indent="-93663" eaLnBrk="0" hangingPunct="0">
              <a:buFont typeface="Wingdings" pitchFamily="2" charset="2"/>
              <a:buNone/>
              <a:defRPr/>
            </a:pPr>
            <a:endParaRPr lang="zh-CN" altLang="en-US" sz="1400">
              <a:solidFill>
                <a:srgbClr val="000000"/>
              </a:solidFill>
            </a:endParaRPr>
          </a:p>
        </p:txBody>
      </p:sp>
      <p:sp>
        <p:nvSpPr>
          <p:cNvPr id="16" name="圆角矩形 15"/>
          <p:cNvSpPr/>
          <p:nvPr/>
        </p:nvSpPr>
        <p:spPr bwMode="auto">
          <a:xfrm>
            <a:off x="7452321" y="1540669"/>
            <a:ext cx="1437298" cy="5128691"/>
          </a:xfrm>
          <a:prstGeom prst="roundRect">
            <a:avLst>
              <a:gd name="adj" fmla="val 5732"/>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eaLnBrk="0" hangingPunct="0">
              <a:buFont typeface="Wingdings" pitchFamily="2" charset="2"/>
              <a:buNone/>
              <a:defRPr/>
            </a:pPr>
            <a:endParaRPr lang="zh-CN" altLang="en-US" sz="1400">
              <a:solidFill>
                <a:srgbClr val="000000"/>
              </a:solidFill>
            </a:endParaRPr>
          </a:p>
        </p:txBody>
      </p:sp>
      <p:sp>
        <p:nvSpPr>
          <p:cNvPr id="7177" name="TextBox 16"/>
          <p:cNvSpPr txBox="1">
            <a:spLocks noChangeArrowheads="1"/>
          </p:cNvSpPr>
          <p:nvPr/>
        </p:nvSpPr>
        <p:spPr bwMode="auto">
          <a:xfrm>
            <a:off x="179512" y="1124744"/>
            <a:ext cx="1396959" cy="307777"/>
          </a:xfrm>
          <a:prstGeom prst="rect">
            <a:avLst/>
          </a:prstGeom>
          <a:noFill/>
          <a:ln w="9525">
            <a:noFill/>
            <a:miter lim="800000"/>
            <a:headEnd/>
            <a:tailEnd/>
          </a:ln>
        </p:spPr>
        <p:txBody>
          <a:bodyPr>
            <a:spAutoFit/>
          </a:bodyPr>
          <a:lstStyle/>
          <a:p>
            <a:pPr algn="ctr"/>
            <a:r>
              <a:rPr lang="zh-CN" altLang="en-US" sz="1400" b="1">
                <a:solidFill>
                  <a:srgbClr val="000000"/>
                </a:solidFill>
              </a:rPr>
              <a:t>零售银行业务</a:t>
            </a:r>
          </a:p>
        </p:txBody>
      </p:sp>
      <p:sp>
        <p:nvSpPr>
          <p:cNvPr id="7178" name="TextBox 17"/>
          <p:cNvSpPr txBox="1">
            <a:spLocks noChangeArrowheads="1"/>
          </p:cNvSpPr>
          <p:nvPr/>
        </p:nvSpPr>
        <p:spPr bwMode="auto">
          <a:xfrm>
            <a:off x="1642434" y="1124744"/>
            <a:ext cx="1396959" cy="307777"/>
          </a:xfrm>
          <a:prstGeom prst="rect">
            <a:avLst/>
          </a:prstGeom>
          <a:noFill/>
          <a:ln w="9525">
            <a:noFill/>
            <a:miter lim="800000"/>
            <a:headEnd/>
            <a:tailEnd/>
          </a:ln>
        </p:spPr>
        <p:txBody>
          <a:bodyPr>
            <a:spAutoFit/>
          </a:bodyPr>
          <a:lstStyle/>
          <a:p>
            <a:pPr algn="ctr"/>
            <a:r>
              <a:rPr lang="zh-CN" altLang="en-US" sz="1400" b="1">
                <a:solidFill>
                  <a:srgbClr val="000000"/>
                </a:solidFill>
              </a:rPr>
              <a:t>公司银行业务</a:t>
            </a:r>
          </a:p>
        </p:txBody>
      </p:sp>
      <p:sp>
        <p:nvSpPr>
          <p:cNvPr id="7179" name="TextBox 18"/>
          <p:cNvSpPr txBox="1">
            <a:spLocks noChangeArrowheads="1"/>
          </p:cNvSpPr>
          <p:nvPr/>
        </p:nvSpPr>
        <p:spPr bwMode="auto">
          <a:xfrm>
            <a:off x="3090699" y="1107282"/>
            <a:ext cx="1396959" cy="307777"/>
          </a:xfrm>
          <a:prstGeom prst="rect">
            <a:avLst/>
          </a:prstGeom>
          <a:noFill/>
          <a:ln w="9525">
            <a:noFill/>
            <a:miter lim="800000"/>
            <a:headEnd/>
            <a:tailEnd/>
          </a:ln>
        </p:spPr>
        <p:txBody>
          <a:bodyPr>
            <a:spAutoFit/>
          </a:bodyPr>
          <a:lstStyle/>
          <a:p>
            <a:pPr algn="ctr"/>
            <a:r>
              <a:rPr lang="zh-CN" altLang="en-US" sz="1400" b="1" dirty="0">
                <a:solidFill>
                  <a:srgbClr val="000000"/>
                </a:solidFill>
              </a:rPr>
              <a:t>资本市场业务</a:t>
            </a:r>
          </a:p>
        </p:txBody>
      </p:sp>
      <p:sp>
        <p:nvSpPr>
          <p:cNvPr id="7180" name="TextBox 19"/>
          <p:cNvSpPr txBox="1">
            <a:spLocks noChangeArrowheads="1"/>
          </p:cNvSpPr>
          <p:nvPr/>
        </p:nvSpPr>
        <p:spPr bwMode="auto">
          <a:xfrm>
            <a:off x="4568280" y="1124744"/>
            <a:ext cx="1396959" cy="307777"/>
          </a:xfrm>
          <a:prstGeom prst="rect">
            <a:avLst/>
          </a:prstGeom>
          <a:noFill/>
          <a:ln w="9525">
            <a:noFill/>
            <a:miter lim="800000"/>
            <a:headEnd/>
            <a:tailEnd/>
          </a:ln>
        </p:spPr>
        <p:txBody>
          <a:bodyPr>
            <a:spAutoFit/>
          </a:bodyPr>
          <a:lstStyle/>
          <a:p>
            <a:pPr algn="ctr"/>
            <a:r>
              <a:rPr lang="zh-CN" altLang="en-US" sz="1400" b="1">
                <a:solidFill>
                  <a:srgbClr val="000000"/>
                </a:solidFill>
              </a:rPr>
              <a:t>交易银行业务</a:t>
            </a:r>
          </a:p>
        </p:txBody>
      </p:sp>
      <p:sp>
        <p:nvSpPr>
          <p:cNvPr id="7181" name="TextBox 20"/>
          <p:cNvSpPr txBox="1">
            <a:spLocks noChangeArrowheads="1"/>
          </p:cNvSpPr>
          <p:nvPr/>
        </p:nvSpPr>
        <p:spPr bwMode="auto">
          <a:xfrm>
            <a:off x="6025339" y="1124744"/>
            <a:ext cx="1395493" cy="307777"/>
          </a:xfrm>
          <a:prstGeom prst="rect">
            <a:avLst/>
          </a:prstGeom>
          <a:noFill/>
          <a:ln w="9525">
            <a:noFill/>
            <a:miter lim="800000"/>
            <a:headEnd/>
            <a:tailEnd/>
          </a:ln>
        </p:spPr>
        <p:txBody>
          <a:bodyPr>
            <a:spAutoFit/>
          </a:bodyPr>
          <a:lstStyle/>
          <a:p>
            <a:pPr algn="ctr"/>
            <a:r>
              <a:rPr lang="zh-CN" altLang="en-US" sz="1400" b="1">
                <a:solidFill>
                  <a:srgbClr val="000000"/>
                </a:solidFill>
              </a:rPr>
              <a:t>资产管理业务</a:t>
            </a:r>
          </a:p>
        </p:txBody>
      </p:sp>
      <p:sp>
        <p:nvSpPr>
          <p:cNvPr id="7182" name="TextBox 21"/>
          <p:cNvSpPr txBox="1">
            <a:spLocks noChangeArrowheads="1"/>
          </p:cNvSpPr>
          <p:nvPr/>
        </p:nvSpPr>
        <p:spPr bwMode="auto">
          <a:xfrm>
            <a:off x="7494125" y="1124744"/>
            <a:ext cx="1395493" cy="307777"/>
          </a:xfrm>
          <a:prstGeom prst="rect">
            <a:avLst/>
          </a:prstGeom>
          <a:noFill/>
          <a:ln w="9525">
            <a:noFill/>
            <a:miter lim="800000"/>
            <a:headEnd/>
            <a:tailEnd/>
          </a:ln>
        </p:spPr>
        <p:txBody>
          <a:bodyPr>
            <a:spAutoFit/>
          </a:bodyPr>
          <a:lstStyle/>
          <a:p>
            <a:pPr algn="ctr"/>
            <a:r>
              <a:rPr lang="zh-CN" altLang="en-US" sz="1400" b="1">
                <a:solidFill>
                  <a:srgbClr val="000000"/>
                </a:solidFill>
              </a:rPr>
              <a:t>财富管理业务</a:t>
            </a:r>
          </a:p>
        </p:txBody>
      </p:sp>
      <p:sp>
        <p:nvSpPr>
          <p:cNvPr id="23" name="矩形 22"/>
          <p:cNvSpPr/>
          <p:nvPr/>
        </p:nvSpPr>
        <p:spPr bwMode="auto">
          <a:xfrm>
            <a:off x="246941" y="2286793"/>
            <a:ext cx="8592839" cy="3238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更好地了解客户，制定有针对性的行动方案</a:t>
            </a:r>
          </a:p>
        </p:txBody>
      </p:sp>
      <p:sp>
        <p:nvSpPr>
          <p:cNvPr id="26" name="矩形 25"/>
          <p:cNvSpPr/>
          <p:nvPr/>
        </p:nvSpPr>
        <p:spPr bwMode="auto">
          <a:xfrm>
            <a:off x="246941" y="2647156"/>
            <a:ext cx="2725023" cy="3238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个性化定价和交叉销售</a:t>
            </a:r>
          </a:p>
        </p:txBody>
      </p:sp>
      <p:sp>
        <p:nvSpPr>
          <p:cNvPr id="27" name="矩形 26"/>
          <p:cNvSpPr/>
          <p:nvPr/>
        </p:nvSpPr>
        <p:spPr bwMode="auto">
          <a:xfrm>
            <a:off x="246941" y="3007518"/>
            <a:ext cx="2725023" cy="3238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客户细分</a:t>
            </a:r>
          </a:p>
        </p:txBody>
      </p:sp>
      <p:sp>
        <p:nvSpPr>
          <p:cNvPr id="28" name="矩形 27"/>
          <p:cNvSpPr/>
          <p:nvPr/>
        </p:nvSpPr>
        <p:spPr bwMode="auto">
          <a:xfrm>
            <a:off x="246941" y="3367881"/>
            <a:ext cx="2725023" cy="3238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预见客户流失</a:t>
            </a:r>
          </a:p>
        </p:txBody>
      </p:sp>
      <p:sp>
        <p:nvSpPr>
          <p:cNvPr id="29" name="矩形 28"/>
          <p:cNvSpPr/>
          <p:nvPr/>
        </p:nvSpPr>
        <p:spPr bwMode="auto">
          <a:xfrm>
            <a:off x="246941" y="3726657"/>
            <a:ext cx="1262100" cy="325437"/>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高效渠道管理</a:t>
            </a:r>
          </a:p>
        </p:txBody>
      </p:sp>
      <p:sp>
        <p:nvSpPr>
          <p:cNvPr id="30" name="矩形 29"/>
          <p:cNvSpPr/>
          <p:nvPr/>
        </p:nvSpPr>
        <p:spPr bwMode="auto">
          <a:xfrm>
            <a:off x="246941" y="4087018"/>
            <a:ext cx="1262100" cy="5397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为第三方总结</a:t>
            </a:r>
            <a:endParaRPr lang="en-US" altLang="zh-CN" sz="1400" dirty="0">
              <a:solidFill>
                <a:srgbClr val="000000"/>
              </a:solidFill>
            </a:endParaRPr>
          </a:p>
          <a:p>
            <a:pPr marL="93663" indent="-93663" algn="ctr" eaLnBrk="0" hangingPunct="0">
              <a:buFont typeface="Wingdings" pitchFamily="2" charset="2"/>
              <a:buNone/>
              <a:defRPr/>
            </a:pPr>
            <a:r>
              <a:rPr lang="zh-CN" altLang="en-US" sz="1400" dirty="0">
                <a:solidFill>
                  <a:srgbClr val="000000"/>
                </a:solidFill>
              </a:rPr>
              <a:t>深入洞察</a:t>
            </a:r>
          </a:p>
        </p:txBody>
      </p:sp>
      <p:sp>
        <p:nvSpPr>
          <p:cNvPr id="31" name="矩形 30"/>
          <p:cNvSpPr/>
          <p:nvPr/>
        </p:nvSpPr>
        <p:spPr bwMode="auto">
          <a:xfrm>
            <a:off x="246941" y="4663281"/>
            <a:ext cx="2725023" cy="3238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推出增值服务，提升忠诚度</a:t>
            </a:r>
          </a:p>
        </p:txBody>
      </p:sp>
      <p:sp>
        <p:nvSpPr>
          <p:cNvPr id="32" name="矩形 31"/>
          <p:cNvSpPr/>
          <p:nvPr/>
        </p:nvSpPr>
        <p:spPr bwMode="auto">
          <a:xfrm>
            <a:off x="246941" y="5060156"/>
            <a:ext cx="8592839" cy="3238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提供丰富实时的商业信息</a:t>
            </a:r>
          </a:p>
        </p:txBody>
      </p:sp>
      <p:sp>
        <p:nvSpPr>
          <p:cNvPr id="33" name="矩形 32"/>
          <p:cNvSpPr/>
          <p:nvPr/>
        </p:nvSpPr>
        <p:spPr bwMode="auto">
          <a:xfrm>
            <a:off x="3171320" y="3115468"/>
            <a:ext cx="1263567" cy="5397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先进的模式和</a:t>
            </a:r>
            <a:endParaRPr lang="en-US" altLang="zh-CN" sz="1400" dirty="0">
              <a:solidFill>
                <a:srgbClr val="000000"/>
              </a:solidFill>
            </a:endParaRPr>
          </a:p>
          <a:p>
            <a:pPr marL="93663" indent="-93663" algn="ctr" eaLnBrk="0" hangingPunct="0">
              <a:buFont typeface="Wingdings" pitchFamily="2" charset="2"/>
              <a:buNone/>
              <a:defRPr/>
            </a:pPr>
            <a:r>
              <a:rPr lang="zh-CN" altLang="en-US" sz="1400" dirty="0">
                <a:solidFill>
                  <a:srgbClr val="000000"/>
                </a:solidFill>
              </a:rPr>
              <a:t>信号识别</a:t>
            </a:r>
          </a:p>
        </p:txBody>
      </p:sp>
      <p:sp>
        <p:nvSpPr>
          <p:cNvPr id="34" name="矩形 33"/>
          <p:cNvSpPr/>
          <p:nvPr/>
        </p:nvSpPr>
        <p:spPr bwMode="auto">
          <a:xfrm>
            <a:off x="3171320" y="4087018"/>
            <a:ext cx="1263567" cy="5397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非结构化的</a:t>
            </a:r>
            <a:endParaRPr lang="en-US" altLang="zh-CN" sz="1400" dirty="0">
              <a:solidFill>
                <a:srgbClr val="000000"/>
              </a:solidFill>
            </a:endParaRPr>
          </a:p>
          <a:p>
            <a:pPr marL="93663" indent="-93663" algn="ctr" eaLnBrk="0" hangingPunct="0">
              <a:buFont typeface="Wingdings" pitchFamily="2" charset="2"/>
              <a:buNone/>
              <a:defRPr/>
            </a:pPr>
            <a:r>
              <a:rPr lang="zh-CN" altLang="en-US" sz="1400" dirty="0">
                <a:solidFill>
                  <a:srgbClr val="000000"/>
                </a:solidFill>
              </a:rPr>
              <a:t>数据挖掘</a:t>
            </a:r>
          </a:p>
        </p:txBody>
      </p:sp>
      <p:sp>
        <p:nvSpPr>
          <p:cNvPr id="35" name="矩形 34"/>
          <p:cNvSpPr/>
          <p:nvPr/>
        </p:nvSpPr>
        <p:spPr bwMode="auto">
          <a:xfrm>
            <a:off x="4634243" y="2718593"/>
            <a:ext cx="1263567" cy="541338"/>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个性化定价和</a:t>
            </a:r>
            <a:endParaRPr lang="en-US" altLang="zh-CN" sz="1400" dirty="0">
              <a:solidFill>
                <a:srgbClr val="000000"/>
              </a:solidFill>
            </a:endParaRPr>
          </a:p>
          <a:p>
            <a:pPr marL="93663" indent="-93663" algn="ctr" eaLnBrk="0" hangingPunct="0">
              <a:buFont typeface="Wingdings" pitchFamily="2" charset="2"/>
              <a:buNone/>
              <a:defRPr/>
            </a:pPr>
            <a:r>
              <a:rPr lang="zh-CN" altLang="en-US" sz="1400" dirty="0">
                <a:solidFill>
                  <a:srgbClr val="000000"/>
                </a:solidFill>
              </a:rPr>
              <a:t>交叉销售</a:t>
            </a:r>
          </a:p>
        </p:txBody>
      </p:sp>
      <p:sp>
        <p:nvSpPr>
          <p:cNvPr id="36" name="矩形 35"/>
          <p:cNvSpPr/>
          <p:nvPr/>
        </p:nvSpPr>
        <p:spPr bwMode="auto">
          <a:xfrm>
            <a:off x="4634243" y="3348832"/>
            <a:ext cx="1263567" cy="306387"/>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客户细分</a:t>
            </a:r>
          </a:p>
        </p:txBody>
      </p:sp>
      <p:sp>
        <p:nvSpPr>
          <p:cNvPr id="37" name="矩形 36"/>
          <p:cNvSpPr/>
          <p:nvPr/>
        </p:nvSpPr>
        <p:spPr bwMode="auto">
          <a:xfrm>
            <a:off x="4634243" y="3763168"/>
            <a:ext cx="1263567" cy="5397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为第三方总结</a:t>
            </a:r>
            <a:endParaRPr lang="en-US" altLang="zh-CN" sz="1400" dirty="0">
              <a:solidFill>
                <a:srgbClr val="000000"/>
              </a:solidFill>
            </a:endParaRPr>
          </a:p>
          <a:p>
            <a:pPr marL="93663" indent="-93663" algn="ctr" eaLnBrk="0" hangingPunct="0">
              <a:buFont typeface="Wingdings" pitchFamily="2" charset="2"/>
              <a:buNone/>
              <a:defRPr/>
            </a:pPr>
            <a:r>
              <a:rPr lang="zh-CN" altLang="en-US" sz="1400" dirty="0">
                <a:solidFill>
                  <a:srgbClr val="000000"/>
                </a:solidFill>
              </a:rPr>
              <a:t>深入洞察</a:t>
            </a:r>
          </a:p>
        </p:txBody>
      </p:sp>
      <p:sp>
        <p:nvSpPr>
          <p:cNvPr id="38" name="矩形 37"/>
          <p:cNvSpPr/>
          <p:nvPr/>
        </p:nvSpPr>
        <p:spPr bwMode="auto">
          <a:xfrm>
            <a:off x="4634243" y="4410868"/>
            <a:ext cx="1263567" cy="541338"/>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200" dirty="0">
                <a:solidFill>
                  <a:srgbClr val="000000"/>
                </a:solidFill>
              </a:rPr>
              <a:t>推出增值服务，</a:t>
            </a:r>
            <a:endParaRPr lang="en-US" altLang="zh-CN" sz="1200" dirty="0">
              <a:solidFill>
                <a:srgbClr val="000000"/>
              </a:solidFill>
            </a:endParaRPr>
          </a:p>
          <a:p>
            <a:pPr marL="93663" indent="-93663" algn="ctr" eaLnBrk="0" hangingPunct="0">
              <a:buFont typeface="Wingdings" pitchFamily="2" charset="2"/>
              <a:buNone/>
              <a:defRPr/>
            </a:pPr>
            <a:r>
              <a:rPr lang="zh-CN" altLang="en-US" sz="1200" dirty="0">
                <a:solidFill>
                  <a:srgbClr val="000000"/>
                </a:solidFill>
              </a:rPr>
              <a:t>提升忠诚度</a:t>
            </a:r>
          </a:p>
        </p:txBody>
      </p:sp>
      <p:sp>
        <p:nvSpPr>
          <p:cNvPr id="39" name="矩形 38"/>
          <p:cNvSpPr/>
          <p:nvPr/>
        </p:nvSpPr>
        <p:spPr bwMode="auto">
          <a:xfrm>
            <a:off x="6097165" y="3517106"/>
            <a:ext cx="1263567" cy="541337"/>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为客户提供</a:t>
            </a:r>
            <a:endParaRPr lang="en-US" altLang="zh-CN" sz="1400" dirty="0">
              <a:solidFill>
                <a:srgbClr val="000000"/>
              </a:solidFill>
            </a:endParaRPr>
          </a:p>
          <a:p>
            <a:pPr marL="93663" indent="-93663" algn="ctr" eaLnBrk="0" hangingPunct="0">
              <a:buFont typeface="Wingdings" pitchFamily="2" charset="2"/>
              <a:buNone/>
              <a:defRPr/>
            </a:pPr>
            <a:r>
              <a:rPr lang="zh-CN" altLang="en-US" sz="1400" dirty="0">
                <a:solidFill>
                  <a:srgbClr val="000000"/>
                </a:solidFill>
              </a:rPr>
              <a:t>个性化定价</a:t>
            </a:r>
          </a:p>
        </p:txBody>
      </p:sp>
      <p:sp>
        <p:nvSpPr>
          <p:cNvPr id="40" name="矩形 39"/>
          <p:cNvSpPr/>
          <p:nvPr/>
        </p:nvSpPr>
        <p:spPr bwMode="auto">
          <a:xfrm>
            <a:off x="7560088" y="2755106"/>
            <a:ext cx="1263567" cy="5397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个性化定价和</a:t>
            </a:r>
            <a:endParaRPr lang="en-US" altLang="zh-CN" sz="1400" dirty="0">
              <a:solidFill>
                <a:srgbClr val="000000"/>
              </a:solidFill>
            </a:endParaRPr>
          </a:p>
          <a:p>
            <a:pPr marL="93663" indent="-93663" algn="ctr" eaLnBrk="0" hangingPunct="0">
              <a:buFont typeface="Wingdings" pitchFamily="2" charset="2"/>
              <a:buNone/>
              <a:defRPr/>
            </a:pPr>
            <a:r>
              <a:rPr lang="zh-CN" altLang="en-US" sz="1400" dirty="0">
                <a:solidFill>
                  <a:srgbClr val="000000"/>
                </a:solidFill>
              </a:rPr>
              <a:t>交叉销售</a:t>
            </a:r>
          </a:p>
        </p:txBody>
      </p:sp>
      <p:sp>
        <p:nvSpPr>
          <p:cNvPr id="41" name="矩形 40"/>
          <p:cNvSpPr/>
          <p:nvPr/>
        </p:nvSpPr>
        <p:spPr bwMode="auto">
          <a:xfrm>
            <a:off x="7560088" y="3655218"/>
            <a:ext cx="1263567" cy="306388"/>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预见客户流失</a:t>
            </a:r>
          </a:p>
        </p:txBody>
      </p:sp>
      <p:sp>
        <p:nvSpPr>
          <p:cNvPr id="42" name="矩形 41"/>
          <p:cNvSpPr/>
          <p:nvPr/>
        </p:nvSpPr>
        <p:spPr bwMode="auto">
          <a:xfrm>
            <a:off x="7560088" y="4339431"/>
            <a:ext cx="1263567" cy="5397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提供更具成本效</a:t>
            </a:r>
            <a:endParaRPr lang="en-US" altLang="zh-CN" sz="1400" dirty="0">
              <a:solidFill>
                <a:srgbClr val="000000"/>
              </a:solidFill>
            </a:endParaRPr>
          </a:p>
          <a:p>
            <a:pPr marL="93663" indent="-93663" algn="ctr" eaLnBrk="0" hangingPunct="0">
              <a:buFont typeface="Wingdings" pitchFamily="2" charset="2"/>
              <a:buNone/>
              <a:defRPr/>
            </a:pPr>
            <a:r>
              <a:rPr lang="zh-CN" altLang="en-US" sz="1400" dirty="0">
                <a:solidFill>
                  <a:srgbClr val="000000"/>
                </a:solidFill>
              </a:rPr>
              <a:t>益的财务建议</a:t>
            </a:r>
          </a:p>
        </p:txBody>
      </p:sp>
      <p:sp>
        <p:nvSpPr>
          <p:cNvPr id="7201" name="左右箭头 23"/>
          <p:cNvSpPr>
            <a:spLocks noChangeArrowheads="1"/>
          </p:cNvSpPr>
          <p:nvPr/>
        </p:nvSpPr>
        <p:spPr bwMode="auto">
          <a:xfrm>
            <a:off x="312904" y="5409406"/>
            <a:ext cx="8444788" cy="1054100"/>
          </a:xfrm>
          <a:prstGeom prst="leftRightArrow">
            <a:avLst>
              <a:gd name="adj1" fmla="val 65167"/>
              <a:gd name="adj2" fmla="val 43662"/>
            </a:avLst>
          </a:prstGeom>
          <a:solidFill>
            <a:srgbClr val="FBE1FD"/>
          </a:solidFill>
          <a:ln w="6350" algn="ctr">
            <a:solidFill>
              <a:srgbClr val="002060"/>
            </a:solidFill>
            <a:round/>
            <a:headEnd/>
            <a:tailEnd/>
          </a:ln>
        </p:spPr>
        <p:txBody>
          <a:bodyPr wrap="none" tIns="91440" bIns="91440" anchor="ctr"/>
          <a:lstStyle/>
          <a:p>
            <a:pPr marL="93663" indent="-93663" eaLnBrk="0" hangingPunct="0">
              <a:buFont typeface="Wingdings" pitchFamily="2" charset="2"/>
              <a:buNone/>
            </a:pPr>
            <a:endParaRPr lang="zh-CN" altLang="en-US" sz="1400">
              <a:solidFill>
                <a:srgbClr val="000000"/>
              </a:solidFill>
              <a:latin typeface="宋体" pitchFamily="2" charset="-122"/>
            </a:endParaRPr>
          </a:p>
        </p:txBody>
      </p:sp>
      <p:sp>
        <p:nvSpPr>
          <p:cNvPr id="7202" name="TextBox 43"/>
          <p:cNvSpPr txBox="1">
            <a:spLocks noChangeArrowheads="1"/>
          </p:cNvSpPr>
          <p:nvPr/>
        </p:nvSpPr>
        <p:spPr bwMode="auto">
          <a:xfrm>
            <a:off x="3870533" y="5549107"/>
            <a:ext cx="1395493" cy="307777"/>
          </a:xfrm>
          <a:prstGeom prst="rect">
            <a:avLst/>
          </a:prstGeom>
          <a:noFill/>
          <a:ln w="9525">
            <a:noFill/>
            <a:miter lim="800000"/>
            <a:headEnd/>
            <a:tailEnd/>
          </a:ln>
        </p:spPr>
        <p:txBody>
          <a:bodyPr>
            <a:spAutoFit/>
          </a:bodyPr>
          <a:lstStyle/>
          <a:p>
            <a:pPr algn="ctr"/>
            <a:r>
              <a:rPr lang="zh-CN" altLang="en-US" sz="1400" b="1">
                <a:solidFill>
                  <a:srgbClr val="000000"/>
                </a:solidFill>
              </a:rPr>
              <a:t>风险管理</a:t>
            </a:r>
          </a:p>
        </p:txBody>
      </p:sp>
      <p:sp>
        <p:nvSpPr>
          <p:cNvPr id="45" name="矩形 44"/>
          <p:cNvSpPr/>
          <p:nvPr/>
        </p:nvSpPr>
        <p:spPr bwMode="auto">
          <a:xfrm>
            <a:off x="578224" y="5887243"/>
            <a:ext cx="1263567" cy="3238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确定违约模式</a:t>
            </a:r>
          </a:p>
        </p:txBody>
      </p:sp>
      <p:sp>
        <p:nvSpPr>
          <p:cNvPr id="46" name="矩形 45"/>
          <p:cNvSpPr/>
          <p:nvPr/>
        </p:nvSpPr>
        <p:spPr bwMode="auto">
          <a:xfrm>
            <a:off x="2240503" y="5887243"/>
            <a:ext cx="1263567" cy="3238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完善评分算式</a:t>
            </a:r>
          </a:p>
        </p:txBody>
      </p:sp>
      <p:sp>
        <p:nvSpPr>
          <p:cNvPr id="47" name="矩形 46"/>
          <p:cNvSpPr/>
          <p:nvPr/>
        </p:nvSpPr>
        <p:spPr bwMode="auto">
          <a:xfrm>
            <a:off x="3902782" y="5887243"/>
            <a:ext cx="1263567" cy="3238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智能化催收</a:t>
            </a:r>
          </a:p>
        </p:txBody>
      </p:sp>
      <p:sp>
        <p:nvSpPr>
          <p:cNvPr id="48" name="矩形 47"/>
          <p:cNvSpPr/>
          <p:nvPr/>
        </p:nvSpPr>
        <p:spPr bwMode="auto">
          <a:xfrm>
            <a:off x="5565061" y="5887243"/>
            <a:ext cx="1263567" cy="3238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欺诈监测</a:t>
            </a:r>
          </a:p>
        </p:txBody>
      </p:sp>
      <p:sp>
        <p:nvSpPr>
          <p:cNvPr id="49" name="矩形 48"/>
          <p:cNvSpPr/>
          <p:nvPr/>
        </p:nvSpPr>
        <p:spPr bwMode="auto">
          <a:xfrm>
            <a:off x="7161376" y="5887243"/>
            <a:ext cx="1263567" cy="323850"/>
          </a:xfrm>
          <a:prstGeom prst="rect">
            <a:avLst/>
          </a:prstGeom>
          <a:solidFill>
            <a:schemeClr val="accent1">
              <a:lumMod val="40000"/>
              <a:lumOff val="60000"/>
            </a:schemeClr>
          </a:solidFill>
          <a:ln w="9525">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wrap="none" tIns="91440" bIns="91440" anchor="ctr"/>
          <a:lstStyle/>
          <a:p>
            <a:pPr marL="93663" indent="-93663" algn="ctr" eaLnBrk="0" hangingPunct="0">
              <a:buFont typeface="Wingdings" pitchFamily="2" charset="2"/>
              <a:buNone/>
              <a:defRPr/>
            </a:pPr>
            <a:r>
              <a:rPr lang="zh-CN" altLang="en-US" sz="1400" dirty="0">
                <a:solidFill>
                  <a:srgbClr val="000000"/>
                </a:solidFill>
              </a:rPr>
              <a:t>识别异常情况</a:t>
            </a:r>
          </a:p>
        </p:txBody>
      </p:sp>
      <p:pic>
        <p:nvPicPr>
          <p:cNvPr id="7208" name="Picture 4"/>
          <p:cNvPicPr>
            <a:picLocks noChangeAspect="1" noChangeArrowheads="1"/>
          </p:cNvPicPr>
          <p:nvPr/>
        </p:nvPicPr>
        <p:blipFill>
          <a:blip r:embed="rId2" cstate="print"/>
          <a:srcRect/>
          <a:stretch>
            <a:fillRect/>
          </a:stretch>
        </p:blipFill>
        <p:spPr bwMode="auto">
          <a:xfrm>
            <a:off x="3845613" y="5436394"/>
            <a:ext cx="389917" cy="415925"/>
          </a:xfrm>
          <a:prstGeom prst="rect">
            <a:avLst/>
          </a:prstGeom>
          <a:noFill/>
          <a:ln w="9525">
            <a:noFill/>
            <a:miter lim="800000"/>
            <a:headEnd/>
            <a:tailEnd/>
          </a:ln>
          <a:effectLst/>
        </p:spPr>
      </p:pic>
      <p:pic>
        <p:nvPicPr>
          <p:cNvPr id="7209" name="图片 57343"/>
          <p:cNvPicPr>
            <a:picLocks noChangeAspect="1"/>
          </p:cNvPicPr>
          <p:nvPr/>
        </p:nvPicPr>
        <p:blipFill>
          <a:blip r:embed="rId3" cstate="print"/>
          <a:srcRect/>
          <a:stretch>
            <a:fillRect/>
          </a:stretch>
        </p:blipFill>
        <p:spPr bwMode="auto">
          <a:xfrm>
            <a:off x="567962" y="1627981"/>
            <a:ext cx="609795" cy="658812"/>
          </a:xfrm>
          <a:prstGeom prst="rect">
            <a:avLst/>
          </a:prstGeom>
          <a:noFill/>
          <a:ln w="9525">
            <a:noFill/>
            <a:miter lim="800000"/>
            <a:headEnd/>
            <a:tailEnd/>
          </a:ln>
        </p:spPr>
      </p:pic>
      <p:pic>
        <p:nvPicPr>
          <p:cNvPr id="7210" name="Picture 5"/>
          <p:cNvPicPr>
            <a:picLocks noChangeAspect="1" noChangeArrowheads="1"/>
          </p:cNvPicPr>
          <p:nvPr/>
        </p:nvPicPr>
        <p:blipFill>
          <a:blip r:embed="rId4" cstate="print"/>
          <a:srcRect/>
          <a:stretch>
            <a:fillRect/>
          </a:stretch>
        </p:blipFill>
        <p:spPr bwMode="auto">
          <a:xfrm>
            <a:off x="2058737" y="1685132"/>
            <a:ext cx="562888" cy="542925"/>
          </a:xfrm>
          <a:prstGeom prst="rect">
            <a:avLst/>
          </a:prstGeom>
          <a:noFill/>
          <a:ln w="9525">
            <a:noFill/>
            <a:miter lim="800000"/>
            <a:headEnd/>
            <a:tailEnd/>
          </a:ln>
        </p:spPr>
      </p:pic>
      <p:pic>
        <p:nvPicPr>
          <p:cNvPr id="7211" name="Picture 6"/>
          <p:cNvPicPr>
            <a:picLocks noChangeAspect="1" noChangeArrowheads="1"/>
          </p:cNvPicPr>
          <p:nvPr/>
        </p:nvPicPr>
        <p:blipFill>
          <a:blip r:embed="rId5" cstate="print"/>
          <a:srcRect/>
          <a:stretch>
            <a:fillRect/>
          </a:stretch>
        </p:blipFill>
        <p:spPr bwMode="auto">
          <a:xfrm>
            <a:off x="3438106" y="1656557"/>
            <a:ext cx="817947" cy="600075"/>
          </a:xfrm>
          <a:prstGeom prst="rect">
            <a:avLst/>
          </a:prstGeom>
          <a:noFill/>
          <a:ln w="9525">
            <a:noFill/>
            <a:miter lim="800000"/>
            <a:headEnd/>
            <a:tailEnd/>
          </a:ln>
        </p:spPr>
      </p:pic>
      <p:pic>
        <p:nvPicPr>
          <p:cNvPr id="7212" name="Picture 7"/>
          <p:cNvPicPr>
            <a:picLocks noChangeAspect="1" noChangeArrowheads="1"/>
          </p:cNvPicPr>
          <p:nvPr/>
        </p:nvPicPr>
        <p:blipFill>
          <a:blip r:embed="rId6" cstate="print"/>
          <a:srcRect/>
          <a:stretch>
            <a:fillRect/>
          </a:stretch>
        </p:blipFill>
        <p:spPr bwMode="auto">
          <a:xfrm>
            <a:off x="4949402" y="1689893"/>
            <a:ext cx="633249" cy="495300"/>
          </a:xfrm>
          <a:prstGeom prst="rect">
            <a:avLst/>
          </a:prstGeom>
          <a:noFill/>
          <a:ln w="9525">
            <a:noFill/>
            <a:miter lim="800000"/>
            <a:headEnd/>
            <a:tailEnd/>
          </a:ln>
        </p:spPr>
      </p:pic>
      <p:pic>
        <p:nvPicPr>
          <p:cNvPr id="7213" name="Picture 8"/>
          <p:cNvPicPr>
            <a:picLocks noChangeAspect="1" noChangeArrowheads="1"/>
          </p:cNvPicPr>
          <p:nvPr/>
        </p:nvPicPr>
        <p:blipFill>
          <a:blip r:embed="rId7" cstate="print"/>
          <a:srcRect/>
          <a:stretch>
            <a:fillRect/>
          </a:stretch>
        </p:blipFill>
        <p:spPr bwMode="auto">
          <a:xfrm>
            <a:off x="6516400" y="1642268"/>
            <a:ext cx="413371" cy="590550"/>
          </a:xfrm>
          <a:prstGeom prst="rect">
            <a:avLst/>
          </a:prstGeom>
          <a:noFill/>
          <a:ln w="9525">
            <a:noFill/>
            <a:miter lim="800000"/>
            <a:headEnd/>
            <a:tailEnd/>
          </a:ln>
        </p:spPr>
      </p:pic>
      <p:pic>
        <p:nvPicPr>
          <p:cNvPr id="7214" name="Picture 9"/>
          <p:cNvPicPr>
            <a:picLocks noChangeAspect="1" noChangeArrowheads="1"/>
          </p:cNvPicPr>
          <p:nvPr/>
        </p:nvPicPr>
        <p:blipFill>
          <a:blip r:embed="rId8" cstate="print"/>
          <a:srcRect/>
          <a:stretch>
            <a:fillRect/>
          </a:stretch>
        </p:blipFill>
        <p:spPr bwMode="auto">
          <a:xfrm>
            <a:off x="7914825" y="1658144"/>
            <a:ext cx="554093" cy="504825"/>
          </a:xfrm>
          <a:prstGeom prst="rect">
            <a:avLst/>
          </a:prstGeom>
          <a:noFill/>
          <a:ln w="9525">
            <a:noFill/>
            <a:miter lim="800000"/>
            <a:headEnd/>
            <a:tailEnd/>
          </a:ln>
        </p:spPr>
      </p:pic>
      <p:sp>
        <p:nvSpPr>
          <p:cNvPr id="50" name="标题 1"/>
          <p:cNvSpPr txBox="1">
            <a:spLocks/>
          </p:cNvSpPr>
          <p:nvPr/>
        </p:nvSpPr>
        <p:spPr bwMode="auto">
          <a:xfrm>
            <a:off x="179512" y="116632"/>
            <a:ext cx="8421334"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rgbClr val="000066"/>
                </a:solidFill>
                <a:latin typeface="微软雅黑" pitchFamily="34" charset="-122"/>
                <a:ea typeface="宋体" charset="-122"/>
              </a:defRPr>
            </a:lvl1pPr>
            <a:lvl2pPr marL="742950" indent="-285750" eaLnBrk="0" hangingPunct="0">
              <a:defRPr sz="1600">
                <a:solidFill>
                  <a:srgbClr val="000066"/>
                </a:solidFill>
                <a:latin typeface="微软雅黑" pitchFamily="34" charset="-122"/>
                <a:ea typeface="宋体" charset="-122"/>
              </a:defRPr>
            </a:lvl2pPr>
            <a:lvl3pPr marL="1143000" indent="-228600" eaLnBrk="0" hangingPunct="0">
              <a:defRPr sz="1600">
                <a:solidFill>
                  <a:srgbClr val="000066"/>
                </a:solidFill>
                <a:latin typeface="微软雅黑" pitchFamily="34" charset="-122"/>
                <a:ea typeface="宋体" charset="-122"/>
              </a:defRPr>
            </a:lvl3pPr>
            <a:lvl4pPr marL="1600200" indent="-228600" eaLnBrk="0" hangingPunct="0">
              <a:defRPr sz="1600">
                <a:solidFill>
                  <a:srgbClr val="000066"/>
                </a:solidFill>
                <a:latin typeface="微软雅黑" pitchFamily="34" charset="-122"/>
                <a:ea typeface="宋体" charset="-122"/>
              </a:defRPr>
            </a:lvl4pPr>
            <a:lvl5pPr marL="2057400" indent="-228600" eaLnBrk="0" hangingPunct="0">
              <a:defRPr sz="1600">
                <a:solidFill>
                  <a:srgbClr val="000066"/>
                </a:solidFill>
                <a:latin typeface="微软雅黑" pitchFamily="34" charset="-122"/>
                <a:ea typeface="宋体" charset="-122"/>
              </a:defRPr>
            </a:lvl5pPr>
            <a:lvl6pPr marL="2514600" indent="-228600" eaLnBrk="0" fontAlgn="base" hangingPunct="0">
              <a:spcBef>
                <a:spcPct val="0"/>
              </a:spcBef>
              <a:spcAft>
                <a:spcPct val="0"/>
              </a:spcAft>
              <a:defRPr sz="1600">
                <a:solidFill>
                  <a:srgbClr val="000066"/>
                </a:solidFill>
                <a:latin typeface="微软雅黑" pitchFamily="34" charset="-122"/>
                <a:ea typeface="宋体" charset="-122"/>
              </a:defRPr>
            </a:lvl6pPr>
            <a:lvl7pPr marL="2971800" indent="-228600" eaLnBrk="0" fontAlgn="base" hangingPunct="0">
              <a:spcBef>
                <a:spcPct val="0"/>
              </a:spcBef>
              <a:spcAft>
                <a:spcPct val="0"/>
              </a:spcAft>
              <a:defRPr sz="1600">
                <a:solidFill>
                  <a:srgbClr val="000066"/>
                </a:solidFill>
                <a:latin typeface="微软雅黑" pitchFamily="34" charset="-122"/>
                <a:ea typeface="宋体" charset="-122"/>
              </a:defRPr>
            </a:lvl7pPr>
            <a:lvl8pPr marL="3429000" indent="-228600" eaLnBrk="0" fontAlgn="base" hangingPunct="0">
              <a:spcBef>
                <a:spcPct val="0"/>
              </a:spcBef>
              <a:spcAft>
                <a:spcPct val="0"/>
              </a:spcAft>
              <a:defRPr sz="1600">
                <a:solidFill>
                  <a:srgbClr val="000066"/>
                </a:solidFill>
                <a:latin typeface="微软雅黑" pitchFamily="34" charset="-122"/>
                <a:ea typeface="宋体" charset="-122"/>
              </a:defRPr>
            </a:lvl8pPr>
            <a:lvl9pPr marL="3886200" indent="-228600" eaLnBrk="0" fontAlgn="base" hangingPunct="0">
              <a:spcBef>
                <a:spcPct val="0"/>
              </a:spcBef>
              <a:spcAft>
                <a:spcPct val="0"/>
              </a:spcAft>
              <a:defRPr sz="1600">
                <a:solidFill>
                  <a:srgbClr val="000066"/>
                </a:solidFill>
                <a:latin typeface="微软雅黑" pitchFamily="34" charset="-122"/>
                <a:ea typeface="宋体" charset="-122"/>
              </a:defRPr>
            </a:lvl9pPr>
          </a:lstStyle>
          <a:p>
            <a:pPr eaLnBrk="1" hangingPunct="1">
              <a:defRPr/>
            </a:pPr>
            <a:endParaRPr lang="en-US" altLang="zh-CN" sz="2000" b="1" dirty="0" smtClean="0">
              <a:solidFill>
                <a:schemeClr val="tx2">
                  <a:lumMod val="75000"/>
                </a:schemeClr>
              </a:solidFill>
              <a:ea typeface="微软雅黑" pitchFamily="34" charset="-122"/>
            </a:endParaRPr>
          </a:p>
        </p:txBody>
      </p:sp>
      <p:sp>
        <p:nvSpPr>
          <p:cNvPr id="2" name="标题 1"/>
          <p:cNvSpPr>
            <a:spLocks noGrp="1"/>
          </p:cNvSpPr>
          <p:nvPr>
            <p:ph type="title"/>
          </p:nvPr>
        </p:nvSpPr>
        <p:spPr>
          <a:xfrm>
            <a:off x="251520" y="188640"/>
            <a:ext cx="8229600" cy="732557"/>
          </a:xfrm>
        </p:spPr>
        <p:txBody>
          <a:bodyPr>
            <a:normAutofit/>
          </a:bodyPr>
          <a:lstStyle/>
          <a:p>
            <a:pPr fontAlgn="auto">
              <a:spcAft>
                <a:spcPts val="0"/>
              </a:spcAft>
              <a:defRPr/>
            </a:pPr>
            <a:r>
              <a:rPr lang="zh-CN" altLang="en-US" dirty="0"/>
              <a:t>数据挖掘在银行业的应用</a:t>
            </a:r>
          </a:p>
        </p:txBody>
      </p:sp>
    </p:spTree>
    <p:extLst>
      <p:ext uri="{BB962C8B-B14F-4D97-AF65-F5344CB8AC3E}">
        <p14:creationId xmlns:p14="http://schemas.microsoft.com/office/powerpoint/2010/main" val="2910303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ChangeArrowheads="1"/>
          </p:cNvSpPr>
          <p:nvPr/>
        </p:nvSpPr>
        <p:spPr bwMode="auto">
          <a:xfrm>
            <a:off x="251520" y="404664"/>
            <a:ext cx="8431213" cy="523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82562" tIns="46038" rIns="182562" bIns="46038">
            <a:spAutoFit/>
          </a:bodyPr>
          <a:lstStyle/>
          <a:p>
            <a:pPr>
              <a:lnSpc>
                <a:spcPct val="85000"/>
              </a:lnSpc>
              <a:spcBef>
                <a:spcPct val="0"/>
              </a:spcBef>
              <a:defRPr/>
            </a:pPr>
            <a:r>
              <a:rPr lang="zh-CN" altLang="en-US" sz="3200" dirty="0">
                <a:solidFill>
                  <a:srgbClr val="669E14"/>
                </a:solidFill>
                <a:latin typeface="Arial" pitchFamily="34" charset="0"/>
                <a:ea typeface="微软雅黑" pitchFamily="34" charset="-122"/>
                <a:cs typeface="+mj-cs"/>
              </a:rPr>
              <a:t>数据挖掘的社会需求</a:t>
            </a:r>
          </a:p>
        </p:txBody>
      </p:sp>
      <p:sp>
        <p:nvSpPr>
          <p:cNvPr id="614403" name="Rectangle 3"/>
          <p:cNvSpPr>
            <a:spLocks noChangeArrowheads="1"/>
          </p:cNvSpPr>
          <p:nvPr/>
        </p:nvSpPr>
        <p:spPr bwMode="auto">
          <a:xfrm>
            <a:off x="457200" y="5562600"/>
            <a:ext cx="84153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82562" tIns="46038" rIns="182562" bIns="46038">
            <a:spAutoFit/>
          </a:bodyPr>
          <a:lstStyle/>
          <a:p>
            <a:pPr marL="450850" indent="-450850" algn="r" eaLnBrk="1" hangingPunct="1">
              <a:buClr>
                <a:srgbClr val="E41712"/>
              </a:buClr>
              <a:buSzPct val="80000"/>
              <a:buFont typeface="Wingdings" charset="0"/>
              <a:buNone/>
              <a:defRPr/>
            </a:pPr>
            <a:r>
              <a:rPr lang="zh-CN" altLang="en-US" sz="2800">
                <a:solidFill>
                  <a:srgbClr val="CC0000"/>
                </a:solidFill>
                <a:latin typeface="Arial" charset="0"/>
              </a:rPr>
              <a:t>数据爆炸，知识贫乏</a:t>
            </a:r>
            <a:endParaRPr lang="zh-CN" altLang="en-US" sz="2800" b="0">
              <a:solidFill>
                <a:schemeClr val="bg2"/>
              </a:solidFill>
              <a:latin typeface="Arial" charset="0"/>
            </a:endParaRPr>
          </a:p>
        </p:txBody>
      </p:sp>
      <p:grpSp>
        <p:nvGrpSpPr>
          <p:cNvPr id="15363" name="Group 4"/>
          <p:cNvGrpSpPr>
            <a:grpSpLocks/>
          </p:cNvGrpSpPr>
          <p:nvPr/>
        </p:nvGrpSpPr>
        <p:grpSpPr bwMode="auto">
          <a:xfrm>
            <a:off x="0" y="1447800"/>
            <a:ext cx="8801100" cy="4689475"/>
            <a:chOff x="216" y="672"/>
            <a:chExt cx="5544" cy="2954"/>
          </a:xfrm>
        </p:grpSpPr>
        <p:sp>
          <p:nvSpPr>
            <p:cNvPr id="614405" name="Text Box 5"/>
            <p:cNvSpPr txBox="1">
              <a:spLocks noChangeArrowheads="1"/>
            </p:cNvSpPr>
            <p:nvPr/>
          </p:nvSpPr>
          <p:spPr bwMode="auto">
            <a:xfrm>
              <a:off x="432" y="672"/>
              <a:ext cx="5328" cy="516"/>
            </a:xfrm>
            <a:prstGeom prst="rect">
              <a:avLst/>
            </a:prstGeom>
            <a:gradFill rotWithShape="0">
              <a:gsLst>
                <a:gs pos="0">
                  <a:srgbClr val="FF8141"/>
                </a:gs>
                <a:gs pos="50000">
                  <a:srgbClr val="FFFF80"/>
                </a:gs>
                <a:gs pos="100000">
                  <a:srgbClr val="FF8141"/>
                </a:gs>
              </a:gsLst>
              <a:lin ang="0" scaled="1"/>
            </a:gra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nchor="ctr"/>
            <a:lstStyle>
              <a:lvl1pPr algn="l" defTabSz="457200">
                <a:spcBef>
                  <a:spcPct val="0"/>
                </a:spcBef>
                <a:defRPr>
                  <a:solidFill>
                    <a:schemeClr val="tx1"/>
                  </a:solidFill>
                  <a:latin typeface="Arial" charset="0"/>
                  <a:ea typeface="宋体" charset="0"/>
                  <a:cs typeface="宋体" charset="0"/>
                </a:defRPr>
              </a:lvl1pPr>
              <a:lvl2pPr marL="114300" indent="342900" algn="l" defTabSz="457200">
                <a:spcBef>
                  <a:spcPct val="0"/>
                </a:spcBef>
                <a:defRPr>
                  <a:solidFill>
                    <a:schemeClr val="tx1"/>
                  </a:solidFill>
                  <a:latin typeface="Arial" charset="0"/>
                  <a:ea typeface="宋体" charset="0"/>
                </a:defRPr>
              </a:lvl2pPr>
              <a:lvl3pPr marL="571500" indent="342900" algn="l" defTabSz="457200">
                <a:spcBef>
                  <a:spcPct val="0"/>
                </a:spcBef>
                <a:defRPr>
                  <a:solidFill>
                    <a:schemeClr val="tx1"/>
                  </a:solidFill>
                  <a:latin typeface="Arial" charset="0"/>
                  <a:ea typeface="宋体" charset="0"/>
                </a:defRPr>
              </a:lvl3pPr>
              <a:lvl4pPr algn="l" defTabSz="457200">
                <a:spcBef>
                  <a:spcPct val="0"/>
                </a:spcBef>
                <a:defRPr>
                  <a:solidFill>
                    <a:schemeClr val="tx1"/>
                  </a:solidFill>
                  <a:latin typeface="Arial" charset="0"/>
                  <a:ea typeface="宋体" charset="0"/>
                </a:defRPr>
              </a:lvl4pPr>
              <a:lvl5pPr algn="l" defTabSz="457200">
                <a:spcBef>
                  <a:spcPct val="0"/>
                </a:spcBef>
                <a:defRPr>
                  <a:solidFill>
                    <a:schemeClr val="tx1"/>
                  </a:solidFill>
                  <a:latin typeface="Arial" charset="0"/>
                  <a:ea typeface="宋体" charset="0"/>
                </a:defRPr>
              </a:lvl5pPr>
              <a:lvl6pPr fontAlgn="base">
                <a:spcBef>
                  <a:spcPct val="0"/>
                </a:spcBef>
                <a:spcAft>
                  <a:spcPct val="0"/>
                </a:spcAft>
                <a:defRPr>
                  <a:solidFill>
                    <a:schemeClr val="tx1"/>
                  </a:solidFill>
                  <a:latin typeface="Arial" charset="0"/>
                  <a:ea typeface="宋体" charset="0"/>
                </a:defRPr>
              </a:lvl6pPr>
              <a:lvl7pPr fontAlgn="base">
                <a:spcBef>
                  <a:spcPct val="0"/>
                </a:spcBef>
                <a:spcAft>
                  <a:spcPct val="0"/>
                </a:spcAft>
                <a:defRPr>
                  <a:solidFill>
                    <a:schemeClr val="tx1"/>
                  </a:solidFill>
                  <a:latin typeface="Arial" charset="0"/>
                  <a:ea typeface="宋体" charset="0"/>
                </a:defRPr>
              </a:lvl7pPr>
              <a:lvl8pPr fontAlgn="base">
                <a:spcBef>
                  <a:spcPct val="0"/>
                </a:spcBef>
                <a:spcAft>
                  <a:spcPct val="0"/>
                </a:spcAft>
                <a:defRPr>
                  <a:solidFill>
                    <a:schemeClr val="tx1"/>
                  </a:solidFill>
                  <a:latin typeface="Arial" charset="0"/>
                  <a:ea typeface="宋体" charset="0"/>
                </a:defRPr>
              </a:lvl8pPr>
              <a:lvl9pPr fontAlgn="base">
                <a:spcBef>
                  <a:spcPct val="0"/>
                </a:spcBef>
                <a:spcAft>
                  <a:spcPct val="0"/>
                </a:spcAft>
                <a:defRPr>
                  <a:solidFill>
                    <a:schemeClr val="tx1"/>
                  </a:solidFill>
                  <a:latin typeface="Arial" charset="0"/>
                  <a:ea typeface="宋体" charset="0"/>
                </a:defRPr>
              </a:lvl9pPr>
            </a:lstStyle>
            <a:p>
              <a:pPr eaLnBrk="1" hangingPunct="1">
                <a:buClr>
                  <a:srgbClr val="000080"/>
                </a:buClr>
                <a:buSzPct val="90000"/>
                <a:buFont typeface="Monotype Sorts" charset="0"/>
                <a:buNone/>
                <a:defRPr/>
              </a:pPr>
              <a:r>
                <a:rPr kumimoji="1" lang="en-US" altLang="zh-CN" sz="2600" b="0" smtClean="0">
                  <a:solidFill>
                    <a:srgbClr val="000000"/>
                  </a:solidFill>
                </a:rPr>
                <a:t> </a:t>
              </a:r>
              <a:r>
                <a:rPr kumimoji="1" lang="zh-CN" altLang="en-US" sz="2600" b="0" smtClean="0">
                  <a:solidFill>
                    <a:srgbClr val="000000"/>
                  </a:solidFill>
                </a:rPr>
                <a:t>苦恼</a:t>
              </a:r>
              <a:r>
                <a:rPr kumimoji="1" lang="en-US" altLang="zh-CN" sz="2600" b="0" smtClean="0">
                  <a:solidFill>
                    <a:srgbClr val="000000"/>
                  </a:solidFill>
                </a:rPr>
                <a:t>: </a:t>
              </a:r>
              <a:r>
                <a:rPr kumimoji="1" lang="zh-CN" altLang="en-US" sz="2600" b="0" smtClean="0">
                  <a:solidFill>
                    <a:srgbClr val="000000"/>
                  </a:solidFill>
                </a:rPr>
                <a:t>淹没在数据中</a:t>
              </a:r>
              <a:r>
                <a:rPr kumimoji="1" lang="en-US" altLang="zh-CN" sz="2600" b="0" smtClean="0">
                  <a:solidFill>
                    <a:srgbClr val="000000"/>
                  </a:solidFill>
                </a:rPr>
                <a:t> ; </a:t>
              </a:r>
              <a:r>
                <a:rPr kumimoji="1" lang="zh-CN" altLang="en-US" sz="2600" b="0" smtClean="0">
                  <a:solidFill>
                    <a:srgbClr val="000000"/>
                  </a:solidFill>
                </a:rPr>
                <a:t>不能制定合适的决策</a:t>
              </a:r>
              <a:r>
                <a:rPr kumimoji="1" lang="en-US" altLang="zh-CN" sz="2600" b="0" smtClean="0">
                  <a:solidFill>
                    <a:srgbClr val="000000"/>
                  </a:solidFill>
                </a:rPr>
                <a:t>! </a:t>
              </a:r>
              <a:endParaRPr kumimoji="1" lang="en-US" altLang="zh-CN" sz="2400" b="0" smtClean="0">
                <a:latin typeface="Times New Roman" charset="0"/>
              </a:endParaRPr>
            </a:p>
          </p:txBody>
        </p:sp>
        <p:sp>
          <p:nvSpPr>
            <p:cNvPr id="614406" name="Rectangle 6"/>
            <p:cNvSpPr>
              <a:spLocks noChangeArrowheads="1"/>
            </p:cNvSpPr>
            <p:nvPr/>
          </p:nvSpPr>
          <p:spPr bwMode="auto">
            <a:xfrm>
              <a:off x="864" y="1248"/>
              <a:ext cx="556" cy="2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p>
              <a:pPr defTabSz="457200" eaLnBrk="1" fontAlgn="t" hangingPunct="1">
                <a:spcBef>
                  <a:spcPct val="0"/>
                </a:spcBef>
                <a:buClr>
                  <a:srgbClr val="000080"/>
                </a:buClr>
                <a:buSzPct val="90000"/>
                <a:buFont typeface="Monotype Sorts" charset="0"/>
                <a:buNone/>
                <a:defRPr/>
              </a:pPr>
              <a:r>
                <a:rPr lang="zh-CN" altLang="en-US" sz="2000">
                  <a:solidFill>
                    <a:schemeClr val="bg2"/>
                  </a:solidFill>
                  <a:latin typeface="Helvetica" charset="0"/>
                </a:rPr>
                <a:t>数据</a:t>
              </a:r>
              <a:endParaRPr lang="zh-CN" altLang="en-US" sz="2800" b="0">
                <a:solidFill>
                  <a:schemeClr val="bg2"/>
                </a:solidFill>
                <a:latin typeface="Arial" charset="0"/>
              </a:endParaRPr>
            </a:p>
          </p:txBody>
        </p:sp>
        <p:sp>
          <p:nvSpPr>
            <p:cNvPr id="614407" name="Text Box 7"/>
            <p:cNvSpPr txBox="1">
              <a:spLocks noChangeArrowheads="1"/>
            </p:cNvSpPr>
            <p:nvPr/>
          </p:nvSpPr>
          <p:spPr bwMode="auto">
            <a:xfrm>
              <a:off x="2064" y="1248"/>
              <a:ext cx="1318" cy="2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lvl1pPr algn="l" defTabSz="457200">
                <a:spcBef>
                  <a:spcPct val="0"/>
                </a:spcBef>
                <a:defRPr>
                  <a:solidFill>
                    <a:schemeClr val="tx1"/>
                  </a:solidFill>
                  <a:latin typeface="Arial" charset="0"/>
                  <a:ea typeface="宋体" charset="0"/>
                  <a:cs typeface="宋体" charset="0"/>
                </a:defRPr>
              </a:lvl1pPr>
              <a:lvl2pPr marL="401638" indent="55563" algn="l" defTabSz="457200">
                <a:spcBef>
                  <a:spcPct val="0"/>
                </a:spcBef>
                <a:defRPr>
                  <a:solidFill>
                    <a:schemeClr val="tx1"/>
                  </a:solidFill>
                  <a:latin typeface="Arial" charset="0"/>
                  <a:ea typeface="宋体" charset="0"/>
                </a:defRPr>
              </a:lvl2pPr>
              <a:lvl3pPr marL="806450" indent="107950" algn="l" defTabSz="457200">
                <a:spcBef>
                  <a:spcPct val="0"/>
                </a:spcBef>
                <a:defRPr>
                  <a:solidFill>
                    <a:schemeClr val="tx1"/>
                  </a:solidFill>
                  <a:latin typeface="Arial" charset="0"/>
                  <a:ea typeface="宋体" charset="0"/>
                </a:defRPr>
              </a:lvl3pPr>
              <a:lvl4pPr marL="1600200" indent="-228600" algn="l" defTabSz="457200">
                <a:spcBef>
                  <a:spcPct val="0"/>
                </a:spcBef>
                <a:defRPr>
                  <a:solidFill>
                    <a:schemeClr val="tx1"/>
                  </a:solidFill>
                  <a:latin typeface="Arial" charset="0"/>
                  <a:ea typeface="宋体" charset="0"/>
                </a:defRPr>
              </a:lvl4pPr>
              <a:lvl5pPr marL="2057400" indent="-228600" algn="l" defTabSz="457200">
                <a:spcBef>
                  <a:spcPct val="0"/>
                </a:spcBef>
                <a:defRPr>
                  <a:solidFill>
                    <a:schemeClr val="tx1"/>
                  </a:solidFill>
                  <a:latin typeface="Arial" charset="0"/>
                  <a:ea typeface="宋体" charset="0"/>
                </a:defRPr>
              </a:lvl5pPr>
              <a:lvl6pPr marL="2514600" indent="-228600" fontAlgn="base">
                <a:spcBef>
                  <a:spcPct val="0"/>
                </a:spcBef>
                <a:spcAft>
                  <a:spcPct val="0"/>
                </a:spcAft>
                <a:defRPr>
                  <a:solidFill>
                    <a:schemeClr val="tx1"/>
                  </a:solidFill>
                  <a:latin typeface="Arial" charset="0"/>
                  <a:ea typeface="宋体" charset="0"/>
                </a:defRPr>
              </a:lvl6pPr>
              <a:lvl7pPr marL="2971800" indent="-228600" fontAlgn="base">
                <a:spcBef>
                  <a:spcPct val="0"/>
                </a:spcBef>
                <a:spcAft>
                  <a:spcPct val="0"/>
                </a:spcAft>
                <a:defRPr>
                  <a:solidFill>
                    <a:schemeClr val="tx1"/>
                  </a:solidFill>
                  <a:latin typeface="Arial" charset="0"/>
                  <a:ea typeface="宋体" charset="0"/>
                </a:defRPr>
              </a:lvl7pPr>
              <a:lvl8pPr marL="3429000" indent="-228600" fontAlgn="base">
                <a:spcBef>
                  <a:spcPct val="0"/>
                </a:spcBef>
                <a:spcAft>
                  <a:spcPct val="0"/>
                </a:spcAft>
                <a:defRPr>
                  <a:solidFill>
                    <a:schemeClr val="tx1"/>
                  </a:solidFill>
                  <a:latin typeface="Arial" charset="0"/>
                  <a:ea typeface="宋体" charset="0"/>
                </a:defRPr>
              </a:lvl8pPr>
              <a:lvl9pPr marL="3886200" indent="-228600" fontAlgn="base">
                <a:spcBef>
                  <a:spcPct val="0"/>
                </a:spcBef>
                <a:spcAft>
                  <a:spcPct val="0"/>
                </a:spcAft>
                <a:defRPr>
                  <a:solidFill>
                    <a:schemeClr val="tx1"/>
                  </a:solidFill>
                  <a:latin typeface="Arial" charset="0"/>
                  <a:ea typeface="宋体" charset="0"/>
                </a:defRPr>
              </a:lvl9pPr>
            </a:lstStyle>
            <a:p>
              <a:pPr algn="ctr" fontAlgn="t">
                <a:lnSpc>
                  <a:spcPct val="90000"/>
                </a:lnSpc>
                <a:buClr>
                  <a:srgbClr val="000080"/>
                </a:buClr>
                <a:buSzPct val="90000"/>
                <a:buFont typeface="Monotype Sorts" charset="0"/>
                <a:buNone/>
                <a:defRPr/>
              </a:pPr>
              <a:r>
                <a:rPr kumimoji="1" lang="zh-CN" altLang="en-US" sz="2200" b="0" smtClean="0">
                  <a:effectLst>
                    <a:outerShdw blurRad="38100" dist="38100" dir="2700000" algn="tl">
                      <a:srgbClr val="DDDDDD"/>
                    </a:outerShdw>
                  </a:effectLst>
                  <a:latin typeface="Helvetica" charset="0"/>
                </a:rPr>
                <a:t>知识</a:t>
              </a:r>
            </a:p>
          </p:txBody>
        </p:sp>
        <p:sp>
          <p:nvSpPr>
            <p:cNvPr id="614408" name="Text Box 8"/>
            <p:cNvSpPr txBox="1">
              <a:spLocks noChangeArrowheads="1"/>
            </p:cNvSpPr>
            <p:nvPr/>
          </p:nvSpPr>
          <p:spPr bwMode="auto">
            <a:xfrm>
              <a:off x="3768" y="1200"/>
              <a:ext cx="1096" cy="2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lvl1pPr algn="l" defTabSz="457200">
                <a:spcBef>
                  <a:spcPct val="0"/>
                </a:spcBef>
                <a:defRPr>
                  <a:solidFill>
                    <a:schemeClr val="tx1"/>
                  </a:solidFill>
                  <a:latin typeface="Arial" charset="0"/>
                  <a:ea typeface="宋体" charset="0"/>
                  <a:cs typeface="宋体" charset="0"/>
                </a:defRPr>
              </a:lvl1pPr>
              <a:lvl2pPr marL="401638" indent="55563" algn="l" defTabSz="457200">
                <a:spcBef>
                  <a:spcPct val="0"/>
                </a:spcBef>
                <a:defRPr>
                  <a:solidFill>
                    <a:schemeClr val="tx1"/>
                  </a:solidFill>
                  <a:latin typeface="Arial" charset="0"/>
                  <a:ea typeface="宋体" charset="0"/>
                </a:defRPr>
              </a:lvl2pPr>
              <a:lvl3pPr marL="806450" indent="107950" algn="l" defTabSz="457200">
                <a:spcBef>
                  <a:spcPct val="0"/>
                </a:spcBef>
                <a:defRPr>
                  <a:solidFill>
                    <a:schemeClr val="tx1"/>
                  </a:solidFill>
                  <a:latin typeface="Arial" charset="0"/>
                  <a:ea typeface="宋体" charset="0"/>
                </a:defRPr>
              </a:lvl3pPr>
              <a:lvl4pPr algn="l" defTabSz="457200">
                <a:spcBef>
                  <a:spcPct val="0"/>
                </a:spcBef>
                <a:defRPr>
                  <a:solidFill>
                    <a:schemeClr val="tx1"/>
                  </a:solidFill>
                  <a:latin typeface="Arial" charset="0"/>
                  <a:ea typeface="宋体" charset="0"/>
                </a:defRPr>
              </a:lvl4pPr>
              <a:lvl5pPr algn="l" defTabSz="457200">
                <a:spcBef>
                  <a:spcPct val="0"/>
                </a:spcBef>
                <a:defRPr>
                  <a:solidFill>
                    <a:schemeClr val="tx1"/>
                  </a:solidFill>
                  <a:latin typeface="Arial" charset="0"/>
                  <a:ea typeface="宋体" charset="0"/>
                </a:defRPr>
              </a:lvl5pPr>
              <a:lvl6pPr fontAlgn="base">
                <a:spcBef>
                  <a:spcPct val="0"/>
                </a:spcBef>
                <a:spcAft>
                  <a:spcPct val="0"/>
                </a:spcAft>
                <a:defRPr>
                  <a:solidFill>
                    <a:schemeClr val="tx1"/>
                  </a:solidFill>
                  <a:latin typeface="Arial" charset="0"/>
                  <a:ea typeface="宋体" charset="0"/>
                </a:defRPr>
              </a:lvl6pPr>
              <a:lvl7pPr fontAlgn="base">
                <a:spcBef>
                  <a:spcPct val="0"/>
                </a:spcBef>
                <a:spcAft>
                  <a:spcPct val="0"/>
                </a:spcAft>
                <a:defRPr>
                  <a:solidFill>
                    <a:schemeClr val="tx1"/>
                  </a:solidFill>
                  <a:latin typeface="Arial" charset="0"/>
                  <a:ea typeface="宋体" charset="0"/>
                </a:defRPr>
              </a:lvl7pPr>
              <a:lvl8pPr fontAlgn="base">
                <a:spcBef>
                  <a:spcPct val="0"/>
                </a:spcBef>
                <a:spcAft>
                  <a:spcPct val="0"/>
                </a:spcAft>
                <a:defRPr>
                  <a:solidFill>
                    <a:schemeClr val="tx1"/>
                  </a:solidFill>
                  <a:latin typeface="Arial" charset="0"/>
                  <a:ea typeface="宋体" charset="0"/>
                </a:defRPr>
              </a:lvl8pPr>
              <a:lvl9pPr fontAlgn="base">
                <a:spcBef>
                  <a:spcPct val="0"/>
                </a:spcBef>
                <a:spcAft>
                  <a:spcPct val="0"/>
                </a:spcAft>
                <a:defRPr>
                  <a:solidFill>
                    <a:schemeClr val="tx1"/>
                  </a:solidFill>
                  <a:latin typeface="Arial" charset="0"/>
                  <a:ea typeface="宋体" charset="0"/>
                </a:defRPr>
              </a:lvl9pPr>
            </a:lstStyle>
            <a:p>
              <a:pPr algn="ctr" eaLnBrk="1" fontAlgn="t" hangingPunct="1">
                <a:buClr>
                  <a:srgbClr val="000080"/>
                </a:buClr>
                <a:buSzPct val="90000"/>
                <a:buFont typeface="Monotype Sorts" charset="0"/>
                <a:buNone/>
                <a:defRPr/>
              </a:pPr>
              <a:r>
                <a:rPr kumimoji="1" lang="zh-CN" altLang="en-US" sz="2200" b="0" smtClean="0">
                  <a:effectLst>
                    <a:outerShdw blurRad="38100" dist="38100" dir="2700000" algn="tl">
                      <a:srgbClr val="DDDDDD"/>
                    </a:outerShdw>
                  </a:effectLst>
                  <a:latin typeface="Helvetica" charset="0"/>
                </a:rPr>
                <a:t>决策</a:t>
              </a:r>
            </a:p>
          </p:txBody>
        </p:sp>
        <p:grpSp>
          <p:nvGrpSpPr>
            <p:cNvPr id="15368" name="Group 9"/>
            <p:cNvGrpSpPr>
              <a:grpSpLocks/>
            </p:cNvGrpSpPr>
            <p:nvPr/>
          </p:nvGrpSpPr>
          <p:grpSpPr bwMode="auto">
            <a:xfrm>
              <a:off x="216" y="1344"/>
              <a:ext cx="5208" cy="1177"/>
              <a:chOff x="264" y="1716"/>
              <a:chExt cx="5208" cy="1177"/>
            </a:xfrm>
          </p:grpSpPr>
          <p:sp>
            <p:nvSpPr>
              <p:cNvPr id="614410" name="Freeform 10"/>
              <p:cNvSpPr>
                <a:spLocks/>
              </p:cNvSpPr>
              <p:nvPr/>
            </p:nvSpPr>
            <p:spPr bwMode="auto">
              <a:xfrm>
                <a:off x="275" y="2476"/>
                <a:ext cx="3604" cy="209"/>
              </a:xfrm>
              <a:custGeom>
                <a:avLst/>
                <a:gdLst>
                  <a:gd name="T0" fmla="*/ 0 w 3604"/>
                  <a:gd name="T1" fmla="*/ 0 h 209"/>
                  <a:gd name="T2" fmla="*/ 3603 w 3604"/>
                  <a:gd name="T3" fmla="*/ 0 h 209"/>
                  <a:gd name="T4" fmla="*/ 3603 w 3604"/>
                  <a:gd name="T5" fmla="*/ 208 h 209"/>
                  <a:gd name="T6" fmla="*/ 0 w 3604"/>
                  <a:gd name="T7" fmla="*/ 208 h 209"/>
                  <a:gd name="T8" fmla="*/ 0 w 3604"/>
                  <a:gd name="T9" fmla="*/ 0 h 209"/>
                  <a:gd name="T10" fmla="*/ 0 w 3604"/>
                  <a:gd name="T11" fmla="*/ 0 h 209"/>
                </a:gdLst>
                <a:ahLst/>
                <a:cxnLst>
                  <a:cxn ang="0">
                    <a:pos x="T0" y="T1"/>
                  </a:cxn>
                  <a:cxn ang="0">
                    <a:pos x="T2" y="T3"/>
                  </a:cxn>
                  <a:cxn ang="0">
                    <a:pos x="T4" y="T5"/>
                  </a:cxn>
                  <a:cxn ang="0">
                    <a:pos x="T6" y="T7"/>
                  </a:cxn>
                  <a:cxn ang="0">
                    <a:pos x="T8" y="T9"/>
                  </a:cxn>
                  <a:cxn ang="0">
                    <a:pos x="T10" y="T11"/>
                  </a:cxn>
                </a:cxnLst>
                <a:rect l="0" t="0" r="r" b="b"/>
                <a:pathLst>
                  <a:path w="3604" h="209">
                    <a:moveTo>
                      <a:pt x="0" y="0"/>
                    </a:moveTo>
                    <a:lnTo>
                      <a:pt x="3603" y="0"/>
                    </a:lnTo>
                    <a:lnTo>
                      <a:pt x="3603" y="208"/>
                    </a:lnTo>
                    <a:lnTo>
                      <a:pt x="0" y="208"/>
                    </a:lnTo>
                    <a:lnTo>
                      <a:pt x="0" y="0"/>
                    </a:lnTo>
                    <a:lnTo>
                      <a:pt x="0"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11" name="Freeform 11"/>
              <p:cNvSpPr>
                <a:spLocks/>
              </p:cNvSpPr>
              <p:nvPr/>
            </p:nvSpPr>
            <p:spPr bwMode="auto">
              <a:xfrm>
                <a:off x="264" y="2496"/>
                <a:ext cx="3604" cy="218"/>
              </a:xfrm>
              <a:custGeom>
                <a:avLst/>
                <a:gdLst>
                  <a:gd name="T0" fmla="*/ 0 w 3604"/>
                  <a:gd name="T1" fmla="*/ 0 h 218"/>
                  <a:gd name="T2" fmla="*/ 3603 w 3604"/>
                  <a:gd name="T3" fmla="*/ 0 h 218"/>
                  <a:gd name="T4" fmla="*/ 3603 w 3604"/>
                  <a:gd name="T5" fmla="*/ 217 h 218"/>
                  <a:gd name="T6" fmla="*/ 0 w 3604"/>
                  <a:gd name="T7" fmla="*/ 217 h 218"/>
                  <a:gd name="T8" fmla="*/ 0 w 3604"/>
                  <a:gd name="T9" fmla="*/ 0 h 218"/>
                  <a:gd name="T10" fmla="*/ 0 w 3604"/>
                  <a:gd name="T11" fmla="*/ 0 h 218"/>
                </a:gdLst>
                <a:ahLst/>
                <a:cxnLst>
                  <a:cxn ang="0">
                    <a:pos x="T0" y="T1"/>
                  </a:cxn>
                  <a:cxn ang="0">
                    <a:pos x="T2" y="T3"/>
                  </a:cxn>
                  <a:cxn ang="0">
                    <a:pos x="T4" y="T5"/>
                  </a:cxn>
                  <a:cxn ang="0">
                    <a:pos x="T6" y="T7"/>
                  </a:cxn>
                  <a:cxn ang="0">
                    <a:pos x="T8" y="T9"/>
                  </a:cxn>
                  <a:cxn ang="0">
                    <a:pos x="T10" y="T11"/>
                  </a:cxn>
                </a:cxnLst>
                <a:rect l="0" t="0" r="r" b="b"/>
                <a:pathLst>
                  <a:path w="3604" h="218">
                    <a:moveTo>
                      <a:pt x="0" y="0"/>
                    </a:moveTo>
                    <a:lnTo>
                      <a:pt x="3603" y="0"/>
                    </a:lnTo>
                    <a:lnTo>
                      <a:pt x="3603" y="217"/>
                    </a:lnTo>
                    <a:lnTo>
                      <a:pt x="0" y="217"/>
                    </a:lnTo>
                    <a:lnTo>
                      <a:pt x="0" y="0"/>
                    </a:lnTo>
                    <a:lnTo>
                      <a:pt x="0" y="0"/>
                    </a:lnTo>
                  </a:path>
                </a:pathLst>
              </a:custGeom>
              <a:gradFill rotWithShape="0">
                <a:gsLst>
                  <a:gs pos="0">
                    <a:srgbClr val="8F8F8F"/>
                  </a:gs>
                  <a:gs pos="100000">
                    <a:srgbClr val="C0C0C0"/>
                  </a:gs>
                </a:gsLst>
                <a:lin ang="0" scaled="1"/>
              </a:gra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12" name="Freeform 12"/>
              <p:cNvSpPr>
                <a:spLocks/>
              </p:cNvSpPr>
              <p:nvPr/>
            </p:nvSpPr>
            <p:spPr bwMode="auto">
              <a:xfrm>
                <a:off x="3561" y="2198"/>
                <a:ext cx="1908" cy="695"/>
              </a:xfrm>
              <a:custGeom>
                <a:avLst/>
                <a:gdLst>
                  <a:gd name="T0" fmla="*/ 0 w 1908"/>
                  <a:gd name="T1" fmla="*/ 486 h 695"/>
                  <a:gd name="T2" fmla="*/ 1907 w 1908"/>
                  <a:gd name="T3" fmla="*/ 0 h 695"/>
                  <a:gd name="T4" fmla="*/ 1907 w 1908"/>
                  <a:gd name="T5" fmla="*/ 208 h 695"/>
                  <a:gd name="T6" fmla="*/ 0 w 1908"/>
                  <a:gd name="T7" fmla="*/ 694 h 695"/>
                  <a:gd name="T8" fmla="*/ 0 w 1908"/>
                  <a:gd name="T9" fmla="*/ 486 h 695"/>
                  <a:gd name="T10" fmla="*/ 0 w 1908"/>
                  <a:gd name="T11" fmla="*/ 486 h 695"/>
                </a:gdLst>
                <a:ahLst/>
                <a:cxnLst>
                  <a:cxn ang="0">
                    <a:pos x="T0" y="T1"/>
                  </a:cxn>
                  <a:cxn ang="0">
                    <a:pos x="T2" y="T3"/>
                  </a:cxn>
                  <a:cxn ang="0">
                    <a:pos x="T4" y="T5"/>
                  </a:cxn>
                  <a:cxn ang="0">
                    <a:pos x="T6" y="T7"/>
                  </a:cxn>
                  <a:cxn ang="0">
                    <a:pos x="T8" y="T9"/>
                  </a:cxn>
                  <a:cxn ang="0">
                    <a:pos x="T10" y="T11"/>
                  </a:cxn>
                </a:cxnLst>
                <a:rect l="0" t="0" r="r" b="b"/>
                <a:pathLst>
                  <a:path w="1908" h="695">
                    <a:moveTo>
                      <a:pt x="0" y="486"/>
                    </a:moveTo>
                    <a:lnTo>
                      <a:pt x="1907" y="0"/>
                    </a:lnTo>
                    <a:lnTo>
                      <a:pt x="1907" y="208"/>
                    </a:lnTo>
                    <a:lnTo>
                      <a:pt x="0" y="694"/>
                    </a:lnTo>
                    <a:lnTo>
                      <a:pt x="0" y="486"/>
                    </a:lnTo>
                    <a:lnTo>
                      <a:pt x="0" y="486"/>
                    </a:lnTo>
                  </a:path>
                </a:pathLst>
              </a:custGeom>
              <a:gradFill rotWithShape="0">
                <a:gsLst>
                  <a:gs pos="0">
                    <a:srgbClr val="B2B2B2"/>
                  </a:gs>
                  <a:gs pos="100000">
                    <a:srgbClr val="E1E1E1"/>
                  </a:gs>
                </a:gsLst>
                <a:lin ang="18900000" scaled="1"/>
              </a:gra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13" name="Freeform 13"/>
              <p:cNvSpPr>
                <a:spLocks/>
              </p:cNvSpPr>
              <p:nvPr/>
            </p:nvSpPr>
            <p:spPr bwMode="auto">
              <a:xfrm>
                <a:off x="3561" y="2198"/>
                <a:ext cx="1908" cy="695"/>
              </a:xfrm>
              <a:custGeom>
                <a:avLst/>
                <a:gdLst>
                  <a:gd name="T0" fmla="*/ 0 w 1908"/>
                  <a:gd name="T1" fmla="*/ 486 h 695"/>
                  <a:gd name="T2" fmla="*/ 1907 w 1908"/>
                  <a:gd name="T3" fmla="*/ 0 h 695"/>
                  <a:gd name="T4" fmla="*/ 1907 w 1908"/>
                  <a:gd name="T5" fmla="*/ 208 h 695"/>
                  <a:gd name="T6" fmla="*/ 0 w 1908"/>
                  <a:gd name="T7" fmla="*/ 694 h 695"/>
                  <a:gd name="T8" fmla="*/ 0 w 1908"/>
                  <a:gd name="T9" fmla="*/ 486 h 695"/>
                </a:gdLst>
                <a:ahLst/>
                <a:cxnLst>
                  <a:cxn ang="0">
                    <a:pos x="T0" y="T1"/>
                  </a:cxn>
                  <a:cxn ang="0">
                    <a:pos x="T2" y="T3"/>
                  </a:cxn>
                  <a:cxn ang="0">
                    <a:pos x="T4" y="T5"/>
                  </a:cxn>
                  <a:cxn ang="0">
                    <a:pos x="T6" y="T7"/>
                  </a:cxn>
                  <a:cxn ang="0">
                    <a:pos x="T8" y="T9"/>
                  </a:cxn>
                </a:cxnLst>
                <a:rect l="0" t="0" r="r" b="b"/>
                <a:pathLst>
                  <a:path w="1908" h="695">
                    <a:moveTo>
                      <a:pt x="0" y="486"/>
                    </a:moveTo>
                    <a:lnTo>
                      <a:pt x="1907" y="0"/>
                    </a:lnTo>
                    <a:lnTo>
                      <a:pt x="1907" y="208"/>
                    </a:lnTo>
                    <a:lnTo>
                      <a:pt x="0" y="694"/>
                    </a:lnTo>
                    <a:lnTo>
                      <a:pt x="0" y="486"/>
                    </a:lnTo>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14" name="Line 14"/>
              <p:cNvSpPr>
                <a:spLocks noChangeShapeType="1"/>
              </p:cNvSpPr>
              <p:nvPr/>
            </p:nvSpPr>
            <p:spPr bwMode="auto">
              <a:xfrm flipV="1">
                <a:off x="304" y="2475"/>
                <a:ext cx="3496" cy="9"/>
              </a:xfrm>
              <a:prstGeom prst="line">
                <a:avLst/>
              </a:prstGeom>
              <a:noFill/>
              <a:ln w="31710">
                <a:solidFill>
                  <a:srgbClr val="EFEFE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415" name="Line 15"/>
              <p:cNvSpPr>
                <a:spLocks noChangeShapeType="1"/>
              </p:cNvSpPr>
              <p:nvPr/>
            </p:nvSpPr>
            <p:spPr bwMode="auto">
              <a:xfrm flipV="1">
                <a:off x="3555" y="2216"/>
                <a:ext cx="1910" cy="478"/>
              </a:xfrm>
              <a:prstGeom prst="line">
                <a:avLst/>
              </a:prstGeom>
              <a:noFill/>
              <a:ln w="31710">
                <a:solidFill>
                  <a:srgbClr val="FFFF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416" name="Freeform 16"/>
              <p:cNvSpPr>
                <a:spLocks/>
              </p:cNvSpPr>
              <p:nvPr/>
            </p:nvSpPr>
            <p:spPr bwMode="auto">
              <a:xfrm>
                <a:off x="278" y="1716"/>
                <a:ext cx="5194" cy="972"/>
              </a:xfrm>
              <a:custGeom>
                <a:avLst/>
                <a:gdLst>
                  <a:gd name="T0" fmla="*/ 757 w 5194"/>
                  <a:gd name="T1" fmla="*/ 207 h 972"/>
                  <a:gd name="T2" fmla="*/ 4360 w 5194"/>
                  <a:gd name="T3" fmla="*/ 207 h 972"/>
                  <a:gd name="T4" fmla="*/ 4643 w 5194"/>
                  <a:gd name="T5" fmla="*/ 0 h 972"/>
                  <a:gd name="T6" fmla="*/ 5193 w 5194"/>
                  <a:gd name="T7" fmla="*/ 485 h 972"/>
                  <a:gd name="T8" fmla="*/ 3286 w 5194"/>
                  <a:gd name="T9" fmla="*/ 971 h 972"/>
                  <a:gd name="T10" fmla="*/ 3603 w 5194"/>
                  <a:gd name="T11" fmla="*/ 763 h 972"/>
                  <a:gd name="T12" fmla="*/ 0 w 5194"/>
                  <a:gd name="T13" fmla="*/ 763 h 972"/>
                  <a:gd name="T14" fmla="*/ 757 w 5194"/>
                  <a:gd name="T15" fmla="*/ 207 h 972"/>
                  <a:gd name="T16" fmla="*/ 757 w 5194"/>
                  <a:gd name="T17" fmla="*/ 207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94" h="972">
                    <a:moveTo>
                      <a:pt x="757" y="207"/>
                    </a:moveTo>
                    <a:lnTo>
                      <a:pt x="4360" y="207"/>
                    </a:lnTo>
                    <a:lnTo>
                      <a:pt x="4643" y="0"/>
                    </a:lnTo>
                    <a:lnTo>
                      <a:pt x="5193" y="485"/>
                    </a:lnTo>
                    <a:lnTo>
                      <a:pt x="3286" y="971"/>
                    </a:lnTo>
                    <a:lnTo>
                      <a:pt x="3603" y="763"/>
                    </a:lnTo>
                    <a:lnTo>
                      <a:pt x="0" y="763"/>
                    </a:lnTo>
                    <a:lnTo>
                      <a:pt x="757" y="207"/>
                    </a:lnTo>
                    <a:lnTo>
                      <a:pt x="757" y="207"/>
                    </a:lnTo>
                  </a:path>
                </a:pathLst>
              </a:custGeom>
              <a:gradFill rotWithShape="0">
                <a:gsLst>
                  <a:gs pos="0">
                    <a:srgbClr val="B2B2B2"/>
                  </a:gs>
                  <a:gs pos="100000">
                    <a:srgbClr val="E1E1E1"/>
                  </a:gs>
                </a:gsLst>
                <a:lin ang="2700000" scaled="1"/>
              </a:gra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nvGrpSpPr>
              <p:cNvPr id="15380" name="Group 17"/>
              <p:cNvGrpSpPr>
                <a:grpSpLocks/>
              </p:cNvGrpSpPr>
              <p:nvPr/>
            </p:nvGrpSpPr>
            <p:grpSpPr bwMode="auto">
              <a:xfrm>
                <a:off x="580" y="1745"/>
                <a:ext cx="4052" cy="712"/>
                <a:chOff x="796" y="1505"/>
                <a:chExt cx="4052" cy="712"/>
              </a:xfrm>
            </p:grpSpPr>
            <p:sp>
              <p:nvSpPr>
                <p:cNvPr id="614418" name="Line 18"/>
                <p:cNvSpPr>
                  <a:spLocks noChangeShapeType="1"/>
                </p:cNvSpPr>
                <p:nvPr/>
              </p:nvSpPr>
              <p:spPr bwMode="auto">
                <a:xfrm flipH="1">
                  <a:off x="2999" y="1941"/>
                  <a:ext cx="735" cy="0"/>
                </a:xfrm>
                <a:prstGeom prst="line">
                  <a:avLst/>
                </a:prstGeom>
                <a:noFill/>
                <a:ln w="63460">
                  <a:solidFill>
                    <a:srgbClr val="A2A2A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419" name="Freeform 19"/>
                <p:cNvSpPr>
                  <a:spLocks/>
                </p:cNvSpPr>
                <p:nvPr/>
              </p:nvSpPr>
              <p:spPr bwMode="auto">
                <a:xfrm>
                  <a:off x="2073" y="1819"/>
                  <a:ext cx="1508" cy="398"/>
                </a:xfrm>
                <a:custGeom>
                  <a:avLst/>
                  <a:gdLst>
                    <a:gd name="T0" fmla="*/ 353 w 1508"/>
                    <a:gd name="T1" fmla="*/ 4 h 398"/>
                    <a:gd name="T2" fmla="*/ 0 w 1508"/>
                    <a:gd name="T3" fmla="*/ 323 h 398"/>
                    <a:gd name="T4" fmla="*/ 222 w 1508"/>
                    <a:gd name="T5" fmla="*/ 323 h 398"/>
                    <a:gd name="T6" fmla="*/ 185 w 1508"/>
                    <a:gd name="T7" fmla="*/ 361 h 398"/>
                    <a:gd name="T8" fmla="*/ 548 w 1508"/>
                    <a:gd name="T9" fmla="*/ 364 h 398"/>
                    <a:gd name="T10" fmla="*/ 497 w 1508"/>
                    <a:gd name="T11" fmla="*/ 397 h 398"/>
                    <a:gd name="T12" fmla="*/ 1155 w 1508"/>
                    <a:gd name="T13" fmla="*/ 391 h 398"/>
                    <a:gd name="T14" fmla="*/ 1481 w 1508"/>
                    <a:gd name="T15" fmla="*/ 78 h 398"/>
                    <a:gd name="T16" fmla="*/ 1447 w 1508"/>
                    <a:gd name="T17" fmla="*/ 81 h 398"/>
                    <a:gd name="T18" fmla="*/ 1507 w 1508"/>
                    <a:gd name="T19" fmla="*/ 4 h 398"/>
                    <a:gd name="T20" fmla="*/ 357 w 1508"/>
                    <a:gd name="T21" fmla="*/ 0 h 398"/>
                    <a:gd name="T22" fmla="*/ 353 w 1508"/>
                    <a:gd name="T23" fmla="*/ 4 h 398"/>
                    <a:gd name="T24" fmla="*/ 353 w 1508"/>
                    <a:gd name="T25" fmla="*/ 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8" h="398">
                      <a:moveTo>
                        <a:pt x="353" y="4"/>
                      </a:moveTo>
                      <a:lnTo>
                        <a:pt x="0" y="323"/>
                      </a:lnTo>
                      <a:lnTo>
                        <a:pt x="222" y="323"/>
                      </a:lnTo>
                      <a:lnTo>
                        <a:pt x="185" y="361"/>
                      </a:lnTo>
                      <a:lnTo>
                        <a:pt x="548" y="364"/>
                      </a:lnTo>
                      <a:lnTo>
                        <a:pt x="497" y="397"/>
                      </a:lnTo>
                      <a:lnTo>
                        <a:pt x="1155" y="391"/>
                      </a:lnTo>
                      <a:lnTo>
                        <a:pt x="1481" y="78"/>
                      </a:lnTo>
                      <a:lnTo>
                        <a:pt x="1447" y="81"/>
                      </a:lnTo>
                      <a:lnTo>
                        <a:pt x="1507" y="4"/>
                      </a:lnTo>
                      <a:lnTo>
                        <a:pt x="357" y="0"/>
                      </a:lnTo>
                      <a:lnTo>
                        <a:pt x="353" y="4"/>
                      </a:lnTo>
                      <a:lnTo>
                        <a:pt x="353" y="4"/>
                      </a:lnTo>
                    </a:path>
                  </a:pathLst>
                </a:custGeom>
                <a:solidFill>
                  <a:srgbClr val="A2A2A2"/>
                </a:solidFill>
                <a:ln w="19050" cap="flat" cmpd="sng">
                  <a:solidFill>
                    <a:srgbClr val="A2A2A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20" name="Oval 20"/>
                <p:cNvSpPr>
                  <a:spLocks noChangeArrowheads="1"/>
                </p:cNvSpPr>
                <p:nvPr/>
              </p:nvSpPr>
              <p:spPr bwMode="auto">
                <a:xfrm>
                  <a:off x="4163" y="1598"/>
                  <a:ext cx="685" cy="614"/>
                </a:xfrm>
                <a:prstGeom prst="ellipse">
                  <a:avLst/>
                </a:prstGeom>
                <a:gradFill rotWithShape="0">
                  <a:gsLst>
                    <a:gs pos="0">
                      <a:srgbClr val="F1E0FF"/>
                    </a:gs>
                    <a:gs pos="100000">
                      <a:srgbClr val="FFFFFF"/>
                    </a:gs>
                  </a:gsLst>
                  <a:path path="shape">
                    <a:fillToRect l="50000" t="50000" r="50000" b="50000"/>
                  </a:path>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15384" name="Group 21"/>
                <p:cNvGrpSpPr>
                  <a:grpSpLocks/>
                </p:cNvGrpSpPr>
                <p:nvPr/>
              </p:nvGrpSpPr>
              <p:grpSpPr bwMode="auto">
                <a:xfrm>
                  <a:off x="4339" y="1675"/>
                  <a:ext cx="316" cy="443"/>
                  <a:chOff x="4339" y="1675"/>
                  <a:chExt cx="316" cy="443"/>
                </a:xfrm>
              </p:grpSpPr>
              <p:sp>
                <p:nvSpPr>
                  <p:cNvPr id="614422" name="Freeform 22"/>
                  <p:cNvSpPr>
                    <a:spLocks/>
                  </p:cNvSpPr>
                  <p:nvPr/>
                </p:nvSpPr>
                <p:spPr bwMode="auto">
                  <a:xfrm>
                    <a:off x="4343" y="1679"/>
                    <a:ext cx="308" cy="278"/>
                  </a:xfrm>
                  <a:custGeom>
                    <a:avLst/>
                    <a:gdLst>
                      <a:gd name="T0" fmla="*/ 169 w 308"/>
                      <a:gd name="T1" fmla="*/ 277 h 278"/>
                      <a:gd name="T2" fmla="*/ 200 w 308"/>
                      <a:gd name="T3" fmla="*/ 271 h 278"/>
                      <a:gd name="T4" fmla="*/ 227 w 308"/>
                      <a:gd name="T5" fmla="*/ 260 h 278"/>
                      <a:gd name="T6" fmla="*/ 250 w 308"/>
                      <a:gd name="T7" fmla="*/ 245 h 278"/>
                      <a:gd name="T8" fmla="*/ 272 w 308"/>
                      <a:gd name="T9" fmla="*/ 227 h 278"/>
                      <a:gd name="T10" fmla="*/ 289 w 308"/>
                      <a:gd name="T11" fmla="*/ 205 h 278"/>
                      <a:gd name="T12" fmla="*/ 301 w 308"/>
                      <a:gd name="T13" fmla="*/ 180 h 278"/>
                      <a:gd name="T14" fmla="*/ 307 w 308"/>
                      <a:gd name="T15" fmla="*/ 153 h 278"/>
                      <a:gd name="T16" fmla="*/ 307 w 308"/>
                      <a:gd name="T17" fmla="*/ 125 h 278"/>
                      <a:gd name="T18" fmla="*/ 301 w 308"/>
                      <a:gd name="T19" fmla="*/ 98 h 278"/>
                      <a:gd name="T20" fmla="*/ 289 w 308"/>
                      <a:gd name="T21" fmla="*/ 73 h 278"/>
                      <a:gd name="T22" fmla="*/ 272 w 308"/>
                      <a:gd name="T23" fmla="*/ 51 h 278"/>
                      <a:gd name="T24" fmla="*/ 250 w 308"/>
                      <a:gd name="T25" fmla="*/ 31 h 278"/>
                      <a:gd name="T26" fmla="*/ 227 w 308"/>
                      <a:gd name="T27" fmla="*/ 16 h 278"/>
                      <a:gd name="T28" fmla="*/ 200 w 308"/>
                      <a:gd name="T29" fmla="*/ 7 h 278"/>
                      <a:gd name="T30" fmla="*/ 169 w 308"/>
                      <a:gd name="T31" fmla="*/ 1 h 278"/>
                      <a:gd name="T32" fmla="*/ 138 w 308"/>
                      <a:gd name="T33" fmla="*/ 1 h 278"/>
                      <a:gd name="T34" fmla="*/ 108 w 308"/>
                      <a:gd name="T35" fmla="*/ 7 h 278"/>
                      <a:gd name="T36" fmla="*/ 81 w 308"/>
                      <a:gd name="T37" fmla="*/ 16 h 278"/>
                      <a:gd name="T38" fmla="*/ 55 w 308"/>
                      <a:gd name="T39" fmla="*/ 31 h 278"/>
                      <a:gd name="T40" fmla="*/ 34 w 308"/>
                      <a:gd name="T41" fmla="*/ 51 h 278"/>
                      <a:gd name="T42" fmla="*/ 18 w 308"/>
                      <a:gd name="T43" fmla="*/ 73 h 278"/>
                      <a:gd name="T44" fmla="*/ 5 w 308"/>
                      <a:gd name="T45" fmla="*/ 98 h 278"/>
                      <a:gd name="T46" fmla="*/ 0 w 308"/>
                      <a:gd name="T47" fmla="*/ 125 h 278"/>
                      <a:gd name="T48" fmla="*/ 0 w 308"/>
                      <a:gd name="T49" fmla="*/ 153 h 278"/>
                      <a:gd name="T50" fmla="*/ 5 w 308"/>
                      <a:gd name="T51" fmla="*/ 180 h 278"/>
                      <a:gd name="T52" fmla="*/ 18 w 308"/>
                      <a:gd name="T53" fmla="*/ 205 h 278"/>
                      <a:gd name="T54" fmla="*/ 34 w 308"/>
                      <a:gd name="T55" fmla="*/ 227 h 278"/>
                      <a:gd name="T56" fmla="*/ 55 w 308"/>
                      <a:gd name="T57" fmla="*/ 245 h 278"/>
                      <a:gd name="T58" fmla="*/ 81 w 308"/>
                      <a:gd name="T59" fmla="*/ 260 h 278"/>
                      <a:gd name="T60" fmla="*/ 108 w 308"/>
                      <a:gd name="T61" fmla="*/ 271 h 278"/>
                      <a:gd name="T62" fmla="*/ 138 w 308"/>
                      <a:gd name="T63" fmla="*/ 277 h 278"/>
                      <a:gd name="T64" fmla="*/ 153 w 308"/>
                      <a:gd name="T65" fmla="*/ 27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8" h="278">
                        <a:moveTo>
                          <a:pt x="153" y="277"/>
                        </a:moveTo>
                        <a:lnTo>
                          <a:pt x="169" y="277"/>
                        </a:lnTo>
                        <a:lnTo>
                          <a:pt x="184" y="274"/>
                        </a:lnTo>
                        <a:lnTo>
                          <a:pt x="200" y="271"/>
                        </a:lnTo>
                        <a:lnTo>
                          <a:pt x="213" y="266"/>
                        </a:lnTo>
                        <a:lnTo>
                          <a:pt x="227" y="260"/>
                        </a:lnTo>
                        <a:lnTo>
                          <a:pt x="239" y="253"/>
                        </a:lnTo>
                        <a:lnTo>
                          <a:pt x="250" y="245"/>
                        </a:lnTo>
                        <a:lnTo>
                          <a:pt x="262" y="236"/>
                        </a:lnTo>
                        <a:lnTo>
                          <a:pt x="272" y="227"/>
                        </a:lnTo>
                        <a:lnTo>
                          <a:pt x="281" y="216"/>
                        </a:lnTo>
                        <a:lnTo>
                          <a:pt x="289" y="205"/>
                        </a:lnTo>
                        <a:lnTo>
                          <a:pt x="296" y="193"/>
                        </a:lnTo>
                        <a:lnTo>
                          <a:pt x="301" y="180"/>
                        </a:lnTo>
                        <a:lnTo>
                          <a:pt x="303" y="167"/>
                        </a:lnTo>
                        <a:lnTo>
                          <a:pt x="307" y="153"/>
                        </a:lnTo>
                        <a:lnTo>
                          <a:pt x="307" y="139"/>
                        </a:lnTo>
                        <a:lnTo>
                          <a:pt x="307" y="125"/>
                        </a:lnTo>
                        <a:lnTo>
                          <a:pt x="303" y="110"/>
                        </a:lnTo>
                        <a:lnTo>
                          <a:pt x="301" y="98"/>
                        </a:lnTo>
                        <a:lnTo>
                          <a:pt x="296" y="85"/>
                        </a:lnTo>
                        <a:lnTo>
                          <a:pt x="289" y="73"/>
                        </a:lnTo>
                        <a:lnTo>
                          <a:pt x="281" y="60"/>
                        </a:lnTo>
                        <a:lnTo>
                          <a:pt x="272" y="51"/>
                        </a:lnTo>
                        <a:lnTo>
                          <a:pt x="262" y="41"/>
                        </a:lnTo>
                        <a:lnTo>
                          <a:pt x="250" y="31"/>
                        </a:lnTo>
                        <a:lnTo>
                          <a:pt x="239" y="23"/>
                        </a:lnTo>
                        <a:lnTo>
                          <a:pt x="227" y="16"/>
                        </a:lnTo>
                        <a:lnTo>
                          <a:pt x="213" y="11"/>
                        </a:lnTo>
                        <a:lnTo>
                          <a:pt x="200" y="7"/>
                        </a:lnTo>
                        <a:lnTo>
                          <a:pt x="184" y="2"/>
                        </a:lnTo>
                        <a:lnTo>
                          <a:pt x="169" y="1"/>
                        </a:lnTo>
                        <a:lnTo>
                          <a:pt x="153" y="0"/>
                        </a:lnTo>
                        <a:lnTo>
                          <a:pt x="138" y="1"/>
                        </a:lnTo>
                        <a:lnTo>
                          <a:pt x="122" y="2"/>
                        </a:lnTo>
                        <a:lnTo>
                          <a:pt x="108" y="7"/>
                        </a:lnTo>
                        <a:lnTo>
                          <a:pt x="94" y="11"/>
                        </a:lnTo>
                        <a:lnTo>
                          <a:pt x="81" y="16"/>
                        </a:lnTo>
                        <a:lnTo>
                          <a:pt x="68" y="23"/>
                        </a:lnTo>
                        <a:lnTo>
                          <a:pt x="55" y="31"/>
                        </a:lnTo>
                        <a:lnTo>
                          <a:pt x="44" y="41"/>
                        </a:lnTo>
                        <a:lnTo>
                          <a:pt x="34" y="51"/>
                        </a:lnTo>
                        <a:lnTo>
                          <a:pt x="26" y="60"/>
                        </a:lnTo>
                        <a:lnTo>
                          <a:pt x="18" y="73"/>
                        </a:lnTo>
                        <a:lnTo>
                          <a:pt x="12" y="85"/>
                        </a:lnTo>
                        <a:lnTo>
                          <a:pt x="5" y="98"/>
                        </a:lnTo>
                        <a:lnTo>
                          <a:pt x="3" y="110"/>
                        </a:lnTo>
                        <a:lnTo>
                          <a:pt x="0" y="125"/>
                        </a:lnTo>
                        <a:lnTo>
                          <a:pt x="0" y="139"/>
                        </a:lnTo>
                        <a:lnTo>
                          <a:pt x="0" y="153"/>
                        </a:lnTo>
                        <a:lnTo>
                          <a:pt x="3" y="167"/>
                        </a:lnTo>
                        <a:lnTo>
                          <a:pt x="5" y="180"/>
                        </a:lnTo>
                        <a:lnTo>
                          <a:pt x="12" y="193"/>
                        </a:lnTo>
                        <a:lnTo>
                          <a:pt x="18" y="205"/>
                        </a:lnTo>
                        <a:lnTo>
                          <a:pt x="26" y="216"/>
                        </a:lnTo>
                        <a:lnTo>
                          <a:pt x="34" y="227"/>
                        </a:lnTo>
                        <a:lnTo>
                          <a:pt x="44" y="236"/>
                        </a:lnTo>
                        <a:lnTo>
                          <a:pt x="55" y="245"/>
                        </a:lnTo>
                        <a:lnTo>
                          <a:pt x="68" y="253"/>
                        </a:lnTo>
                        <a:lnTo>
                          <a:pt x="81" y="260"/>
                        </a:lnTo>
                        <a:lnTo>
                          <a:pt x="94" y="266"/>
                        </a:lnTo>
                        <a:lnTo>
                          <a:pt x="108" y="271"/>
                        </a:lnTo>
                        <a:lnTo>
                          <a:pt x="122" y="274"/>
                        </a:lnTo>
                        <a:lnTo>
                          <a:pt x="138" y="277"/>
                        </a:lnTo>
                        <a:lnTo>
                          <a:pt x="153" y="277"/>
                        </a:lnTo>
                        <a:lnTo>
                          <a:pt x="153" y="277"/>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23" name="Freeform 23"/>
                  <p:cNvSpPr>
                    <a:spLocks/>
                  </p:cNvSpPr>
                  <p:nvPr/>
                </p:nvSpPr>
                <p:spPr bwMode="auto">
                  <a:xfrm>
                    <a:off x="4343" y="1680"/>
                    <a:ext cx="308" cy="352"/>
                  </a:xfrm>
                  <a:custGeom>
                    <a:avLst/>
                    <a:gdLst>
                      <a:gd name="T0" fmla="*/ 133 w 308"/>
                      <a:gd name="T1" fmla="*/ 349 h 352"/>
                      <a:gd name="T2" fmla="*/ 108 w 308"/>
                      <a:gd name="T3" fmla="*/ 343 h 352"/>
                      <a:gd name="T4" fmla="*/ 95 w 308"/>
                      <a:gd name="T5" fmla="*/ 335 h 352"/>
                      <a:gd name="T6" fmla="*/ 93 w 308"/>
                      <a:gd name="T7" fmla="*/ 329 h 352"/>
                      <a:gd name="T8" fmla="*/ 93 w 308"/>
                      <a:gd name="T9" fmla="*/ 327 h 352"/>
                      <a:gd name="T10" fmla="*/ 94 w 308"/>
                      <a:gd name="T11" fmla="*/ 323 h 352"/>
                      <a:gd name="T12" fmla="*/ 94 w 308"/>
                      <a:gd name="T13" fmla="*/ 314 h 352"/>
                      <a:gd name="T14" fmla="*/ 94 w 308"/>
                      <a:gd name="T15" fmla="*/ 301 h 352"/>
                      <a:gd name="T16" fmla="*/ 91 w 308"/>
                      <a:gd name="T17" fmla="*/ 283 h 352"/>
                      <a:gd name="T18" fmla="*/ 79 w 308"/>
                      <a:gd name="T19" fmla="*/ 266 h 352"/>
                      <a:gd name="T20" fmla="*/ 63 w 308"/>
                      <a:gd name="T21" fmla="*/ 252 h 352"/>
                      <a:gd name="T22" fmla="*/ 51 w 308"/>
                      <a:gd name="T23" fmla="*/ 244 h 352"/>
                      <a:gd name="T24" fmla="*/ 38 w 308"/>
                      <a:gd name="T25" fmla="*/ 233 h 352"/>
                      <a:gd name="T26" fmla="*/ 22 w 308"/>
                      <a:gd name="T27" fmla="*/ 208 h 352"/>
                      <a:gd name="T28" fmla="*/ 8 w 308"/>
                      <a:gd name="T29" fmla="*/ 182 h 352"/>
                      <a:gd name="T30" fmla="*/ 0 w 308"/>
                      <a:gd name="T31" fmla="*/ 156 h 352"/>
                      <a:gd name="T32" fmla="*/ 0 w 308"/>
                      <a:gd name="T33" fmla="*/ 128 h 352"/>
                      <a:gd name="T34" fmla="*/ 4 w 308"/>
                      <a:gd name="T35" fmla="*/ 102 h 352"/>
                      <a:gd name="T36" fmla="*/ 13 w 308"/>
                      <a:gd name="T37" fmla="*/ 76 h 352"/>
                      <a:gd name="T38" fmla="*/ 30 w 308"/>
                      <a:gd name="T39" fmla="*/ 52 h 352"/>
                      <a:gd name="T40" fmla="*/ 47 w 308"/>
                      <a:gd name="T41" fmla="*/ 36 h 352"/>
                      <a:gd name="T42" fmla="*/ 60 w 308"/>
                      <a:gd name="T43" fmla="*/ 27 h 352"/>
                      <a:gd name="T44" fmla="*/ 73 w 308"/>
                      <a:gd name="T45" fmla="*/ 19 h 352"/>
                      <a:gd name="T46" fmla="*/ 87 w 308"/>
                      <a:gd name="T47" fmla="*/ 12 h 352"/>
                      <a:gd name="T48" fmla="*/ 101 w 308"/>
                      <a:gd name="T49" fmla="*/ 8 h 352"/>
                      <a:gd name="T50" fmla="*/ 115 w 308"/>
                      <a:gd name="T51" fmla="*/ 3 h 352"/>
                      <a:gd name="T52" fmla="*/ 131 w 308"/>
                      <a:gd name="T53" fmla="*/ 1 h 352"/>
                      <a:gd name="T54" fmla="*/ 145 w 308"/>
                      <a:gd name="T55" fmla="*/ 0 h 352"/>
                      <a:gd name="T56" fmla="*/ 153 w 308"/>
                      <a:gd name="T57" fmla="*/ 0 h 352"/>
                      <a:gd name="T58" fmla="*/ 169 w 308"/>
                      <a:gd name="T59" fmla="*/ 0 h 352"/>
                      <a:gd name="T60" fmla="*/ 183 w 308"/>
                      <a:gd name="T61" fmla="*/ 1 h 352"/>
                      <a:gd name="T62" fmla="*/ 198 w 308"/>
                      <a:gd name="T63" fmla="*/ 6 h 352"/>
                      <a:gd name="T64" fmla="*/ 213 w 308"/>
                      <a:gd name="T65" fmla="*/ 10 h 352"/>
                      <a:gd name="T66" fmla="*/ 227 w 308"/>
                      <a:gd name="T67" fmla="*/ 15 h 352"/>
                      <a:gd name="T68" fmla="*/ 241 w 308"/>
                      <a:gd name="T69" fmla="*/ 23 h 352"/>
                      <a:gd name="T70" fmla="*/ 253 w 308"/>
                      <a:gd name="T71" fmla="*/ 32 h 352"/>
                      <a:gd name="T72" fmla="*/ 266 w 308"/>
                      <a:gd name="T73" fmla="*/ 41 h 352"/>
                      <a:gd name="T74" fmla="*/ 285 w 308"/>
                      <a:gd name="T75" fmla="*/ 64 h 352"/>
                      <a:gd name="T76" fmla="*/ 299 w 308"/>
                      <a:gd name="T77" fmla="*/ 89 h 352"/>
                      <a:gd name="T78" fmla="*/ 306 w 308"/>
                      <a:gd name="T79" fmla="*/ 115 h 352"/>
                      <a:gd name="T80" fmla="*/ 307 w 308"/>
                      <a:gd name="T81" fmla="*/ 142 h 352"/>
                      <a:gd name="T82" fmla="*/ 301 w 308"/>
                      <a:gd name="T83" fmla="*/ 169 h 352"/>
                      <a:gd name="T84" fmla="*/ 291 w 308"/>
                      <a:gd name="T85" fmla="*/ 196 h 352"/>
                      <a:gd name="T86" fmla="*/ 277 w 308"/>
                      <a:gd name="T87" fmla="*/ 221 h 352"/>
                      <a:gd name="T88" fmla="*/ 257 w 308"/>
                      <a:gd name="T89" fmla="*/ 243 h 352"/>
                      <a:gd name="T90" fmla="*/ 249 w 308"/>
                      <a:gd name="T91" fmla="*/ 247 h 352"/>
                      <a:gd name="T92" fmla="*/ 234 w 308"/>
                      <a:gd name="T93" fmla="*/ 259 h 352"/>
                      <a:gd name="T94" fmla="*/ 220 w 308"/>
                      <a:gd name="T95" fmla="*/ 275 h 352"/>
                      <a:gd name="T96" fmla="*/ 213 w 308"/>
                      <a:gd name="T97" fmla="*/ 293 h 352"/>
                      <a:gd name="T98" fmla="*/ 211 w 308"/>
                      <a:gd name="T99" fmla="*/ 308 h 352"/>
                      <a:gd name="T100" fmla="*/ 212 w 308"/>
                      <a:gd name="T101" fmla="*/ 319 h 352"/>
                      <a:gd name="T102" fmla="*/ 212 w 308"/>
                      <a:gd name="T103" fmla="*/ 326 h 352"/>
                      <a:gd name="T104" fmla="*/ 213 w 308"/>
                      <a:gd name="T105" fmla="*/ 327 h 352"/>
                      <a:gd name="T106" fmla="*/ 211 w 308"/>
                      <a:gd name="T107" fmla="*/ 331 h 352"/>
                      <a:gd name="T108" fmla="*/ 203 w 308"/>
                      <a:gd name="T109" fmla="*/ 339 h 352"/>
                      <a:gd name="T110" fmla="*/ 187 w 308"/>
                      <a:gd name="T111" fmla="*/ 347 h 352"/>
                      <a:gd name="T112" fmla="*/ 153 w 308"/>
                      <a:gd name="T113" fmla="*/ 35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8" h="352">
                        <a:moveTo>
                          <a:pt x="153" y="351"/>
                        </a:moveTo>
                        <a:lnTo>
                          <a:pt x="133" y="349"/>
                        </a:lnTo>
                        <a:lnTo>
                          <a:pt x="120" y="347"/>
                        </a:lnTo>
                        <a:lnTo>
                          <a:pt x="108" y="343"/>
                        </a:lnTo>
                        <a:lnTo>
                          <a:pt x="100" y="339"/>
                        </a:lnTo>
                        <a:lnTo>
                          <a:pt x="95" y="335"/>
                        </a:lnTo>
                        <a:lnTo>
                          <a:pt x="94" y="331"/>
                        </a:lnTo>
                        <a:lnTo>
                          <a:pt x="93" y="329"/>
                        </a:lnTo>
                        <a:lnTo>
                          <a:pt x="93" y="327"/>
                        </a:lnTo>
                        <a:lnTo>
                          <a:pt x="93" y="327"/>
                        </a:lnTo>
                        <a:lnTo>
                          <a:pt x="93" y="326"/>
                        </a:lnTo>
                        <a:lnTo>
                          <a:pt x="94" y="323"/>
                        </a:lnTo>
                        <a:lnTo>
                          <a:pt x="94" y="319"/>
                        </a:lnTo>
                        <a:lnTo>
                          <a:pt x="94" y="314"/>
                        </a:lnTo>
                        <a:lnTo>
                          <a:pt x="94" y="308"/>
                        </a:lnTo>
                        <a:lnTo>
                          <a:pt x="94" y="301"/>
                        </a:lnTo>
                        <a:lnTo>
                          <a:pt x="93" y="293"/>
                        </a:lnTo>
                        <a:lnTo>
                          <a:pt x="91" y="283"/>
                        </a:lnTo>
                        <a:lnTo>
                          <a:pt x="86" y="275"/>
                        </a:lnTo>
                        <a:lnTo>
                          <a:pt x="79" y="266"/>
                        </a:lnTo>
                        <a:lnTo>
                          <a:pt x="70" y="259"/>
                        </a:lnTo>
                        <a:lnTo>
                          <a:pt x="63" y="252"/>
                        </a:lnTo>
                        <a:lnTo>
                          <a:pt x="56" y="247"/>
                        </a:lnTo>
                        <a:lnTo>
                          <a:pt x="51" y="244"/>
                        </a:lnTo>
                        <a:lnTo>
                          <a:pt x="50" y="243"/>
                        </a:lnTo>
                        <a:lnTo>
                          <a:pt x="38" y="233"/>
                        </a:lnTo>
                        <a:lnTo>
                          <a:pt x="30" y="221"/>
                        </a:lnTo>
                        <a:lnTo>
                          <a:pt x="22" y="208"/>
                        </a:lnTo>
                        <a:lnTo>
                          <a:pt x="13" y="196"/>
                        </a:lnTo>
                        <a:lnTo>
                          <a:pt x="8" y="182"/>
                        </a:lnTo>
                        <a:lnTo>
                          <a:pt x="4" y="169"/>
                        </a:lnTo>
                        <a:lnTo>
                          <a:pt x="0" y="156"/>
                        </a:lnTo>
                        <a:lnTo>
                          <a:pt x="0" y="142"/>
                        </a:lnTo>
                        <a:lnTo>
                          <a:pt x="0" y="128"/>
                        </a:lnTo>
                        <a:lnTo>
                          <a:pt x="0" y="115"/>
                        </a:lnTo>
                        <a:lnTo>
                          <a:pt x="4" y="102"/>
                        </a:lnTo>
                        <a:lnTo>
                          <a:pt x="8" y="89"/>
                        </a:lnTo>
                        <a:lnTo>
                          <a:pt x="13" y="76"/>
                        </a:lnTo>
                        <a:lnTo>
                          <a:pt x="22" y="64"/>
                        </a:lnTo>
                        <a:lnTo>
                          <a:pt x="30" y="52"/>
                        </a:lnTo>
                        <a:lnTo>
                          <a:pt x="42" y="41"/>
                        </a:lnTo>
                        <a:lnTo>
                          <a:pt x="47" y="36"/>
                        </a:lnTo>
                        <a:lnTo>
                          <a:pt x="53" y="32"/>
                        </a:lnTo>
                        <a:lnTo>
                          <a:pt x="60" y="27"/>
                        </a:lnTo>
                        <a:lnTo>
                          <a:pt x="66" y="23"/>
                        </a:lnTo>
                        <a:lnTo>
                          <a:pt x="73" y="19"/>
                        </a:lnTo>
                        <a:lnTo>
                          <a:pt x="80" y="15"/>
                        </a:lnTo>
                        <a:lnTo>
                          <a:pt x="87" y="12"/>
                        </a:lnTo>
                        <a:lnTo>
                          <a:pt x="94" y="10"/>
                        </a:lnTo>
                        <a:lnTo>
                          <a:pt x="101" y="8"/>
                        </a:lnTo>
                        <a:lnTo>
                          <a:pt x="109" y="6"/>
                        </a:lnTo>
                        <a:lnTo>
                          <a:pt x="115" y="3"/>
                        </a:lnTo>
                        <a:lnTo>
                          <a:pt x="123" y="1"/>
                        </a:lnTo>
                        <a:lnTo>
                          <a:pt x="131" y="1"/>
                        </a:lnTo>
                        <a:lnTo>
                          <a:pt x="138" y="0"/>
                        </a:lnTo>
                        <a:lnTo>
                          <a:pt x="145" y="0"/>
                        </a:lnTo>
                        <a:lnTo>
                          <a:pt x="153" y="0"/>
                        </a:lnTo>
                        <a:lnTo>
                          <a:pt x="153" y="0"/>
                        </a:lnTo>
                        <a:lnTo>
                          <a:pt x="161" y="0"/>
                        </a:lnTo>
                        <a:lnTo>
                          <a:pt x="169" y="0"/>
                        </a:lnTo>
                        <a:lnTo>
                          <a:pt x="175" y="1"/>
                        </a:lnTo>
                        <a:lnTo>
                          <a:pt x="183" y="1"/>
                        </a:lnTo>
                        <a:lnTo>
                          <a:pt x="191" y="3"/>
                        </a:lnTo>
                        <a:lnTo>
                          <a:pt x="198" y="6"/>
                        </a:lnTo>
                        <a:lnTo>
                          <a:pt x="206" y="8"/>
                        </a:lnTo>
                        <a:lnTo>
                          <a:pt x="213" y="10"/>
                        </a:lnTo>
                        <a:lnTo>
                          <a:pt x="220" y="12"/>
                        </a:lnTo>
                        <a:lnTo>
                          <a:pt x="227" y="15"/>
                        </a:lnTo>
                        <a:lnTo>
                          <a:pt x="233" y="19"/>
                        </a:lnTo>
                        <a:lnTo>
                          <a:pt x="241" y="23"/>
                        </a:lnTo>
                        <a:lnTo>
                          <a:pt x="247" y="27"/>
                        </a:lnTo>
                        <a:lnTo>
                          <a:pt x="253" y="32"/>
                        </a:lnTo>
                        <a:lnTo>
                          <a:pt x="260" y="36"/>
                        </a:lnTo>
                        <a:lnTo>
                          <a:pt x="266" y="41"/>
                        </a:lnTo>
                        <a:lnTo>
                          <a:pt x="277" y="52"/>
                        </a:lnTo>
                        <a:lnTo>
                          <a:pt x="285" y="64"/>
                        </a:lnTo>
                        <a:lnTo>
                          <a:pt x="291" y="76"/>
                        </a:lnTo>
                        <a:lnTo>
                          <a:pt x="299" y="89"/>
                        </a:lnTo>
                        <a:lnTo>
                          <a:pt x="302" y="102"/>
                        </a:lnTo>
                        <a:lnTo>
                          <a:pt x="306" y="115"/>
                        </a:lnTo>
                        <a:lnTo>
                          <a:pt x="307" y="128"/>
                        </a:lnTo>
                        <a:lnTo>
                          <a:pt x="307" y="142"/>
                        </a:lnTo>
                        <a:lnTo>
                          <a:pt x="305" y="156"/>
                        </a:lnTo>
                        <a:lnTo>
                          <a:pt x="301" y="169"/>
                        </a:lnTo>
                        <a:lnTo>
                          <a:pt x="298" y="182"/>
                        </a:lnTo>
                        <a:lnTo>
                          <a:pt x="291" y="196"/>
                        </a:lnTo>
                        <a:lnTo>
                          <a:pt x="284" y="208"/>
                        </a:lnTo>
                        <a:lnTo>
                          <a:pt x="277" y="221"/>
                        </a:lnTo>
                        <a:lnTo>
                          <a:pt x="266" y="233"/>
                        </a:lnTo>
                        <a:lnTo>
                          <a:pt x="257" y="243"/>
                        </a:lnTo>
                        <a:lnTo>
                          <a:pt x="254" y="244"/>
                        </a:lnTo>
                        <a:lnTo>
                          <a:pt x="249" y="247"/>
                        </a:lnTo>
                        <a:lnTo>
                          <a:pt x="243" y="252"/>
                        </a:lnTo>
                        <a:lnTo>
                          <a:pt x="234" y="259"/>
                        </a:lnTo>
                        <a:lnTo>
                          <a:pt x="227" y="266"/>
                        </a:lnTo>
                        <a:lnTo>
                          <a:pt x="220" y="275"/>
                        </a:lnTo>
                        <a:lnTo>
                          <a:pt x="215" y="283"/>
                        </a:lnTo>
                        <a:lnTo>
                          <a:pt x="213" y="293"/>
                        </a:lnTo>
                        <a:lnTo>
                          <a:pt x="212" y="301"/>
                        </a:lnTo>
                        <a:lnTo>
                          <a:pt x="211" y="308"/>
                        </a:lnTo>
                        <a:lnTo>
                          <a:pt x="211" y="314"/>
                        </a:lnTo>
                        <a:lnTo>
                          <a:pt x="212" y="319"/>
                        </a:lnTo>
                        <a:lnTo>
                          <a:pt x="212" y="323"/>
                        </a:lnTo>
                        <a:lnTo>
                          <a:pt x="212" y="326"/>
                        </a:lnTo>
                        <a:lnTo>
                          <a:pt x="213" y="327"/>
                        </a:lnTo>
                        <a:lnTo>
                          <a:pt x="213" y="327"/>
                        </a:lnTo>
                        <a:lnTo>
                          <a:pt x="213" y="329"/>
                        </a:lnTo>
                        <a:lnTo>
                          <a:pt x="211" y="331"/>
                        </a:lnTo>
                        <a:lnTo>
                          <a:pt x="209" y="335"/>
                        </a:lnTo>
                        <a:lnTo>
                          <a:pt x="203" y="339"/>
                        </a:lnTo>
                        <a:lnTo>
                          <a:pt x="197" y="343"/>
                        </a:lnTo>
                        <a:lnTo>
                          <a:pt x="187" y="347"/>
                        </a:lnTo>
                        <a:lnTo>
                          <a:pt x="172" y="349"/>
                        </a:lnTo>
                        <a:lnTo>
                          <a:pt x="153" y="351"/>
                        </a:lnTo>
                        <a:lnTo>
                          <a:pt x="153" y="351"/>
                        </a:lnTo>
                      </a:path>
                    </a:pathLst>
                  </a:custGeom>
                  <a:gradFill rotWithShape="0">
                    <a:gsLst>
                      <a:gs pos="0">
                        <a:srgbClr val="FFFF00"/>
                      </a:gs>
                      <a:gs pos="100000">
                        <a:srgbClr val="FFFFD0"/>
                      </a:gs>
                    </a:gsLst>
                    <a:path path="rect">
                      <a:fillToRect l="50000" t="50000" r="50000" b="50000"/>
                    </a:path>
                  </a:gra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24" name="Freeform 24"/>
                  <p:cNvSpPr>
                    <a:spLocks/>
                  </p:cNvSpPr>
                  <p:nvPr/>
                </p:nvSpPr>
                <p:spPr bwMode="auto">
                  <a:xfrm>
                    <a:off x="4431" y="2004"/>
                    <a:ext cx="66" cy="31"/>
                  </a:xfrm>
                  <a:custGeom>
                    <a:avLst/>
                    <a:gdLst>
                      <a:gd name="T0" fmla="*/ 0 w 66"/>
                      <a:gd name="T1" fmla="*/ 3 h 31"/>
                      <a:gd name="T2" fmla="*/ 0 w 66"/>
                      <a:gd name="T3" fmla="*/ 3 h 31"/>
                      <a:gd name="T4" fmla="*/ 0 w 66"/>
                      <a:gd name="T5" fmla="*/ 6 h 31"/>
                      <a:gd name="T6" fmla="*/ 3 w 66"/>
                      <a:gd name="T7" fmla="*/ 9 h 31"/>
                      <a:gd name="T8" fmla="*/ 5 w 66"/>
                      <a:gd name="T9" fmla="*/ 13 h 31"/>
                      <a:gd name="T10" fmla="*/ 10 w 66"/>
                      <a:gd name="T11" fmla="*/ 18 h 31"/>
                      <a:gd name="T12" fmla="*/ 18 w 66"/>
                      <a:gd name="T13" fmla="*/ 22 h 31"/>
                      <a:gd name="T14" fmla="*/ 31 w 66"/>
                      <a:gd name="T15" fmla="*/ 27 h 31"/>
                      <a:gd name="T16" fmla="*/ 44 w 66"/>
                      <a:gd name="T17" fmla="*/ 29 h 31"/>
                      <a:gd name="T18" fmla="*/ 65 w 66"/>
                      <a:gd name="T19" fmla="*/ 30 h 31"/>
                      <a:gd name="T20" fmla="*/ 65 w 66"/>
                      <a:gd name="T21" fmla="*/ 23 h 31"/>
                      <a:gd name="T22" fmla="*/ 45 w 66"/>
                      <a:gd name="T23" fmla="*/ 22 h 31"/>
                      <a:gd name="T24" fmla="*/ 32 w 66"/>
                      <a:gd name="T25" fmla="*/ 20 h 31"/>
                      <a:gd name="T26" fmla="*/ 22 w 66"/>
                      <a:gd name="T27" fmla="*/ 16 h 31"/>
                      <a:gd name="T28" fmla="*/ 14 w 66"/>
                      <a:gd name="T29" fmla="*/ 12 h 31"/>
                      <a:gd name="T30" fmla="*/ 12 w 66"/>
                      <a:gd name="T31" fmla="*/ 10 h 31"/>
                      <a:gd name="T32" fmla="*/ 10 w 66"/>
                      <a:gd name="T33" fmla="*/ 6 h 31"/>
                      <a:gd name="T34" fmla="*/ 8 w 66"/>
                      <a:gd name="T35" fmla="*/ 3 h 31"/>
                      <a:gd name="T36" fmla="*/ 8 w 66"/>
                      <a:gd name="T37" fmla="*/ 3 h 31"/>
                      <a:gd name="T38" fmla="*/ 8 w 66"/>
                      <a:gd name="T39" fmla="*/ 3 h 31"/>
                      <a:gd name="T40" fmla="*/ 8 w 66"/>
                      <a:gd name="T41" fmla="*/ 3 h 31"/>
                      <a:gd name="T42" fmla="*/ 7 w 66"/>
                      <a:gd name="T43" fmla="*/ 2 h 31"/>
                      <a:gd name="T44" fmla="*/ 5 w 66"/>
                      <a:gd name="T45" fmla="*/ 0 h 31"/>
                      <a:gd name="T46" fmla="*/ 3 w 66"/>
                      <a:gd name="T47" fmla="*/ 2 h 31"/>
                      <a:gd name="T48" fmla="*/ 0 w 66"/>
                      <a:gd name="T49" fmla="*/ 3 h 31"/>
                      <a:gd name="T50" fmla="*/ 0 w 66"/>
                      <a:gd name="T51" fmla="*/ 3 h 31"/>
                      <a:gd name="T52" fmla="*/ 0 w 66"/>
                      <a:gd name="T53"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31">
                        <a:moveTo>
                          <a:pt x="0" y="3"/>
                        </a:moveTo>
                        <a:lnTo>
                          <a:pt x="0" y="3"/>
                        </a:lnTo>
                        <a:lnTo>
                          <a:pt x="0" y="6"/>
                        </a:lnTo>
                        <a:lnTo>
                          <a:pt x="3" y="9"/>
                        </a:lnTo>
                        <a:lnTo>
                          <a:pt x="5" y="13"/>
                        </a:lnTo>
                        <a:lnTo>
                          <a:pt x="10" y="18"/>
                        </a:lnTo>
                        <a:lnTo>
                          <a:pt x="18" y="22"/>
                        </a:lnTo>
                        <a:lnTo>
                          <a:pt x="31" y="27"/>
                        </a:lnTo>
                        <a:lnTo>
                          <a:pt x="44" y="29"/>
                        </a:lnTo>
                        <a:lnTo>
                          <a:pt x="65" y="30"/>
                        </a:lnTo>
                        <a:lnTo>
                          <a:pt x="65" y="23"/>
                        </a:lnTo>
                        <a:lnTo>
                          <a:pt x="45" y="22"/>
                        </a:lnTo>
                        <a:lnTo>
                          <a:pt x="32" y="20"/>
                        </a:lnTo>
                        <a:lnTo>
                          <a:pt x="22" y="16"/>
                        </a:lnTo>
                        <a:lnTo>
                          <a:pt x="14" y="12"/>
                        </a:lnTo>
                        <a:lnTo>
                          <a:pt x="12" y="10"/>
                        </a:lnTo>
                        <a:lnTo>
                          <a:pt x="10" y="6"/>
                        </a:lnTo>
                        <a:lnTo>
                          <a:pt x="8" y="3"/>
                        </a:lnTo>
                        <a:lnTo>
                          <a:pt x="8" y="3"/>
                        </a:lnTo>
                        <a:lnTo>
                          <a:pt x="8" y="3"/>
                        </a:lnTo>
                        <a:lnTo>
                          <a:pt x="8" y="3"/>
                        </a:lnTo>
                        <a:lnTo>
                          <a:pt x="7" y="2"/>
                        </a:lnTo>
                        <a:lnTo>
                          <a:pt x="5" y="0"/>
                        </a:lnTo>
                        <a:lnTo>
                          <a:pt x="3" y="2"/>
                        </a:lnTo>
                        <a:lnTo>
                          <a:pt x="0" y="3"/>
                        </a:lnTo>
                        <a:lnTo>
                          <a:pt x="0" y="3"/>
                        </a:lnTo>
                        <a:lnTo>
                          <a:pt x="0" y="3"/>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25" name="Freeform 25"/>
                  <p:cNvSpPr>
                    <a:spLocks/>
                  </p:cNvSpPr>
                  <p:nvPr/>
                </p:nvSpPr>
                <p:spPr bwMode="auto">
                  <a:xfrm>
                    <a:off x="4431" y="1971"/>
                    <a:ext cx="11" cy="37"/>
                  </a:xfrm>
                  <a:custGeom>
                    <a:avLst/>
                    <a:gdLst>
                      <a:gd name="T0" fmla="*/ 0 w 11"/>
                      <a:gd name="T1" fmla="*/ 2 h 37"/>
                      <a:gd name="T2" fmla="*/ 0 w 11"/>
                      <a:gd name="T3" fmla="*/ 2 h 37"/>
                      <a:gd name="T4" fmla="*/ 2 w 11"/>
                      <a:gd name="T5" fmla="*/ 10 h 37"/>
                      <a:gd name="T6" fmla="*/ 2 w 11"/>
                      <a:gd name="T7" fmla="*/ 17 h 37"/>
                      <a:gd name="T8" fmla="*/ 2 w 11"/>
                      <a:gd name="T9" fmla="*/ 23 h 37"/>
                      <a:gd name="T10" fmla="*/ 2 w 11"/>
                      <a:gd name="T11" fmla="*/ 28 h 37"/>
                      <a:gd name="T12" fmla="*/ 2 w 11"/>
                      <a:gd name="T13" fmla="*/ 32 h 37"/>
                      <a:gd name="T14" fmla="*/ 0 w 11"/>
                      <a:gd name="T15" fmla="*/ 35 h 37"/>
                      <a:gd name="T16" fmla="*/ 0 w 11"/>
                      <a:gd name="T17" fmla="*/ 36 h 37"/>
                      <a:gd name="T18" fmla="*/ 0 w 11"/>
                      <a:gd name="T19" fmla="*/ 36 h 37"/>
                      <a:gd name="T20" fmla="*/ 8 w 11"/>
                      <a:gd name="T21" fmla="*/ 36 h 37"/>
                      <a:gd name="T22" fmla="*/ 8 w 11"/>
                      <a:gd name="T23" fmla="*/ 36 h 37"/>
                      <a:gd name="T24" fmla="*/ 8 w 11"/>
                      <a:gd name="T25" fmla="*/ 36 h 37"/>
                      <a:gd name="T26" fmla="*/ 10 w 11"/>
                      <a:gd name="T27" fmla="*/ 33 h 37"/>
                      <a:gd name="T28" fmla="*/ 10 w 11"/>
                      <a:gd name="T29" fmla="*/ 28 h 37"/>
                      <a:gd name="T30" fmla="*/ 10 w 11"/>
                      <a:gd name="T31" fmla="*/ 23 h 37"/>
                      <a:gd name="T32" fmla="*/ 10 w 11"/>
                      <a:gd name="T33" fmla="*/ 17 h 37"/>
                      <a:gd name="T34" fmla="*/ 10 w 11"/>
                      <a:gd name="T35" fmla="*/ 10 h 37"/>
                      <a:gd name="T36" fmla="*/ 8 w 11"/>
                      <a:gd name="T37" fmla="*/ 2 h 37"/>
                      <a:gd name="T38" fmla="*/ 8 w 11"/>
                      <a:gd name="T39" fmla="*/ 0 h 37"/>
                      <a:gd name="T40" fmla="*/ 0 w 11"/>
                      <a:gd name="T41" fmla="*/ 2 h 37"/>
                      <a:gd name="T42" fmla="*/ 0 w 11"/>
                      <a:gd name="T43"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37">
                        <a:moveTo>
                          <a:pt x="0" y="2"/>
                        </a:moveTo>
                        <a:lnTo>
                          <a:pt x="0" y="2"/>
                        </a:lnTo>
                        <a:lnTo>
                          <a:pt x="2" y="10"/>
                        </a:lnTo>
                        <a:lnTo>
                          <a:pt x="2" y="17"/>
                        </a:lnTo>
                        <a:lnTo>
                          <a:pt x="2" y="23"/>
                        </a:lnTo>
                        <a:lnTo>
                          <a:pt x="2" y="28"/>
                        </a:lnTo>
                        <a:lnTo>
                          <a:pt x="2" y="32"/>
                        </a:lnTo>
                        <a:lnTo>
                          <a:pt x="0" y="35"/>
                        </a:lnTo>
                        <a:lnTo>
                          <a:pt x="0" y="36"/>
                        </a:lnTo>
                        <a:lnTo>
                          <a:pt x="0" y="36"/>
                        </a:lnTo>
                        <a:lnTo>
                          <a:pt x="8" y="36"/>
                        </a:lnTo>
                        <a:lnTo>
                          <a:pt x="8" y="36"/>
                        </a:lnTo>
                        <a:lnTo>
                          <a:pt x="8" y="36"/>
                        </a:lnTo>
                        <a:lnTo>
                          <a:pt x="10" y="33"/>
                        </a:lnTo>
                        <a:lnTo>
                          <a:pt x="10" y="28"/>
                        </a:lnTo>
                        <a:lnTo>
                          <a:pt x="10" y="23"/>
                        </a:lnTo>
                        <a:lnTo>
                          <a:pt x="10" y="17"/>
                        </a:lnTo>
                        <a:lnTo>
                          <a:pt x="10" y="10"/>
                        </a:lnTo>
                        <a:lnTo>
                          <a:pt x="8" y="2"/>
                        </a:lnTo>
                        <a:lnTo>
                          <a:pt x="8" y="0"/>
                        </a:lnTo>
                        <a:lnTo>
                          <a:pt x="0" y="2"/>
                        </a:lnTo>
                        <a:lnTo>
                          <a:pt x="0" y="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26" name="Freeform 26"/>
                  <p:cNvSpPr>
                    <a:spLocks/>
                  </p:cNvSpPr>
                  <p:nvPr/>
                </p:nvSpPr>
                <p:spPr bwMode="auto">
                  <a:xfrm>
                    <a:off x="4389" y="1919"/>
                    <a:ext cx="51" cy="55"/>
                  </a:xfrm>
                  <a:custGeom>
                    <a:avLst/>
                    <a:gdLst>
                      <a:gd name="T0" fmla="*/ 0 w 51"/>
                      <a:gd name="T1" fmla="*/ 7 h 55"/>
                      <a:gd name="T2" fmla="*/ 1 w 51"/>
                      <a:gd name="T3" fmla="*/ 7 h 55"/>
                      <a:gd name="T4" fmla="*/ 3 w 51"/>
                      <a:gd name="T5" fmla="*/ 8 h 55"/>
                      <a:gd name="T6" fmla="*/ 8 w 51"/>
                      <a:gd name="T7" fmla="*/ 10 h 55"/>
                      <a:gd name="T8" fmla="*/ 14 w 51"/>
                      <a:gd name="T9" fmla="*/ 16 h 55"/>
                      <a:gd name="T10" fmla="*/ 23 w 51"/>
                      <a:gd name="T11" fmla="*/ 22 h 55"/>
                      <a:gd name="T12" fmla="*/ 28 w 51"/>
                      <a:gd name="T13" fmla="*/ 30 h 55"/>
                      <a:gd name="T14" fmla="*/ 36 w 51"/>
                      <a:gd name="T15" fmla="*/ 37 h 55"/>
                      <a:gd name="T16" fmla="*/ 40 w 51"/>
                      <a:gd name="T17" fmla="*/ 46 h 55"/>
                      <a:gd name="T18" fmla="*/ 42 w 51"/>
                      <a:gd name="T19" fmla="*/ 54 h 55"/>
                      <a:gd name="T20" fmla="*/ 50 w 51"/>
                      <a:gd name="T21" fmla="*/ 52 h 55"/>
                      <a:gd name="T22" fmla="*/ 48 w 51"/>
                      <a:gd name="T23" fmla="*/ 44 h 55"/>
                      <a:gd name="T24" fmla="*/ 42 w 51"/>
                      <a:gd name="T25" fmla="*/ 34 h 55"/>
                      <a:gd name="T26" fmla="*/ 35 w 51"/>
                      <a:gd name="T27" fmla="*/ 25 h 55"/>
                      <a:gd name="T28" fmla="*/ 27 w 51"/>
                      <a:gd name="T29" fmla="*/ 17 h 55"/>
                      <a:gd name="T30" fmla="*/ 19 w 51"/>
                      <a:gd name="T31" fmla="*/ 10 h 55"/>
                      <a:gd name="T32" fmla="*/ 12 w 51"/>
                      <a:gd name="T33" fmla="*/ 6 h 55"/>
                      <a:gd name="T34" fmla="*/ 7 w 51"/>
                      <a:gd name="T35" fmla="*/ 2 h 55"/>
                      <a:gd name="T36" fmla="*/ 5 w 51"/>
                      <a:gd name="T37" fmla="*/ 0 h 55"/>
                      <a:gd name="T38" fmla="*/ 6 w 51"/>
                      <a:gd name="T39" fmla="*/ 1 h 55"/>
                      <a:gd name="T40" fmla="*/ 5 w 51"/>
                      <a:gd name="T41" fmla="*/ 0 h 55"/>
                      <a:gd name="T42" fmla="*/ 2 w 51"/>
                      <a:gd name="T43" fmla="*/ 0 h 55"/>
                      <a:gd name="T44" fmla="*/ 0 w 51"/>
                      <a:gd name="T45" fmla="*/ 2 h 55"/>
                      <a:gd name="T46" fmla="*/ 0 w 51"/>
                      <a:gd name="T47" fmla="*/ 4 h 55"/>
                      <a:gd name="T48" fmla="*/ 1 w 51"/>
                      <a:gd name="T49" fmla="*/ 7 h 55"/>
                      <a:gd name="T50" fmla="*/ 0 w 51"/>
                      <a:gd name="T51" fmla="*/ 7 h 55"/>
                      <a:gd name="T52" fmla="*/ 0 w 51"/>
                      <a:gd name="T53" fmla="*/ 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55">
                        <a:moveTo>
                          <a:pt x="0" y="7"/>
                        </a:moveTo>
                        <a:lnTo>
                          <a:pt x="1" y="7"/>
                        </a:lnTo>
                        <a:lnTo>
                          <a:pt x="3" y="8"/>
                        </a:lnTo>
                        <a:lnTo>
                          <a:pt x="8" y="10"/>
                        </a:lnTo>
                        <a:lnTo>
                          <a:pt x="14" y="16"/>
                        </a:lnTo>
                        <a:lnTo>
                          <a:pt x="23" y="22"/>
                        </a:lnTo>
                        <a:lnTo>
                          <a:pt x="28" y="30"/>
                        </a:lnTo>
                        <a:lnTo>
                          <a:pt x="36" y="37"/>
                        </a:lnTo>
                        <a:lnTo>
                          <a:pt x="40" y="46"/>
                        </a:lnTo>
                        <a:lnTo>
                          <a:pt x="42" y="54"/>
                        </a:lnTo>
                        <a:lnTo>
                          <a:pt x="50" y="52"/>
                        </a:lnTo>
                        <a:lnTo>
                          <a:pt x="48" y="44"/>
                        </a:lnTo>
                        <a:lnTo>
                          <a:pt x="42" y="34"/>
                        </a:lnTo>
                        <a:lnTo>
                          <a:pt x="35" y="25"/>
                        </a:lnTo>
                        <a:lnTo>
                          <a:pt x="27" y="17"/>
                        </a:lnTo>
                        <a:lnTo>
                          <a:pt x="19" y="10"/>
                        </a:lnTo>
                        <a:lnTo>
                          <a:pt x="12" y="6"/>
                        </a:lnTo>
                        <a:lnTo>
                          <a:pt x="7" y="2"/>
                        </a:lnTo>
                        <a:lnTo>
                          <a:pt x="5" y="0"/>
                        </a:lnTo>
                        <a:lnTo>
                          <a:pt x="6" y="1"/>
                        </a:lnTo>
                        <a:lnTo>
                          <a:pt x="5" y="0"/>
                        </a:lnTo>
                        <a:lnTo>
                          <a:pt x="2" y="0"/>
                        </a:lnTo>
                        <a:lnTo>
                          <a:pt x="0" y="2"/>
                        </a:lnTo>
                        <a:lnTo>
                          <a:pt x="0" y="4"/>
                        </a:lnTo>
                        <a:lnTo>
                          <a:pt x="1" y="7"/>
                        </a:lnTo>
                        <a:lnTo>
                          <a:pt x="0" y="7"/>
                        </a:lnTo>
                        <a:lnTo>
                          <a:pt x="0" y="7"/>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27" name="Freeform 27"/>
                  <p:cNvSpPr>
                    <a:spLocks/>
                  </p:cNvSpPr>
                  <p:nvPr/>
                </p:nvSpPr>
                <p:spPr bwMode="auto">
                  <a:xfrm>
                    <a:off x="4339" y="1720"/>
                    <a:ext cx="57" cy="207"/>
                  </a:xfrm>
                  <a:custGeom>
                    <a:avLst/>
                    <a:gdLst>
                      <a:gd name="T0" fmla="*/ 42 w 57"/>
                      <a:gd name="T1" fmla="*/ 0 h 207"/>
                      <a:gd name="T2" fmla="*/ 42 w 57"/>
                      <a:gd name="T3" fmla="*/ 0 h 207"/>
                      <a:gd name="T4" fmla="*/ 31 w 57"/>
                      <a:gd name="T5" fmla="*/ 11 h 207"/>
                      <a:gd name="T6" fmla="*/ 22 w 57"/>
                      <a:gd name="T7" fmla="*/ 22 h 207"/>
                      <a:gd name="T8" fmla="*/ 16 w 57"/>
                      <a:gd name="T9" fmla="*/ 34 h 207"/>
                      <a:gd name="T10" fmla="*/ 8 w 57"/>
                      <a:gd name="T11" fmla="*/ 48 h 207"/>
                      <a:gd name="T12" fmla="*/ 4 w 57"/>
                      <a:gd name="T13" fmla="*/ 60 h 207"/>
                      <a:gd name="T14" fmla="*/ 1 w 57"/>
                      <a:gd name="T15" fmla="*/ 75 h 207"/>
                      <a:gd name="T16" fmla="*/ 0 w 57"/>
                      <a:gd name="T17" fmla="*/ 88 h 207"/>
                      <a:gd name="T18" fmla="*/ 0 w 57"/>
                      <a:gd name="T19" fmla="*/ 102 h 207"/>
                      <a:gd name="T20" fmla="*/ 1 w 57"/>
                      <a:gd name="T21" fmla="*/ 116 h 207"/>
                      <a:gd name="T22" fmla="*/ 4 w 57"/>
                      <a:gd name="T23" fmla="*/ 130 h 207"/>
                      <a:gd name="T24" fmla="*/ 8 w 57"/>
                      <a:gd name="T25" fmla="*/ 144 h 207"/>
                      <a:gd name="T26" fmla="*/ 16 w 57"/>
                      <a:gd name="T27" fmla="*/ 157 h 207"/>
                      <a:gd name="T28" fmla="*/ 21 w 57"/>
                      <a:gd name="T29" fmla="*/ 169 h 207"/>
                      <a:gd name="T30" fmla="*/ 30 w 57"/>
                      <a:gd name="T31" fmla="*/ 183 h 207"/>
                      <a:gd name="T32" fmla="*/ 40 w 57"/>
                      <a:gd name="T33" fmla="*/ 194 h 207"/>
                      <a:gd name="T34" fmla="*/ 50 w 57"/>
                      <a:gd name="T35" fmla="*/ 206 h 207"/>
                      <a:gd name="T36" fmla="*/ 56 w 57"/>
                      <a:gd name="T37" fmla="*/ 200 h 207"/>
                      <a:gd name="T38" fmla="*/ 46 w 57"/>
                      <a:gd name="T39" fmla="*/ 189 h 207"/>
                      <a:gd name="T40" fmla="*/ 36 w 57"/>
                      <a:gd name="T41" fmla="*/ 178 h 207"/>
                      <a:gd name="T42" fmla="*/ 28 w 57"/>
                      <a:gd name="T43" fmla="*/ 167 h 207"/>
                      <a:gd name="T44" fmla="*/ 20 w 57"/>
                      <a:gd name="T45" fmla="*/ 154 h 207"/>
                      <a:gd name="T46" fmla="*/ 16 w 57"/>
                      <a:gd name="T47" fmla="*/ 142 h 207"/>
                      <a:gd name="T48" fmla="*/ 10 w 57"/>
                      <a:gd name="T49" fmla="*/ 128 h 207"/>
                      <a:gd name="T50" fmla="*/ 8 w 57"/>
                      <a:gd name="T51" fmla="*/ 115 h 207"/>
                      <a:gd name="T52" fmla="*/ 7 w 57"/>
                      <a:gd name="T53" fmla="*/ 102 h 207"/>
                      <a:gd name="T54" fmla="*/ 7 w 57"/>
                      <a:gd name="T55" fmla="*/ 88 h 207"/>
                      <a:gd name="T56" fmla="*/ 8 w 57"/>
                      <a:gd name="T57" fmla="*/ 75 h 207"/>
                      <a:gd name="T58" fmla="*/ 10 w 57"/>
                      <a:gd name="T59" fmla="*/ 62 h 207"/>
                      <a:gd name="T60" fmla="*/ 16 w 57"/>
                      <a:gd name="T61" fmla="*/ 50 h 207"/>
                      <a:gd name="T62" fmla="*/ 20 w 57"/>
                      <a:gd name="T63" fmla="*/ 38 h 207"/>
                      <a:gd name="T64" fmla="*/ 28 w 57"/>
                      <a:gd name="T65" fmla="*/ 26 h 207"/>
                      <a:gd name="T66" fmla="*/ 37 w 57"/>
                      <a:gd name="T67" fmla="*/ 14 h 207"/>
                      <a:gd name="T68" fmla="*/ 48 w 57"/>
                      <a:gd name="T69" fmla="*/ 4 h 207"/>
                      <a:gd name="T70" fmla="*/ 48 w 57"/>
                      <a:gd name="T71" fmla="*/ 4 h 207"/>
                      <a:gd name="T72" fmla="*/ 42 w 57"/>
                      <a:gd name="T73" fmla="*/ 0 h 207"/>
                      <a:gd name="T74" fmla="*/ 42 w 57"/>
                      <a:gd name="T7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 h="207">
                        <a:moveTo>
                          <a:pt x="42" y="0"/>
                        </a:moveTo>
                        <a:lnTo>
                          <a:pt x="42" y="0"/>
                        </a:lnTo>
                        <a:lnTo>
                          <a:pt x="31" y="11"/>
                        </a:lnTo>
                        <a:lnTo>
                          <a:pt x="22" y="22"/>
                        </a:lnTo>
                        <a:lnTo>
                          <a:pt x="16" y="34"/>
                        </a:lnTo>
                        <a:lnTo>
                          <a:pt x="8" y="48"/>
                        </a:lnTo>
                        <a:lnTo>
                          <a:pt x="4" y="60"/>
                        </a:lnTo>
                        <a:lnTo>
                          <a:pt x="1" y="75"/>
                        </a:lnTo>
                        <a:lnTo>
                          <a:pt x="0" y="88"/>
                        </a:lnTo>
                        <a:lnTo>
                          <a:pt x="0" y="102"/>
                        </a:lnTo>
                        <a:lnTo>
                          <a:pt x="1" y="116"/>
                        </a:lnTo>
                        <a:lnTo>
                          <a:pt x="4" y="130"/>
                        </a:lnTo>
                        <a:lnTo>
                          <a:pt x="8" y="144"/>
                        </a:lnTo>
                        <a:lnTo>
                          <a:pt x="16" y="157"/>
                        </a:lnTo>
                        <a:lnTo>
                          <a:pt x="21" y="169"/>
                        </a:lnTo>
                        <a:lnTo>
                          <a:pt x="30" y="183"/>
                        </a:lnTo>
                        <a:lnTo>
                          <a:pt x="40" y="194"/>
                        </a:lnTo>
                        <a:lnTo>
                          <a:pt x="50" y="206"/>
                        </a:lnTo>
                        <a:lnTo>
                          <a:pt x="56" y="200"/>
                        </a:lnTo>
                        <a:lnTo>
                          <a:pt x="46" y="189"/>
                        </a:lnTo>
                        <a:lnTo>
                          <a:pt x="36" y="178"/>
                        </a:lnTo>
                        <a:lnTo>
                          <a:pt x="28" y="167"/>
                        </a:lnTo>
                        <a:lnTo>
                          <a:pt x="20" y="154"/>
                        </a:lnTo>
                        <a:lnTo>
                          <a:pt x="16" y="142"/>
                        </a:lnTo>
                        <a:lnTo>
                          <a:pt x="10" y="128"/>
                        </a:lnTo>
                        <a:lnTo>
                          <a:pt x="8" y="115"/>
                        </a:lnTo>
                        <a:lnTo>
                          <a:pt x="7" y="102"/>
                        </a:lnTo>
                        <a:lnTo>
                          <a:pt x="7" y="88"/>
                        </a:lnTo>
                        <a:lnTo>
                          <a:pt x="8" y="75"/>
                        </a:lnTo>
                        <a:lnTo>
                          <a:pt x="10" y="62"/>
                        </a:lnTo>
                        <a:lnTo>
                          <a:pt x="16" y="50"/>
                        </a:lnTo>
                        <a:lnTo>
                          <a:pt x="20" y="38"/>
                        </a:lnTo>
                        <a:lnTo>
                          <a:pt x="28" y="26"/>
                        </a:lnTo>
                        <a:lnTo>
                          <a:pt x="37" y="14"/>
                        </a:lnTo>
                        <a:lnTo>
                          <a:pt x="48" y="4"/>
                        </a:lnTo>
                        <a:lnTo>
                          <a:pt x="48" y="4"/>
                        </a:lnTo>
                        <a:lnTo>
                          <a:pt x="42" y="0"/>
                        </a:lnTo>
                        <a:lnTo>
                          <a:pt x="42" y="0"/>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28" name="Freeform 28"/>
                  <p:cNvSpPr>
                    <a:spLocks/>
                  </p:cNvSpPr>
                  <p:nvPr/>
                </p:nvSpPr>
                <p:spPr bwMode="auto">
                  <a:xfrm>
                    <a:off x="4381" y="1675"/>
                    <a:ext cx="120" cy="50"/>
                  </a:xfrm>
                  <a:custGeom>
                    <a:avLst/>
                    <a:gdLst>
                      <a:gd name="T0" fmla="*/ 115 w 120"/>
                      <a:gd name="T1" fmla="*/ 0 h 50"/>
                      <a:gd name="T2" fmla="*/ 115 w 120"/>
                      <a:gd name="T3" fmla="*/ 0 h 50"/>
                      <a:gd name="T4" fmla="*/ 107 w 120"/>
                      <a:gd name="T5" fmla="*/ 0 h 50"/>
                      <a:gd name="T6" fmla="*/ 100 w 120"/>
                      <a:gd name="T7" fmla="*/ 1 h 50"/>
                      <a:gd name="T8" fmla="*/ 91 w 120"/>
                      <a:gd name="T9" fmla="*/ 2 h 50"/>
                      <a:gd name="T10" fmla="*/ 84 w 120"/>
                      <a:gd name="T11" fmla="*/ 3 h 50"/>
                      <a:gd name="T12" fmla="*/ 76 w 120"/>
                      <a:gd name="T13" fmla="*/ 5 h 50"/>
                      <a:gd name="T14" fmla="*/ 70 w 120"/>
                      <a:gd name="T15" fmla="*/ 6 h 50"/>
                      <a:gd name="T16" fmla="*/ 62 w 120"/>
                      <a:gd name="T17" fmla="*/ 9 h 50"/>
                      <a:gd name="T18" fmla="*/ 55 w 120"/>
                      <a:gd name="T19" fmla="*/ 12 h 50"/>
                      <a:gd name="T20" fmla="*/ 48 w 120"/>
                      <a:gd name="T21" fmla="*/ 15 h 50"/>
                      <a:gd name="T22" fmla="*/ 41 w 120"/>
                      <a:gd name="T23" fmla="*/ 17 h 50"/>
                      <a:gd name="T24" fmla="*/ 32 w 120"/>
                      <a:gd name="T25" fmla="*/ 21 h 50"/>
                      <a:gd name="T26" fmla="*/ 26 w 120"/>
                      <a:gd name="T27" fmla="*/ 25 h 50"/>
                      <a:gd name="T28" fmla="*/ 19 w 120"/>
                      <a:gd name="T29" fmla="*/ 29 h 50"/>
                      <a:gd name="T30" fmla="*/ 13 w 120"/>
                      <a:gd name="T31" fmla="*/ 35 h 50"/>
                      <a:gd name="T32" fmla="*/ 6 w 120"/>
                      <a:gd name="T33" fmla="*/ 39 h 50"/>
                      <a:gd name="T34" fmla="*/ 0 w 120"/>
                      <a:gd name="T35" fmla="*/ 45 h 50"/>
                      <a:gd name="T36" fmla="*/ 6 w 120"/>
                      <a:gd name="T37" fmla="*/ 49 h 50"/>
                      <a:gd name="T38" fmla="*/ 12 w 120"/>
                      <a:gd name="T39" fmla="*/ 45 h 50"/>
                      <a:gd name="T40" fmla="*/ 17 w 120"/>
                      <a:gd name="T41" fmla="*/ 39 h 50"/>
                      <a:gd name="T42" fmla="*/ 25 w 120"/>
                      <a:gd name="T43" fmla="*/ 35 h 50"/>
                      <a:gd name="T44" fmla="*/ 31 w 120"/>
                      <a:gd name="T45" fmla="*/ 31 h 50"/>
                      <a:gd name="T46" fmla="*/ 36 w 120"/>
                      <a:gd name="T47" fmla="*/ 27 h 50"/>
                      <a:gd name="T48" fmla="*/ 43 w 120"/>
                      <a:gd name="T49" fmla="*/ 23 h 50"/>
                      <a:gd name="T50" fmla="*/ 50 w 120"/>
                      <a:gd name="T51" fmla="*/ 20 h 50"/>
                      <a:gd name="T52" fmla="*/ 57 w 120"/>
                      <a:gd name="T53" fmla="*/ 17 h 50"/>
                      <a:gd name="T54" fmla="*/ 64 w 120"/>
                      <a:gd name="T55" fmla="*/ 15 h 50"/>
                      <a:gd name="T56" fmla="*/ 72 w 120"/>
                      <a:gd name="T57" fmla="*/ 14 h 50"/>
                      <a:gd name="T58" fmla="*/ 78 w 120"/>
                      <a:gd name="T59" fmla="*/ 12 h 50"/>
                      <a:gd name="T60" fmla="*/ 85 w 120"/>
                      <a:gd name="T61" fmla="*/ 11 h 50"/>
                      <a:gd name="T62" fmla="*/ 93 w 120"/>
                      <a:gd name="T63" fmla="*/ 9 h 50"/>
                      <a:gd name="T64" fmla="*/ 100 w 120"/>
                      <a:gd name="T65" fmla="*/ 8 h 50"/>
                      <a:gd name="T66" fmla="*/ 107 w 120"/>
                      <a:gd name="T67" fmla="*/ 8 h 50"/>
                      <a:gd name="T68" fmla="*/ 115 w 120"/>
                      <a:gd name="T69" fmla="*/ 8 h 50"/>
                      <a:gd name="T70" fmla="*/ 115 w 120"/>
                      <a:gd name="T71" fmla="*/ 8 h 50"/>
                      <a:gd name="T72" fmla="*/ 115 w 120"/>
                      <a:gd name="T73" fmla="*/ 8 h 50"/>
                      <a:gd name="T74" fmla="*/ 117 w 120"/>
                      <a:gd name="T75" fmla="*/ 6 h 50"/>
                      <a:gd name="T76" fmla="*/ 119 w 120"/>
                      <a:gd name="T77" fmla="*/ 5 h 50"/>
                      <a:gd name="T78" fmla="*/ 117 w 120"/>
                      <a:gd name="T79" fmla="*/ 1 h 50"/>
                      <a:gd name="T80" fmla="*/ 115 w 120"/>
                      <a:gd name="T81" fmla="*/ 0 h 50"/>
                      <a:gd name="T82" fmla="*/ 115 w 120"/>
                      <a:gd name="T8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 h="50">
                        <a:moveTo>
                          <a:pt x="115" y="0"/>
                        </a:moveTo>
                        <a:lnTo>
                          <a:pt x="115" y="0"/>
                        </a:lnTo>
                        <a:lnTo>
                          <a:pt x="107" y="0"/>
                        </a:lnTo>
                        <a:lnTo>
                          <a:pt x="100" y="1"/>
                        </a:lnTo>
                        <a:lnTo>
                          <a:pt x="91" y="2"/>
                        </a:lnTo>
                        <a:lnTo>
                          <a:pt x="84" y="3"/>
                        </a:lnTo>
                        <a:lnTo>
                          <a:pt x="76" y="5"/>
                        </a:lnTo>
                        <a:lnTo>
                          <a:pt x="70" y="6"/>
                        </a:lnTo>
                        <a:lnTo>
                          <a:pt x="62" y="9"/>
                        </a:lnTo>
                        <a:lnTo>
                          <a:pt x="55" y="12"/>
                        </a:lnTo>
                        <a:lnTo>
                          <a:pt x="48" y="15"/>
                        </a:lnTo>
                        <a:lnTo>
                          <a:pt x="41" y="17"/>
                        </a:lnTo>
                        <a:lnTo>
                          <a:pt x="32" y="21"/>
                        </a:lnTo>
                        <a:lnTo>
                          <a:pt x="26" y="25"/>
                        </a:lnTo>
                        <a:lnTo>
                          <a:pt x="19" y="29"/>
                        </a:lnTo>
                        <a:lnTo>
                          <a:pt x="13" y="35"/>
                        </a:lnTo>
                        <a:lnTo>
                          <a:pt x="6" y="39"/>
                        </a:lnTo>
                        <a:lnTo>
                          <a:pt x="0" y="45"/>
                        </a:lnTo>
                        <a:lnTo>
                          <a:pt x="6" y="49"/>
                        </a:lnTo>
                        <a:lnTo>
                          <a:pt x="12" y="45"/>
                        </a:lnTo>
                        <a:lnTo>
                          <a:pt x="17" y="39"/>
                        </a:lnTo>
                        <a:lnTo>
                          <a:pt x="25" y="35"/>
                        </a:lnTo>
                        <a:lnTo>
                          <a:pt x="31" y="31"/>
                        </a:lnTo>
                        <a:lnTo>
                          <a:pt x="36" y="27"/>
                        </a:lnTo>
                        <a:lnTo>
                          <a:pt x="43" y="23"/>
                        </a:lnTo>
                        <a:lnTo>
                          <a:pt x="50" y="20"/>
                        </a:lnTo>
                        <a:lnTo>
                          <a:pt x="57" y="17"/>
                        </a:lnTo>
                        <a:lnTo>
                          <a:pt x="64" y="15"/>
                        </a:lnTo>
                        <a:lnTo>
                          <a:pt x="72" y="14"/>
                        </a:lnTo>
                        <a:lnTo>
                          <a:pt x="78" y="12"/>
                        </a:lnTo>
                        <a:lnTo>
                          <a:pt x="85" y="11"/>
                        </a:lnTo>
                        <a:lnTo>
                          <a:pt x="93" y="9"/>
                        </a:lnTo>
                        <a:lnTo>
                          <a:pt x="100" y="8"/>
                        </a:lnTo>
                        <a:lnTo>
                          <a:pt x="107" y="8"/>
                        </a:lnTo>
                        <a:lnTo>
                          <a:pt x="115" y="8"/>
                        </a:lnTo>
                        <a:lnTo>
                          <a:pt x="115" y="8"/>
                        </a:lnTo>
                        <a:lnTo>
                          <a:pt x="115" y="8"/>
                        </a:lnTo>
                        <a:lnTo>
                          <a:pt x="117" y="6"/>
                        </a:lnTo>
                        <a:lnTo>
                          <a:pt x="119" y="5"/>
                        </a:lnTo>
                        <a:lnTo>
                          <a:pt x="117" y="1"/>
                        </a:lnTo>
                        <a:lnTo>
                          <a:pt x="115" y="0"/>
                        </a:lnTo>
                        <a:lnTo>
                          <a:pt x="115" y="0"/>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29" name="Freeform 29"/>
                  <p:cNvSpPr>
                    <a:spLocks/>
                  </p:cNvSpPr>
                  <p:nvPr/>
                </p:nvSpPr>
                <p:spPr bwMode="auto">
                  <a:xfrm>
                    <a:off x="4496" y="1675"/>
                    <a:ext cx="5" cy="9"/>
                  </a:xfrm>
                  <a:custGeom>
                    <a:avLst/>
                    <a:gdLst>
                      <a:gd name="T0" fmla="*/ 0 w 5"/>
                      <a:gd name="T1" fmla="*/ 0 h 9"/>
                      <a:gd name="T2" fmla="*/ 0 w 5"/>
                      <a:gd name="T3" fmla="*/ 5 h 9"/>
                      <a:gd name="T4" fmla="*/ 0 w 5"/>
                      <a:gd name="T5" fmla="*/ 5 h 9"/>
                      <a:gd name="T6" fmla="*/ 0 w 5"/>
                      <a:gd name="T7" fmla="*/ 5 h 9"/>
                      <a:gd name="T8" fmla="*/ 0 w 5"/>
                      <a:gd name="T9" fmla="*/ 5 h 9"/>
                      <a:gd name="T10" fmla="*/ 0 w 5"/>
                      <a:gd name="T11" fmla="*/ 8 h 9"/>
                      <a:gd name="T12" fmla="*/ 0 w 5"/>
                      <a:gd name="T13" fmla="*/ 8 h 9"/>
                      <a:gd name="T14" fmla="*/ 2 w 5"/>
                      <a:gd name="T15" fmla="*/ 6 h 9"/>
                      <a:gd name="T16" fmla="*/ 4 w 5"/>
                      <a:gd name="T17" fmla="*/ 5 h 9"/>
                      <a:gd name="T18" fmla="*/ 2 w 5"/>
                      <a:gd name="T19" fmla="*/ 1 h 9"/>
                      <a:gd name="T20" fmla="*/ 0 w 5"/>
                      <a:gd name="T21" fmla="*/ 0 h 9"/>
                      <a:gd name="T22" fmla="*/ 0 w 5"/>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9">
                        <a:moveTo>
                          <a:pt x="0" y="0"/>
                        </a:moveTo>
                        <a:lnTo>
                          <a:pt x="0" y="5"/>
                        </a:lnTo>
                        <a:lnTo>
                          <a:pt x="0" y="5"/>
                        </a:lnTo>
                        <a:lnTo>
                          <a:pt x="0" y="5"/>
                        </a:lnTo>
                        <a:lnTo>
                          <a:pt x="0" y="5"/>
                        </a:lnTo>
                        <a:lnTo>
                          <a:pt x="0" y="8"/>
                        </a:lnTo>
                        <a:lnTo>
                          <a:pt x="0" y="8"/>
                        </a:lnTo>
                        <a:lnTo>
                          <a:pt x="2" y="6"/>
                        </a:lnTo>
                        <a:lnTo>
                          <a:pt x="4" y="5"/>
                        </a:lnTo>
                        <a:lnTo>
                          <a:pt x="2" y="1"/>
                        </a:lnTo>
                        <a:lnTo>
                          <a:pt x="0" y="0"/>
                        </a:lnTo>
                        <a:lnTo>
                          <a:pt x="0" y="0"/>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30" name="Freeform 30"/>
                  <p:cNvSpPr>
                    <a:spLocks/>
                  </p:cNvSpPr>
                  <p:nvPr/>
                </p:nvSpPr>
                <p:spPr bwMode="auto">
                  <a:xfrm>
                    <a:off x="4496" y="1675"/>
                    <a:ext cx="116" cy="50"/>
                  </a:xfrm>
                  <a:custGeom>
                    <a:avLst/>
                    <a:gdLst>
                      <a:gd name="T0" fmla="*/ 115 w 116"/>
                      <a:gd name="T1" fmla="*/ 45 h 50"/>
                      <a:gd name="T2" fmla="*/ 115 w 116"/>
                      <a:gd name="T3" fmla="*/ 45 h 50"/>
                      <a:gd name="T4" fmla="*/ 109 w 116"/>
                      <a:gd name="T5" fmla="*/ 39 h 50"/>
                      <a:gd name="T6" fmla="*/ 104 w 116"/>
                      <a:gd name="T7" fmla="*/ 35 h 50"/>
                      <a:gd name="T8" fmla="*/ 96 w 116"/>
                      <a:gd name="T9" fmla="*/ 29 h 50"/>
                      <a:gd name="T10" fmla="*/ 90 w 116"/>
                      <a:gd name="T11" fmla="*/ 25 h 50"/>
                      <a:gd name="T12" fmla="*/ 83 w 116"/>
                      <a:gd name="T13" fmla="*/ 21 h 50"/>
                      <a:gd name="T14" fmla="*/ 76 w 116"/>
                      <a:gd name="T15" fmla="*/ 17 h 50"/>
                      <a:gd name="T16" fmla="*/ 68 w 116"/>
                      <a:gd name="T17" fmla="*/ 15 h 50"/>
                      <a:gd name="T18" fmla="*/ 61 w 116"/>
                      <a:gd name="T19" fmla="*/ 12 h 50"/>
                      <a:gd name="T20" fmla="*/ 54 w 116"/>
                      <a:gd name="T21" fmla="*/ 9 h 50"/>
                      <a:gd name="T22" fmla="*/ 47 w 116"/>
                      <a:gd name="T23" fmla="*/ 6 h 50"/>
                      <a:gd name="T24" fmla="*/ 40 w 116"/>
                      <a:gd name="T25" fmla="*/ 5 h 50"/>
                      <a:gd name="T26" fmla="*/ 31 w 116"/>
                      <a:gd name="T27" fmla="*/ 3 h 50"/>
                      <a:gd name="T28" fmla="*/ 24 w 116"/>
                      <a:gd name="T29" fmla="*/ 2 h 50"/>
                      <a:gd name="T30" fmla="*/ 16 w 116"/>
                      <a:gd name="T31" fmla="*/ 1 h 50"/>
                      <a:gd name="T32" fmla="*/ 8 w 116"/>
                      <a:gd name="T33" fmla="*/ 0 h 50"/>
                      <a:gd name="T34" fmla="*/ 0 w 116"/>
                      <a:gd name="T35" fmla="*/ 0 h 50"/>
                      <a:gd name="T36" fmla="*/ 0 w 116"/>
                      <a:gd name="T37" fmla="*/ 8 h 50"/>
                      <a:gd name="T38" fmla="*/ 8 w 116"/>
                      <a:gd name="T39" fmla="*/ 8 h 50"/>
                      <a:gd name="T40" fmla="*/ 16 w 116"/>
                      <a:gd name="T41" fmla="*/ 8 h 50"/>
                      <a:gd name="T42" fmla="*/ 22 w 116"/>
                      <a:gd name="T43" fmla="*/ 9 h 50"/>
                      <a:gd name="T44" fmla="*/ 30 w 116"/>
                      <a:gd name="T45" fmla="*/ 11 h 50"/>
                      <a:gd name="T46" fmla="*/ 37 w 116"/>
                      <a:gd name="T47" fmla="*/ 12 h 50"/>
                      <a:gd name="T48" fmla="*/ 44 w 116"/>
                      <a:gd name="T49" fmla="*/ 14 h 50"/>
                      <a:gd name="T50" fmla="*/ 52 w 116"/>
                      <a:gd name="T51" fmla="*/ 15 h 50"/>
                      <a:gd name="T52" fmla="*/ 58 w 116"/>
                      <a:gd name="T53" fmla="*/ 17 h 50"/>
                      <a:gd name="T54" fmla="*/ 66 w 116"/>
                      <a:gd name="T55" fmla="*/ 20 h 50"/>
                      <a:gd name="T56" fmla="*/ 74 w 116"/>
                      <a:gd name="T57" fmla="*/ 23 h 50"/>
                      <a:gd name="T58" fmla="*/ 79 w 116"/>
                      <a:gd name="T59" fmla="*/ 27 h 50"/>
                      <a:gd name="T60" fmla="*/ 85 w 116"/>
                      <a:gd name="T61" fmla="*/ 31 h 50"/>
                      <a:gd name="T62" fmla="*/ 92 w 116"/>
                      <a:gd name="T63" fmla="*/ 35 h 50"/>
                      <a:gd name="T64" fmla="*/ 97 w 116"/>
                      <a:gd name="T65" fmla="*/ 39 h 50"/>
                      <a:gd name="T66" fmla="*/ 104 w 116"/>
                      <a:gd name="T67" fmla="*/ 45 h 50"/>
                      <a:gd name="T68" fmla="*/ 110 w 116"/>
                      <a:gd name="T69" fmla="*/ 49 h 50"/>
                      <a:gd name="T70" fmla="*/ 110 w 116"/>
                      <a:gd name="T71" fmla="*/ 49 h 50"/>
                      <a:gd name="T72" fmla="*/ 115 w 116"/>
                      <a:gd name="T73" fmla="*/ 45 h 50"/>
                      <a:gd name="T74" fmla="*/ 115 w 116"/>
                      <a:gd name="T7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50">
                        <a:moveTo>
                          <a:pt x="115" y="45"/>
                        </a:moveTo>
                        <a:lnTo>
                          <a:pt x="115" y="45"/>
                        </a:lnTo>
                        <a:lnTo>
                          <a:pt x="109" y="39"/>
                        </a:lnTo>
                        <a:lnTo>
                          <a:pt x="104" y="35"/>
                        </a:lnTo>
                        <a:lnTo>
                          <a:pt x="96" y="29"/>
                        </a:lnTo>
                        <a:lnTo>
                          <a:pt x="90" y="25"/>
                        </a:lnTo>
                        <a:lnTo>
                          <a:pt x="83" y="21"/>
                        </a:lnTo>
                        <a:lnTo>
                          <a:pt x="76" y="17"/>
                        </a:lnTo>
                        <a:lnTo>
                          <a:pt x="68" y="15"/>
                        </a:lnTo>
                        <a:lnTo>
                          <a:pt x="61" y="12"/>
                        </a:lnTo>
                        <a:lnTo>
                          <a:pt x="54" y="9"/>
                        </a:lnTo>
                        <a:lnTo>
                          <a:pt x="47" y="6"/>
                        </a:lnTo>
                        <a:lnTo>
                          <a:pt x="40" y="5"/>
                        </a:lnTo>
                        <a:lnTo>
                          <a:pt x="31" y="3"/>
                        </a:lnTo>
                        <a:lnTo>
                          <a:pt x="24" y="2"/>
                        </a:lnTo>
                        <a:lnTo>
                          <a:pt x="16" y="1"/>
                        </a:lnTo>
                        <a:lnTo>
                          <a:pt x="8" y="0"/>
                        </a:lnTo>
                        <a:lnTo>
                          <a:pt x="0" y="0"/>
                        </a:lnTo>
                        <a:lnTo>
                          <a:pt x="0" y="8"/>
                        </a:lnTo>
                        <a:lnTo>
                          <a:pt x="8" y="8"/>
                        </a:lnTo>
                        <a:lnTo>
                          <a:pt x="16" y="8"/>
                        </a:lnTo>
                        <a:lnTo>
                          <a:pt x="22" y="9"/>
                        </a:lnTo>
                        <a:lnTo>
                          <a:pt x="30" y="11"/>
                        </a:lnTo>
                        <a:lnTo>
                          <a:pt x="37" y="12"/>
                        </a:lnTo>
                        <a:lnTo>
                          <a:pt x="44" y="14"/>
                        </a:lnTo>
                        <a:lnTo>
                          <a:pt x="52" y="15"/>
                        </a:lnTo>
                        <a:lnTo>
                          <a:pt x="58" y="17"/>
                        </a:lnTo>
                        <a:lnTo>
                          <a:pt x="66" y="20"/>
                        </a:lnTo>
                        <a:lnTo>
                          <a:pt x="74" y="23"/>
                        </a:lnTo>
                        <a:lnTo>
                          <a:pt x="79" y="27"/>
                        </a:lnTo>
                        <a:lnTo>
                          <a:pt x="85" y="31"/>
                        </a:lnTo>
                        <a:lnTo>
                          <a:pt x="92" y="35"/>
                        </a:lnTo>
                        <a:lnTo>
                          <a:pt x="97" y="39"/>
                        </a:lnTo>
                        <a:lnTo>
                          <a:pt x="104" y="45"/>
                        </a:lnTo>
                        <a:lnTo>
                          <a:pt x="110" y="49"/>
                        </a:lnTo>
                        <a:lnTo>
                          <a:pt x="110" y="49"/>
                        </a:lnTo>
                        <a:lnTo>
                          <a:pt x="115" y="45"/>
                        </a:lnTo>
                        <a:lnTo>
                          <a:pt x="115" y="45"/>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31" name="Freeform 31"/>
                  <p:cNvSpPr>
                    <a:spLocks/>
                  </p:cNvSpPr>
                  <p:nvPr/>
                </p:nvSpPr>
                <p:spPr bwMode="auto">
                  <a:xfrm>
                    <a:off x="4594" y="1720"/>
                    <a:ext cx="61" cy="207"/>
                  </a:xfrm>
                  <a:custGeom>
                    <a:avLst/>
                    <a:gdLst>
                      <a:gd name="T0" fmla="*/ 7 w 61"/>
                      <a:gd name="T1" fmla="*/ 206 h 207"/>
                      <a:gd name="T2" fmla="*/ 7 w 61"/>
                      <a:gd name="T3" fmla="*/ 206 h 207"/>
                      <a:gd name="T4" fmla="*/ 18 w 61"/>
                      <a:gd name="T5" fmla="*/ 194 h 207"/>
                      <a:gd name="T6" fmla="*/ 28 w 61"/>
                      <a:gd name="T7" fmla="*/ 183 h 207"/>
                      <a:gd name="T8" fmla="*/ 38 w 61"/>
                      <a:gd name="T9" fmla="*/ 169 h 207"/>
                      <a:gd name="T10" fmla="*/ 45 w 61"/>
                      <a:gd name="T11" fmla="*/ 157 h 207"/>
                      <a:gd name="T12" fmla="*/ 50 w 61"/>
                      <a:gd name="T13" fmla="*/ 144 h 207"/>
                      <a:gd name="T14" fmla="*/ 55 w 61"/>
                      <a:gd name="T15" fmla="*/ 130 h 207"/>
                      <a:gd name="T16" fmla="*/ 57 w 61"/>
                      <a:gd name="T17" fmla="*/ 116 h 207"/>
                      <a:gd name="T18" fmla="*/ 60 w 61"/>
                      <a:gd name="T19" fmla="*/ 102 h 207"/>
                      <a:gd name="T20" fmla="*/ 60 w 61"/>
                      <a:gd name="T21" fmla="*/ 88 h 207"/>
                      <a:gd name="T22" fmla="*/ 58 w 61"/>
                      <a:gd name="T23" fmla="*/ 75 h 207"/>
                      <a:gd name="T24" fmla="*/ 56 w 61"/>
                      <a:gd name="T25" fmla="*/ 60 h 207"/>
                      <a:gd name="T26" fmla="*/ 50 w 61"/>
                      <a:gd name="T27" fmla="*/ 48 h 207"/>
                      <a:gd name="T28" fmla="*/ 45 w 61"/>
                      <a:gd name="T29" fmla="*/ 34 h 207"/>
                      <a:gd name="T30" fmla="*/ 38 w 61"/>
                      <a:gd name="T31" fmla="*/ 22 h 207"/>
                      <a:gd name="T32" fmla="*/ 27 w 61"/>
                      <a:gd name="T33" fmla="*/ 11 h 207"/>
                      <a:gd name="T34" fmla="*/ 17 w 61"/>
                      <a:gd name="T35" fmla="*/ 0 h 207"/>
                      <a:gd name="T36" fmla="*/ 12 w 61"/>
                      <a:gd name="T37" fmla="*/ 4 h 207"/>
                      <a:gd name="T38" fmla="*/ 22 w 61"/>
                      <a:gd name="T39" fmla="*/ 14 h 207"/>
                      <a:gd name="T40" fmla="*/ 32 w 61"/>
                      <a:gd name="T41" fmla="*/ 26 h 207"/>
                      <a:gd name="T42" fmla="*/ 38 w 61"/>
                      <a:gd name="T43" fmla="*/ 38 h 207"/>
                      <a:gd name="T44" fmla="*/ 44 w 61"/>
                      <a:gd name="T45" fmla="*/ 50 h 207"/>
                      <a:gd name="T46" fmla="*/ 48 w 61"/>
                      <a:gd name="T47" fmla="*/ 62 h 207"/>
                      <a:gd name="T48" fmla="*/ 50 w 61"/>
                      <a:gd name="T49" fmla="*/ 75 h 207"/>
                      <a:gd name="T50" fmla="*/ 52 w 61"/>
                      <a:gd name="T51" fmla="*/ 88 h 207"/>
                      <a:gd name="T52" fmla="*/ 52 w 61"/>
                      <a:gd name="T53" fmla="*/ 102 h 207"/>
                      <a:gd name="T54" fmla="*/ 50 w 61"/>
                      <a:gd name="T55" fmla="*/ 115 h 207"/>
                      <a:gd name="T56" fmla="*/ 48 w 61"/>
                      <a:gd name="T57" fmla="*/ 128 h 207"/>
                      <a:gd name="T58" fmla="*/ 42 w 61"/>
                      <a:gd name="T59" fmla="*/ 142 h 207"/>
                      <a:gd name="T60" fmla="*/ 38 w 61"/>
                      <a:gd name="T61" fmla="*/ 154 h 207"/>
                      <a:gd name="T62" fmla="*/ 31 w 61"/>
                      <a:gd name="T63" fmla="*/ 167 h 207"/>
                      <a:gd name="T64" fmla="*/ 22 w 61"/>
                      <a:gd name="T65" fmla="*/ 178 h 207"/>
                      <a:gd name="T66" fmla="*/ 12 w 61"/>
                      <a:gd name="T67" fmla="*/ 189 h 207"/>
                      <a:gd name="T68" fmla="*/ 0 w 61"/>
                      <a:gd name="T69" fmla="*/ 200 h 207"/>
                      <a:gd name="T70" fmla="*/ 2 w 61"/>
                      <a:gd name="T71" fmla="*/ 199 h 207"/>
                      <a:gd name="T72" fmla="*/ 7 w 61"/>
                      <a:gd name="T73" fmla="*/ 206 h 207"/>
                      <a:gd name="T74" fmla="*/ 7 w 61"/>
                      <a:gd name="T75"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207">
                        <a:moveTo>
                          <a:pt x="7" y="206"/>
                        </a:moveTo>
                        <a:lnTo>
                          <a:pt x="7" y="206"/>
                        </a:lnTo>
                        <a:lnTo>
                          <a:pt x="18" y="194"/>
                        </a:lnTo>
                        <a:lnTo>
                          <a:pt x="28" y="183"/>
                        </a:lnTo>
                        <a:lnTo>
                          <a:pt x="38" y="169"/>
                        </a:lnTo>
                        <a:lnTo>
                          <a:pt x="45" y="157"/>
                        </a:lnTo>
                        <a:lnTo>
                          <a:pt x="50" y="144"/>
                        </a:lnTo>
                        <a:lnTo>
                          <a:pt x="55" y="130"/>
                        </a:lnTo>
                        <a:lnTo>
                          <a:pt x="57" y="116"/>
                        </a:lnTo>
                        <a:lnTo>
                          <a:pt x="60" y="102"/>
                        </a:lnTo>
                        <a:lnTo>
                          <a:pt x="60" y="88"/>
                        </a:lnTo>
                        <a:lnTo>
                          <a:pt x="58" y="75"/>
                        </a:lnTo>
                        <a:lnTo>
                          <a:pt x="56" y="60"/>
                        </a:lnTo>
                        <a:lnTo>
                          <a:pt x="50" y="48"/>
                        </a:lnTo>
                        <a:lnTo>
                          <a:pt x="45" y="34"/>
                        </a:lnTo>
                        <a:lnTo>
                          <a:pt x="38" y="22"/>
                        </a:lnTo>
                        <a:lnTo>
                          <a:pt x="27" y="11"/>
                        </a:lnTo>
                        <a:lnTo>
                          <a:pt x="17" y="0"/>
                        </a:lnTo>
                        <a:lnTo>
                          <a:pt x="12" y="4"/>
                        </a:lnTo>
                        <a:lnTo>
                          <a:pt x="22" y="14"/>
                        </a:lnTo>
                        <a:lnTo>
                          <a:pt x="32" y="26"/>
                        </a:lnTo>
                        <a:lnTo>
                          <a:pt x="38" y="38"/>
                        </a:lnTo>
                        <a:lnTo>
                          <a:pt x="44" y="50"/>
                        </a:lnTo>
                        <a:lnTo>
                          <a:pt x="48" y="62"/>
                        </a:lnTo>
                        <a:lnTo>
                          <a:pt x="50" y="75"/>
                        </a:lnTo>
                        <a:lnTo>
                          <a:pt x="52" y="88"/>
                        </a:lnTo>
                        <a:lnTo>
                          <a:pt x="52" y="102"/>
                        </a:lnTo>
                        <a:lnTo>
                          <a:pt x="50" y="115"/>
                        </a:lnTo>
                        <a:lnTo>
                          <a:pt x="48" y="128"/>
                        </a:lnTo>
                        <a:lnTo>
                          <a:pt x="42" y="142"/>
                        </a:lnTo>
                        <a:lnTo>
                          <a:pt x="38" y="154"/>
                        </a:lnTo>
                        <a:lnTo>
                          <a:pt x="31" y="167"/>
                        </a:lnTo>
                        <a:lnTo>
                          <a:pt x="22" y="178"/>
                        </a:lnTo>
                        <a:lnTo>
                          <a:pt x="12" y="189"/>
                        </a:lnTo>
                        <a:lnTo>
                          <a:pt x="0" y="200"/>
                        </a:lnTo>
                        <a:lnTo>
                          <a:pt x="2" y="199"/>
                        </a:lnTo>
                        <a:lnTo>
                          <a:pt x="7" y="206"/>
                        </a:lnTo>
                        <a:lnTo>
                          <a:pt x="7" y="206"/>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32" name="Freeform 32"/>
                  <p:cNvSpPr>
                    <a:spLocks/>
                  </p:cNvSpPr>
                  <p:nvPr/>
                </p:nvSpPr>
                <p:spPr bwMode="auto">
                  <a:xfrm>
                    <a:off x="4552" y="1919"/>
                    <a:ext cx="50" cy="55"/>
                  </a:xfrm>
                  <a:custGeom>
                    <a:avLst/>
                    <a:gdLst>
                      <a:gd name="T0" fmla="*/ 8 w 50"/>
                      <a:gd name="T1" fmla="*/ 54 h 55"/>
                      <a:gd name="T2" fmla="*/ 8 w 50"/>
                      <a:gd name="T3" fmla="*/ 54 h 55"/>
                      <a:gd name="T4" fmla="*/ 10 w 50"/>
                      <a:gd name="T5" fmla="*/ 46 h 55"/>
                      <a:gd name="T6" fmla="*/ 14 w 50"/>
                      <a:gd name="T7" fmla="*/ 37 h 55"/>
                      <a:gd name="T8" fmla="*/ 21 w 50"/>
                      <a:gd name="T9" fmla="*/ 30 h 55"/>
                      <a:gd name="T10" fmla="*/ 29 w 50"/>
                      <a:gd name="T11" fmla="*/ 22 h 55"/>
                      <a:gd name="T12" fmla="*/ 37 w 50"/>
                      <a:gd name="T13" fmla="*/ 16 h 55"/>
                      <a:gd name="T14" fmla="*/ 41 w 50"/>
                      <a:gd name="T15" fmla="*/ 10 h 55"/>
                      <a:gd name="T16" fmla="*/ 48 w 50"/>
                      <a:gd name="T17" fmla="*/ 8 h 55"/>
                      <a:gd name="T18" fmla="*/ 49 w 50"/>
                      <a:gd name="T19" fmla="*/ 7 h 55"/>
                      <a:gd name="T20" fmla="*/ 44 w 50"/>
                      <a:gd name="T21" fmla="*/ 0 h 55"/>
                      <a:gd name="T22" fmla="*/ 42 w 50"/>
                      <a:gd name="T23" fmla="*/ 2 h 55"/>
                      <a:gd name="T24" fmla="*/ 38 w 50"/>
                      <a:gd name="T25" fmla="*/ 6 h 55"/>
                      <a:gd name="T26" fmla="*/ 31 w 50"/>
                      <a:gd name="T27" fmla="*/ 10 h 55"/>
                      <a:gd name="T28" fmla="*/ 23 w 50"/>
                      <a:gd name="T29" fmla="*/ 17 h 55"/>
                      <a:gd name="T30" fmla="*/ 15 w 50"/>
                      <a:gd name="T31" fmla="*/ 25 h 55"/>
                      <a:gd name="T32" fmla="*/ 9 w 50"/>
                      <a:gd name="T33" fmla="*/ 34 h 55"/>
                      <a:gd name="T34" fmla="*/ 2 w 50"/>
                      <a:gd name="T35" fmla="*/ 44 h 55"/>
                      <a:gd name="T36" fmla="*/ 0 w 50"/>
                      <a:gd name="T37" fmla="*/ 54 h 55"/>
                      <a:gd name="T38" fmla="*/ 0 w 50"/>
                      <a:gd name="T39" fmla="*/ 52 h 55"/>
                      <a:gd name="T40" fmla="*/ 8 w 50"/>
                      <a:gd name="T41" fmla="*/ 54 h 55"/>
                      <a:gd name="T42" fmla="*/ 8 w 50"/>
                      <a:gd name="T43"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5">
                        <a:moveTo>
                          <a:pt x="8" y="54"/>
                        </a:moveTo>
                        <a:lnTo>
                          <a:pt x="8" y="54"/>
                        </a:lnTo>
                        <a:lnTo>
                          <a:pt x="10" y="46"/>
                        </a:lnTo>
                        <a:lnTo>
                          <a:pt x="14" y="37"/>
                        </a:lnTo>
                        <a:lnTo>
                          <a:pt x="21" y="30"/>
                        </a:lnTo>
                        <a:lnTo>
                          <a:pt x="29" y="22"/>
                        </a:lnTo>
                        <a:lnTo>
                          <a:pt x="37" y="16"/>
                        </a:lnTo>
                        <a:lnTo>
                          <a:pt x="41" y="10"/>
                        </a:lnTo>
                        <a:lnTo>
                          <a:pt x="48" y="8"/>
                        </a:lnTo>
                        <a:lnTo>
                          <a:pt x="49" y="7"/>
                        </a:lnTo>
                        <a:lnTo>
                          <a:pt x="44" y="0"/>
                        </a:lnTo>
                        <a:lnTo>
                          <a:pt x="42" y="2"/>
                        </a:lnTo>
                        <a:lnTo>
                          <a:pt x="38" y="6"/>
                        </a:lnTo>
                        <a:lnTo>
                          <a:pt x="31" y="10"/>
                        </a:lnTo>
                        <a:lnTo>
                          <a:pt x="23" y="17"/>
                        </a:lnTo>
                        <a:lnTo>
                          <a:pt x="15" y="25"/>
                        </a:lnTo>
                        <a:lnTo>
                          <a:pt x="9" y="34"/>
                        </a:lnTo>
                        <a:lnTo>
                          <a:pt x="2" y="44"/>
                        </a:lnTo>
                        <a:lnTo>
                          <a:pt x="0" y="54"/>
                        </a:lnTo>
                        <a:lnTo>
                          <a:pt x="0" y="52"/>
                        </a:lnTo>
                        <a:lnTo>
                          <a:pt x="8" y="54"/>
                        </a:lnTo>
                        <a:lnTo>
                          <a:pt x="8" y="5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33" name="Freeform 33"/>
                  <p:cNvSpPr>
                    <a:spLocks/>
                  </p:cNvSpPr>
                  <p:nvPr/>
                </p:nvSpPr>
                <p:spPr bwMode="auto">
                  <a:xfrm>
                    <a:off x="4552" y="1971"/>
                    <a:ext cx="9" cy="41"/>
                  </a:xfrm>
                  <a:custGeom>
                    <a:avLst/>
                    <a:gdLst>
                      <a:gd name="T0" fmla="*/ 8 w 9"/>
                      <a:gd name="T1" fmla="*/ 36 h 41"/>
                      <a:gd name="T2" fmla="*/ 8 w 9"/>
                      <a:gd name="T3" fmla="*/ 36 h 41"/>
                      <a:gd name="T4" fmla="*/ 8 w 9"/>
                      <a:gd name="T5" fmla="*/ 36 h 41"/>
                      <a:gd name="T6" fmla="*/ 8 w 9"/>
                      <a:gd name="T7" fmla="*/ 35 h 41"/>
                      <a:gd name="T8" fmla="*/ 8 w 9"/>
                      <a:gd name="T9" fmla="*/ 32 h 41"/>
                      <a:gd name="T10" fmla="*/ 8 w 9"/>
                      <a:gd name="T11" fmla="*/ 28 h 41"/>
                      <a:gd name="T12" fmla="*/ 7 w 9"/>
                      <a:gd name="T13" fmla="*/ 23 h 41"/>
                      <a:gd name="T14" fmla="*/ 7 w 9"/>
                      <a:gd name="T15" fmla="*/ 17 h 41"/>
                      <a:gd name="T16" fmla="*/ 8 w 9"/>
                      <a:gd name="T17" fmla="*/ 10 h 41"/>
                      <a:gd name="T18" fmla="*/ 8 w 9"/>
                      <a:gd name="T19" fmla="*/ 2 h 41"/>
                      <a:gd name="T20" fmla="*/ 0 w 9"/>
                      <a:gd name="T21" fmla="*/ 0 h 41"/>
                      <a:gd name="T22" fmla="*/ 0 w 9"/>
                      <a:gd name="T23" fmla="*/ 10 h 41"/>
                      <a:gd name="T24" fmla="*/ 0 w 9"/>
                      <a:gd name="T25" fmla="*/ 17 h 41"/>
                      <a:gd name="T26" fmla="*/ 0 w 9"/>
                      <a:gd name="T27" fmla="*/ 23 h 41"/>
                      <a:gd name="T28" fmla="*/ 0 w 9"/>
                      <a:gd name="T29" fmla="*/ 28 h 41"/>
                      <a:gd name="T30" fmla="*/ 0 w 9"/>
                      <a:gd name="T31" fmla="*/ 32 h 41"/>
                      <a:gd name="T32" fmla="*/ 0 w 9"/>
                      <a:gd name="T33" fmla="*/ 36 h 41"/>
                      <a:gd name="T34" fmla="*/ 0 w 9"/>
                      <a:gd name="T35" fmla="*/ 36 h 41"/>
                      <a:gd name="T36" fmla="*/ 0 w 9"/>
                      <a:gd name="T37" fmla="*/ 36 h 41"/>
                      <a:gd name="T38" fmla="*/ 0 w 9"/>
                      <a:gd name="T39" fmla="*/ 36 h 41"/>
                      <a:gd name="T40" fmla="*/ 0 w 9"/>
                      <a:gd name="T41" fmla="*/ 36 h 41"/>
                      <a:gd name="T42" fmla="*/ 1 w 9"/>
                      <a:gd name="T43" fmla="*/ 39 h 41"/>
                      <a:gd name="T44" fmla="*/ 4 w 9"/>
                      <a:gd name="T45" fmla="*/ 40 h 41"/>
                      <a:gd name="T46" fmla="*/ 7 w 9"/>
                      <a:gd name="T47" fmla="*/ 39 h 41"/>
                      <a:gd name="T48" fmla="*/ 8 w 9"/>
                      <a:gd name="T49" fmla="*/ 36 h 41"/>
                      <a:gd name="T50" fmla="*/ 8 w 9"/>
                      <a:gd name="T51" fmla="*/ 36 h 41"/>
                      <a:gd name="T52" fmla="*/ 8 w 9"/>
                      <a:gd name="T53"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 h="41">
                        <a:moveTo>
                          <a:pt x="8" y="36"/>
                        </a:moveTo>
                        <a:lnTo>
                          <a:pt x="8" y="36"/>
                        </a:lnTo>
                        <a:lnTo>
                          <a:pt x="8" y="36"/>
                        </a:lnTo>
                        <a:lnTo>
                          <a:pt x="8" y="35"/>
                        </a:lnTo>
                        <a:lnTo>
                          <a:pt x="8" y="32"/>
                        </a:lnTo>
                        <a:lnTo>
                          <a:pt x="8" y="28"/>
                        </a:lnTo>
                        <a:lnTo>
                          <a:pt x="7" y="23"/>
                        </a:lnTo>
                        <a:lnTo>
                          <a:pt x="7" y="17"/>
                        </a:lnTo>
                        <a:lnTo>
                          <a:pt x="8" y="10"/>
                        </a:lnTo>
                        <a:lnTo>
                          <a:pt x="8" y="2"/>
                        </a:lnTo>
                        <a:lnTo>
                          <a:pt x="0" y="0"/>
                        </a:lnTo>
                        <a:lnTo>
                          <a:pt x="0" y="10"/>
                        </a:lnTo>
                        <a:lnTo>
                          <a:pt x="0" y="17"/>
                        </a:lnTo>
                        <a:lnTo>
                          <a:pt x="0" y="23"/>
                        </a:lnTo>
                        <a:lnTo>
                          <a:pt x="0" y="28"/>
                        </a:lnTo>
                        <a:lnTo>
                          <a:pt x="0" y="32"/>
                        </a:lnTo>
                        <a:lnTo>
                          <a:pt x="0" y="36"/>
                        </a:lnTo>
                        <a:lnTo>
                          <a:pt x="0" y="36"/>
                        </a:lnTo>
                        <a:lnTo>
                          <a:pt x="0" y="36"/>
                        </a:lnTo>
                        <a:lnTo>
                          <a:pt x="0" y="36"/>
                        </a:lnTo>
                        <a:lnTo>
                          <a:pt x="0" y="36"/>
                        </a:lnTo>
                        <a:lnTo>
                          <a:pt x="1" y="39"/>
                        </a:lnTo>
                        <a:lnTo>
                          <a:pt x="4" y="40"/>
                        </a:lnTo>
                        <a:lnTo>
                          <a:pt x="7" y="39"/>
                        </a:lnTo>
                        <a:lnTo>
                          <a:pt x="8" y="36"/>
                        </a:lnTo>
                        <a:lnTo>
                          <a:pt x="8" y="36"/>
                        </a:lnTo>
                        <a:lnTo>
                          <a:pt x="8" y="36"/>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34" name="Freeform 34"/>
                  <p:cNvSpPr>
                    <a:spLocks/>
                  </p:cNvSpPr>
                  <p:nvPr/>
                </p:nvSpPr>
                <p:spPr bwMode="auto">
                  <a:xfrm>
                    <a:off x="4493" y="2007"/>
                    <a:ext cx="68" cy="28"/>
                  </a:xfrm>
                  <a:custGeom>
                    <a:avLst/>
                    <a:gdLst>
                      <a:gd name="T0" fmla="*/ 3 w 68"/>
                      <a:gd name="T1" fmla="*/ 27 h 28"/>
                      <a:gd name="T2" fmla="*/ 3 w 68"/>
                      <a:gd name="T3" fmla="*/ 27 h 28"/>
                      <a:gd name="T4" fmla="*/ 22 w 68"/>
                      <a:gd name="T5" fmla="*/ 26 h 28"/>
                      <a:gd name="T6" fmla="*/ 38 w 68"/>
                      <a:gd name="T7" fmla="*/ 24 h 28"/>
                      <a:gd name="T8" fmla="*/ 49 w 68"/>
                      <a:gd name="T9" fmla="*/ 19 h 28"/>
                      <a:gd name="T10" fmla="*/ 57 w 68"/>
                      <a:gd name="T11" fmla="*/ 15 h 28"/>
                      <a:gd name="T12" fmla="*/ 61 w 68"/>
                      <a:gd name="T13" fmla="*/ 10 h 28"/>
                      <a:gd name="T14" fmla="*/ 64 w 68"/>
                      <a:gd name="T15" fmla="*/ 6 h 28"/>
                      <a:gd name="T16" fmla="*/ 67 w 68"/>
                      <a:gd name="T17" fmla="*/ 3 h 28"/>
                      <a:gd name="T18" fmla="*/ 67 w 68"/>
                      <a:gd name="T19" fmla="*/ 0 h 28"/>
                      <a:gd name="T20" fmla="*/ 59 w 68"/>
                      <a:gd name="T21" fmla="*/ 0 h 28"/>
                      <a:gd name="T22" fmla="*/ 60 w 68"/>
                      <a:gd name="T23" fmla="*/ 0 h 28"/>
                      <a:gd name="T24" fmla="*/ 59 w 68"/>
                      <a:gd name="T25" fmla="*/ 3 h 28"/>
                      <a:gd name="T26" fmla="*/ 57 w 68"/>
                      <a:gd name="T27" fmla="*/ 7 h 28"/>
                      <a:gd name="T28" fmla="*/ 52 w 68"/>
                      <a:gd name="T29" fmla="*/ 9 h 28"/>
                      <a:gd name="T30" fmla="*/ 45 w 68"/>
                      <a:gd name="T31" fmla="*/ 13 h 28"/>
                      <a:gd name="T32" fmla="*/ 37 w 68"/>
                      <a:gd name="T33" fmla="*/ 17 h 28"/>
                      <a:gd name="T34" fmla="*/ 22 w 68"/>
                      <a:gd name="T35" fmla="*/ 19 h 28"/>
                      <a:gd name="T36" fmla="*/ 3 w 68"/>
                      <a:gd name="T37" fmla="*/ 20 h 28"/>
                      <a:gd name="T38" fmla="*/ 3 w 68"/>
                      <a:gd name="T39" fmla="*/ 20 h 28"/>
                      <a:gd name="T40" fmla="*/ 3 w 68"/>
                      <a:gd name="T41" fmla="*/ 20 h 28"/>
                      <a:gd name="T42" fmla="*/ 0 w 68"/>
                      <a:gd name="T43" fmla="*/ 21 h 28"/>
                      <a:gd name="T44" fmla="*/ 0 w 68"/>
                      <a:gd name="T45" fmla="*/ 24 h 28"/>
                      <a:gd name="T46" fmla="*/ 0 w 68"/>
                      <a:gd name="T47" fmla="*/ 26 h 28"/>
                      <a:gd name="T48" fmla="*/ 3 w 68"/>
                      <a:gd name="T49" fmla="*/ 27 h 28"/>
                      <a:gd name="T50" fmla="*/ 3 w 68"/>
                      <a:gd name="T5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28">
                        <a:moveTo>
                          <a:pt x="3" y="27"/>
                        </a:moveTo>
                        <a:lnTo>
                          <a:pt x="3" y="27"/>
                        </a:lnTo>
                        <a:lnTo>
                          <a:pt x="22" y="26"/>
                        </a:lnTo>
                        <a:lnTo>
                          <a:pt x="38" y="24"/>
                        </a:lnTo>
                        <a:lnTo>
                          <a:pt x="49" y="19"/>
                        </a:lnTo>
                        <a:lnTo>
                          <a:pt x="57" y="15"/>
                        </a:lnTo>
                        <a:lnTo>
                          <a:pt x="61" y="10"/>
                        </a:lnTo>
                        <a:lnTo>
                          <a:pt x="64" y="6"/>
                        </a:lnTo>
                        <a:lnTo>
                          <a:pt x="67" y="3"/>
                        </a:lnTo>
                        <a:lnTo>
                          <a:pt x="67" y="0"/>
                        </a:lnTo>
                        <a:lnTo>
                          <a:pt x="59" y="0"/>
                        </a:lnTo>
                        <a:lnTo>
                          <a:pt x="60" y="0"/>
                        </a:lnTo>
                        <a:lnTo>
                          <a:pt x="59" y="3"/>
                        </a:lnTo>
                        <a:lnTo>
                          <a:pt x="57" y="7"/>
                        </a:lnTo>
                        <a:lnTo>
                          <a:pt x="52" y="9"/>
                        </a:lnTo>
                        <a:lnTo>
                          <a:pt x="45" y="13"/>
                        </a:lnTo>
                        <a:lnTo>
                          <a:pt x="37" y="17"/>
                        </a:lnTo>
                        <a:lnTo>
                          <a:pt x="22" y="19"/>
                        </a:lnTo>
                        <a:lnTo>
                          <a:pt x="3" y="20"/>
                        </a:lnTo>
                        <a:lnTo>
                          <a:pt x="3" y="20"/>
                        </a:lnTo>
                        <a:lnTo>
                          <a:pt x="3" y="20"/>
                        </a:lnTo>
                        <a:lnTo>
                          <a:pt x="0" y="21"/>
                        </a:lnTo>
                        <a:lnTo>
                          <a:pt x="0" y="24"/>
                        </a:lnTo>
                        <a:lnTo>
                          <a:pt x="0" y="26"/>
                        </a:lnTo>
                        <a:lnTo>
                          <a:pt x="3" y="27"/>
                        </a:lnTo>
                        <a:lnTo>
                          <a:pt x="3" y="27"/>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35" name="Freeform 35"/>
                  <p:cNvSpPr>
                    <a:spLocks/>
                  </p:cNvSpPr>
                  <p:nvPr/>
                </p:nvSpPr>
                <p:spPr bwMode="auto">
                  <a:xfrm>
                    <a:off x="4436" y="2007"/>
                    <a:ext cx="121" cy="37"/>
                  </a:xfrm>
                  <a:custGeom>
                    <a:avLst/>
                    <a:gdLst>
                      <a:gd name="T0" fmla="*/ 120 w 121"/>
                      <a:gd name="T1" fmla="*/ 14 h 37"/>
                      <a:gd name="T2" fmla="*/ 120 w 121"/>
                      <a:gd name="T3" fmla="*/ 14 h 37"/>
                      <a:gd name="T4" fmla="*/ 118 w 121"/>
                      <a:gd name="T5" fmla="*/ 17 h 37"/>
                      <a:gd name="T6" fmla="*/ 116 w 121"/>
                      <a:gd name="T7" fmla="*/ 21 h 37"/>
                      <a:gd name="T8" fmla="*/ 110 w 121"/>
                      <a:gd name="T9" fmla="*/ 25 h 37"/>
                      <a:gd name="T10" fmla="*/ 104 w 121"/>
                      <a:gd name="T11" fmla="*/ 29 h 37"/>
                      <a:gd name="T12" fmla="*/ 94 w 121"/>
                      <a:gd name="T13" fmla="*/ 33 h 37"/>
                      <a:gd name="T14" fmla="*/ 79 w 121"/>
                      <a:gd name="T15" fmla="*/ 36 h 37"/>
                      <a:gd name="T16" fmla="*/ 60 w 121"/>
                      <a:gd name="T17" fmla="*/ 36 h 37"/>
                      <a:gd name="T18" fmla="*/ 40 w 121"/>
                      <a:gd name="T19" fmla="*/ 36 h 37"/>
                      <a:gd name="T20" fmla="*/ 27 w 121"/>
                      <a:gd name="T21" fmla="*/ 33 h 37"/>
                      <a:gd name="T22" fmla="*/ 15 w 121"/>
                      <a:gd name="T23" fmla="*/ 29 h 37"/>
                      <a:gd name="T24" fmla="*/ 7 w 121"/>
                      <a:gd name="T25" fmla="*/ 25 h 37"/>
                      <a:gd name="T26" fmla="*/ 2 w 121"/>
                      <a:gd name="T27" fmla="*/ 21 h 37"/>
                      <a:gd name="T28" fmla="*/ 1 w 121"/>
                      <a:gd name="T29" fmla="*/ 17 h 37"/>
                      <a:gd name="T30" fmla="*/ 0 w 121"/>
                      <a:gd name="T31" fmla="*/ 14 h 37"/>
                      <a:gd name="T32" fmla="*/ 0 w 121"/>
                      <a:gd name="T33" fmla="*/ 14 h 37"/>
                      <a:gd name="T34" fmla="*/ 0 w 121"/>
                      <a:gd name="T35" fmla="*/ 0 h 37"/>
                      <a:gd name="T36" fmla="*/ 0 w 121"/>
                      <a:gd name="T37" fmla="*/ 2 h 37"/>
                      <a:gd name="T38" fmla="*/ 1 w 121"/>
                      <a:gd name="T39" fmla="*/ 6 h 37"/>
                      <a:gd name="T40" fmla="*/ 2 w 121"/>
                      <a:gd name="T41" fmla="*/ 8 h 37"/>
                      <a:gd name="T42" fmla="*/ 7 w 121"/>
                      <a:gd name="T43" fmla="*/ 12 h 37"/>
                      <a:gd name="T44" fmla="*/ 15 w 121"/>
                      <a:gd name="T45" fmla="*/ 17 h 37"/>
                      <a:gd name="T46" fmla="*/ 27 w 121"/>
                      <a:gd name="T47" fmla="*/ 20 h 37"/>
                      <a:gd name="T48" fmla="*/ 40 w 121"/>
                      <a:gd name="T49" fmla="*/ 24 h 37"/>
                      <a:gd name="T50" fmla="*/ 60 w 121"/>
                      <a:gd name="T51" fmla="*/ 24 h 37"/>
                      <a:gd name="T52" fmla="*/ 79 w 121"/>
                      <a:gd name="T53" fmla="*/ 24 h 37"/>
                      <a:gd name="T54" fmla="*/ 94 w 121"/>
                      <a:gd name="T55" fmla="*/ 20 h 37"/>
                      <a:gd name="T56" fmla="*/ 104 w 121"/>
                      <a:gd name="T57" fmla="*/ 17 h 37"/>
                      <a:gd name="T58" fmla="*/ 110 w 121"/>
                      <a:gd name="T59" fmla="*/ 12 h 37"/>
                      <a:gd name="T60" fmla="*/ 116 w 121"/>
                      <a:gd name="T61" fmla="*/ 8 h 37"/>
                      <a:gd name="T62" fmla="*/ 118 w 121"/>
                      <a:gd name="T63" fmla="*/ 6 h 37"/>
                      <a:gd name="T64" fmla="*/ 120 w 121"/>
                      <a:gd name="T65" fmla="*/ 2 h 37"/>
                      <a:gd name="T66" fmla="*/ 120 w 121"/>
                      <a:gd name="T67" fmla="*/ 0 h 37"/>
                      <a:gd name="T68" fmla="*/ 120 w 121"/>
                      <a:gd name="T69" fmla="*/ 14 h 37"/>
                      <a:gd name="T70" fmla="*/ 120 w 121"/>
                      <a:gd name="T71" fmla="*/ 1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37">
                        <a:moveTo>
                          <a:pt x="120" y="14"/>
                        </a:moveTo>
                        <a:lnTo>
                          <a:pt x="120" y="14"/>
                        </a:lnTo>
                        <a:lnTo>
                          <a:pt x="118" y="17"/>
                        </a:lnTo>
                        <a:lnTo>
                          <a:pt x="116" y="21"/>
                        </a:lnTo>
                        <a:lnTo>
                          <a:pt x="110" y="25"/>
                        </a:lnTo>
                        <a:lnTo>
                          <a:pt x="104" y="29"/>
                        </a:lnTo>
                        <a:lnTo>
                          <a:pt x="94" y="33"/>
                        </a:lnTo>
                        <a:lnTo>
                          <a:pt x="79" y="36"/>
                        </a:lnTo>
                        <a:lnTo>
                          <a:pt x="60" y="36"/>
                        </a:lnTo>
                        <a:lnTo>
                          <a:pt x="40" y="36"/>
                        </a:lnTo>
                        <a:lnTo>
                          <a:pt x="27" y="33"/>
                        </a:lnTo>
                        <a:lnTo>
                          <a:pt x="15" y="29"/>
                        </a:lnTo>
                        <a:lnTo>
                          <a:pt x="7" y="25"/>
                        </a:lnTo>
                        <a:lnTo>
                          <a:pt x="2" y="21"/>
                        </a:lnTo>
                        <a:lnTo>
                          <a:pt x="1" y="17"/>
                        </a:lnTo>
                        <a:lnTo>
                          <a:pt x="0" y="14"/>
                        </a:lnTo>
                        <a:lnTo>
                          <a:pt x="0" y="14"/>
                        </a:lnTo>
                        <a:lnTo>
                          <a:pt x="0" y="0"/>
                        </a:lnTo>
                        <a:lnTo>
                          <a:pt x="0" y="2"/>
                        </a:lnTo>
                        <a:lnTo>
                          <a:pt x="1" y="6"/>
                        </a:lnTo>
                        <a:lnTo>
                          <a:pt x="2" y="8"/>
                        </a:lnTo>
                        <a:lnTo>
                          <a:pt x="7" y="12"/>
                        </a:lnTo>
                        <a:lnTo>
                          <a:pt x="15" y="17"/>
                        </a:lnTo>
                        <a:lnTo>
                          <a:pt x="27" y="20"/>
                        </a:lnTo>
                        <a:lnTo>
                          <a:pt x="40" y="24"/>
                        </a:lnTo>
                        <a:lnTo>
                          <a:pt x="60" y="24"/>
                        </a:lnTo>
                        <a:lnTo>
                          <a:pt x="79" y="24"/>
                        </a:lnTo>
                        <a:lnTo>
                          <a:pt x="94" y="20"/>
                        </a:lnTo>
                        <a:lnTo>
                          <a:pt x="104" y="17"/>
                        </a:lnTo>
                        <a:lnTo>
                          <a:pt x="110" y="12"/>
                        </a:lnTo>
                        <a:lnTo>
                          <a:pt x="116" y="8"/>
                        </a:lnTo>
                        <a:lnTo>
                          <a:pt x="118" y="6"/>
                        </a:lnTo>
                        <a:lnTo>
                          <a:pt x="120" y="2"/>
                        </a:lnTo>
                        <a:lnTo>
                          <a:pt x="120" y="0"/>
                        </a:lnTo>
                        <a:lnTo>
                          <a:pt x="120" y="14"/>
                        </a:lnTo>
                        <a:lnTo>
                          <a:pt x="120" y="14"/>
                        </a:lnTo>
                      </a:path>
                    </a:pathLst>
                  </a:custGeom>
                  <a:solidFill>
                    <a:srgbClr val="D2D2D2"/>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36" name="Freeform 36"/>
                  <p:cNvSpPr>
                    <a:spLocks/>
                  </p:cNvSpPr>
                  <p:nvPr/>
                </p:nvSpPr>
                <p:spPr bwMode="auto">
                  <a:xfrm>
                    <a:off x="4493" y="2020"/>
                    <a:ext cx="68" cy="28"/>
                  </a:xfrm>
                  <a:custGeom>
                    <a:avLst/>
                    <a:gdLst>
                      <a:gd name="T0" fmla="*/ 3 w 68"/>
                      <a:gd name="T1" fmla="*/ 27 h 28"/>
                      <a:gd name="T2" fmla="*/ 3 w 68"/>
                      <a:gd name="T3" fmla="*/ 27 h 28"/>
                      <a:gd name="T4" fmla="*/ 22 w 68"/>
                      <a:gd name="T5" fmla="*/ 26 h 28"/>
                      <a:gd name="T6" fmla="*/ 38 w 68"/>
                      <a:gd name="T7" fmla="*/ 23 h 28"/>
                      <a:gd name="T8" fmla="*/ 49 w 68"/>
                      <a:gd name="T9" fmla="*/ 19 h 28"/>
                      <a:gd name="T10" fmla="*/ 57 w 68"/>
                      <a:gd name="T11" fmla="*/ 15 h 28"/>
                      <a:gd name="T12" fmla="*/ 61 w 68"/>
                      <a:gd name="T13" fmla="*/ 11 h 28"/>
                      <a:gd name="T14" fmla="*/ 64 w 68"/>
                      <a:gd name="T15" fmla="*/ 6 h 28"/>
                      <a:gd name="T16" fmla="*/ 67 w 68"/>
                      <a:gd name="T17" fmla="*/ 3 h 28"/>
                      <a:gd name="T18" fmla="*/ 67 w 68"/>
                      <a:gd name="T19" fmla="*/ 1 h 28"/>
                      <a:gd name="T20" fmla="*/ 59 w 68"/>
                      <a:gd name="T21" fmla="*/ 0 h 28"/>
                      <a:gd name="T22" fmla="*/ 60 w 68"/>
                      <a:gd name="T23" fmla="*/ 0 h 28"/>
                      <a:gd name="T24" fmla="*/ 59 w 68"/>
                      <a:gd name="T25" fmla="*/ 3 h 28"/>
                      <a:gd name="T26" fmla="*/ 57 w 68"/>
                      <a:gd name="T27" fmla="*/ 6 h 28"/>
                      <a:gd name="T28" fmla="*/ 52 w 68"/>
                      <a:gd name="T29" fmla="*/ 9 h 28"/>
                      <a:gd name="T30" fmla="*/ 45 w 68"/>
                      <a:gd name="T31" fmla="*/ 13 h 28"/>
                      <a:gd name="T32" fmla="*/ 37 w 68"/>
                      <a:gd name="T33" fmla="*/ 16 h 28"/>
                      <a:gd name="T34" fmla="*/ 22 w 68"/>
                      <a:gd name="T35" fmla="*/ 19 h 28"/>
                      <a:gd name="T36" fmla="*/ 3 w 68"/>
                      <a:gd name="T37" fmla="*/ 20 h 28"/>
                      <a:gd name="T38" fmla="*/ 3 w 68"/>
                      <a:gd name="T39" fmla="*/ 20 h 28"/>
                      <a:gd name="T40" fmla="*/ 3 w 68"/>
                      <a:gd name="T41" fmla="*/ 20 h 28"/>
                      <a:gd name="T42" fmla="*/ 0 w 68"/>
                      <a:gd name="T43" fmla="*/ 21 h 28"/>
                      <a:gd name="T44" fmla="*/ 0 w 68"/>
                      <a:gd name="T45" fmla="*/ 23 h 28"/>
                      <a:gd name="T46" fmla="*/ 0 w 68"/>
                      <a:gd name="T47" fmla="*/ 26 h 28"/>
                      <a:gd name="T48" fmla="*/ 3 w 68"/>
                      <a:gd name="T49" fmla="*/ 27 h 28"/>
                      <a:gd name="T50" fmla="*/ 3 w 68"/>
                      <a:gd name="T5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28">
                        <a:moveTo>
                          <a:pt x="3" y="27"/>
                        </a:moveTo>
                        <a:lnTo>
                          <a:pt x="3" y="27"/>
                        </a:lnTo>
                        <a:lnTo>
                          <a:pt x="22" y="26"/>
                        </a:lnTo>
                        <a:lnTo>
                          <a:pt x="38" y="23"/>
                        </a:lnTo>
                        <a:lnTo>
                          <a:pt x="49" y="19"/>
                        </a:lnTo>
                        <a:lnTo>
                          <a:pt x="57" y="15"/>
                        </a:lnTo>
                        <a:lnTo>
                          <a:pt x="61" y="11"/>
                        </a:lnTo>
                        <a:lnTo>
                          <a:pt x="64" y="6"/>
                        </a:lnTo>
                        <a:lnTo>
                          <a:pt x="67" y="3"/>
                        </a:lnTo>
                        <a:lnTo>
                          <a:pt x="67" y="1"/>
                        </a:lnTo>
                        <a:lnTo>
                          <a:pt x="59" y="0"/>
                        </a:lnTo>
                        <a:lnTo>
                          <a:pt x="60" y="0"/>
                        </a:lnTo>
                        <a:lnTo>
                          <a:pt x="59" y="3"/>
                        </a:lnTo>
                        <a:lnTo>
                          <a:pt x="57" y="6"/>
                        </a:lnTo>
                        <a:lnTo>
                          <a:pt x="52" y="9"/>
                        </a:lnTo>
                        <a:lnTo>
                          <a:pt x="45" y="13"/>
                        </a:lnTo>
                        <a:lnTo>
                          <a:pt x="37" y="16"/>
                        </a:lnTo>
                        <a:lnTo>
                          <a:pt x="22" y="19"/>
                        </a:lnTo>
                        <a:lnTo>
                          <a:pt x="3" y="20"/>
                        </a:lnTo>
                        <a:lnTo>
                          <a:pt x="3" y="20"/>
                        </a:lnTo>
                        <a:lnTo>
                          <a:pt x="3" y="20"/>
                        </a:lnTo>
                        <a:lnTo>
                          <a:pt x="0" y="21"/>
                        </a:lnTo>
                        <a:lnTo>
                          <a:pt x="0" y="23"/>
                        </a:lnTo>
                        <a:lnTo>
                          <a:pt x="0" y="26"/>
                        </a:lnTo>
                        <a:lnTo>
                          <a:pt x="3" y="27"/>
                        </a:lnTo>
                        <a:lnTo>
                          <a:pt x="3" y="27"/>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37" name="Freeform 37"/>
                  <p:cNvSpPr>
                    <a:spLocks/>
                  </p:cNvSpPr>
                  <p:nvPr/>
                </p:nvSpPr>
                <p:spPr bwMode="auto">
                  <a:xfrm>
                    <a:off x="4431" y="2017"/>
                    <a:ext cx="66" cy="31"/>
                  </a:xfrm>
                  <a:custGeom>
                    <a:avLst/>
                    <a:gdLst>
                      <a:gd name="T0" fmla="*/ 0 w 66"/>
                      <a:gd name="T1" fmla="*/ 4 h 31"/>
                      <a:gd name="T2" fmla="*/ 0 w 66"/>
                      <a:gd name="T3" fmla="*/ 4 h 31"/>
                      <a:gd name="T4" fmla="*/ 0 w 66"/>
                      <a:gd name="T5" fmla="*/ 6 h 31"/>
                      <a:gd name="T6" fmla="*/ 3 w 66"/>
                      <a:gd name="T7" fmla="*/ 9 h 31"/>
                      <a:gd name="T8" fmla="*/ 5 w 66"/>
                      <a:gd name="T9" fmla="*/ 14 h 31"/>
                      <a:gd name="T10" fmla="*/ 10 w 66"/>
                      <a:gd name="T11" fmla="*/ 18 h 31"/>
                      <a:gd name="T12" fmla="*/ 18 w 66"/>
                      <a:gd name="T13" fmla="*/ 22 h 31"/>
                      <a:gd name="T14" fmla="*/ 31 w 66"/>
                      <a:gd name="T15" fmla="*/ 26 h 31"/>
                      <a:gd name="T16" fmla="*/ 44 w 66"/>
                      <a:gd name="T17" fmla="*/ 29 h 31"/>
                      <a:gd name="T18" fmla="*/ 65 w 66"/>
                      <a:gd name="T19" fmla="*/ 30 h 31"/>
                      <a:gd name="T20" fmla="*/ 65 w 66"/>
                      <a:gd name="T21" fmla="*/ 23 h 31"/>
                      <a:gd name="T22" fmla="*/ 45 w 66"/>
                      <a:gd name="T23" fmla="*/ 22 h 31"/>
                      <a:gd name="T24" fmla="*/ 32 w 66"/>
                      <a:gd name="T25" fmla="*/ 19 h 31"/>
                      <a:gd name="T26" fmla="*/ 22 w 66"/>
                      <a:gd name="T27" fmla="*/ 16 h 31"/>
                      <a:gd name="T28" fmla="*/ 14 w 66"/>
                      <a:gd name="T29" fmla="*/ 12 h 31"/>
                      <a:gd name="T30" fmla="*/ 12 w 66"/>
                      <a:gd name="T31" fmla="*/ 9 h 31"/>
                      <a:gd name="T32" fmla="*/ 10 w 66"/>
                      <a:gd name="T33" fmla="*/ 6 h 31"/>
                      <a:gd name="T34" fmla="*/ 8 w 66"/>
                      <a:gd name="T35" fmla="*/ 4 h 31"/>
                      <a:gd name="T36" fmla="*/ 8 w 66"/>
                      <a:gd name="T37" fmla="*/ 4 h 31"/>
                      <a:gd name="T38" fmla="*/ 8 w 66"/>
                      <a:gd name="T39" fmla="*/ 4 h 31"/>
                      <a:gd name="T40" fmla="*/ 8 w 66"/>
                      <a:gd name="T41" fmla="*/ 4 h 31"/>
                      <a:gd name="T42" fmla="*/ 7 w 66"/>
                      <a:gd name="T43" fmla="*/ 1 h 31"/>
                      <a:gd name="T44" fmla="*/ 5 w 66"/>
                      <a:gd name="T45" fmla="*/ 0 h 31"/>
                      <a:gd name="T46" fmla="*/ 3 w 66"/>
                      <a:gd name="T47" fmla="*/ 1 h 31"/>
                      <a:gd name="T48" fmla="*/ 0 w 66"/>
                      <a:gd name="T49" fmla="*/ 4 h 31"/>
                      <a:gd name="T50" fmla="*/ 0 w 66"/>
                      <a:gd name="T51"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31">
                        <a:moveTo>
                          <a:pt x="0" y="4"/>
                        </a:moveTo>
                        <a:lnTo>
                          <a:pt x="0" y="4"/>
                        </a:lnTo>
                        <a:lnTo>
                          <a:pt x="0" y="6"/>
                        </a:lnTo>
                        <a:lnTo>
                          <a:pt x="3" y="9"/>
                        </a:lnTo>
                        <a:lnTo>
                          <a:pt x="5" y="14"/>
                        </a:lnTo>
                        <a:lnTo>
                          <a:pt x="10" y="18"/>
                        </a:lnTo>
                        <a:lnTo>
                          <a:pt x="18" y="22"/>
                        </a:lnTo>
                        <a:lnTo>
                          <a:pt x="31" y="26"/>
                        </a:lnTo>
                        <a:lnTo>
                          <a:pt x="44" y="29"/>
                        </a:lnTo>
                        <a:lnTo>
                          <a:pt x="65" y="30"/>
                        </a:lnTo>
                        <a:lnTo>
                          <a:pt x="65" y="23"/>
                        </a:lnTo>
                        <a:lnTo>
                          <a:pt x="45" y="22"/>
                        </a:lnTo>
                        <a:lnTo>
                          <a:pt x="32" y="19"/>
                        </a:lnTo>
                        <a:lnTo>
                          <a:pt x="22" y="16"/>
                        </a:lnTo>
                        <a:lnTo>
                          <a:pt x="14" y="12"/>
                        </a:lnTo>
                        <a:lnTo>
                          <a:pt x="12" y="9"/>
                        </a:lnTo>
                        <a:lnTo>
                          <a:pt x="10" y="6"/>
                        </a:lnTo>
                        <a:lnTo>
                          <a:pt x="8" y="4"/>
                        </a:lnTo>
                        <a:lnTo>
                          <a:pt x="8" y="4"/>
                        </a:lnTo>
                        <a:lnTo>
                          <a:pt x="8" y="4"/>
                        </a:lnTo>
                        <a:lnTo>
                          <a:pt x="8" y="4"/>
                        </a:lnTo>
                        <a:lnTo>
                          <a:pt x="7" y="1"/>
                        </a:lnTo>
                        <a:lnTo>
                          <a:pt x="5" y="0"/>
                        </a:lnTo>
                        <a:lnTo>
                          <a:pt x="3" y="1"/>
                        </a:lnTo>
                        <a:lnTo>
                          <a:pt x="0" y="4"/>
                        </a:lnTo>
                        <a:lnTo>
                          <a:pt x="0" y="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38" name="Freeform 38"/>
                  <p:cNvSpPr>
                    <a:spLocks/>
                  </p:cNvSpPr>
                  <p:nvPr/>
                </p:nvSpPr>
                <p:spPr bwMode="auto">
                  <a:xfrm>
                    <a:off x="4431" y="2005"/>
                    <a:ext cx="9" cy="17"/>
                  </a:xfrm>
                  <a:custGeom>
                    <a:avLst/>
                    <a:gdLst>
                      <a:gd name="T0" fmla="*/ 8 w 9"/>
                      <a:gd name="T1" fmla="*/ 2 h 17"/>
                      <a:gd name="T2" fmla="*/ 0 w 9"/>
                      <a:gd name="T3" fmla="*/ 2 h 17"/>
                      <a:gd name="T4" fmla="*/ 0 w 9"/>
                      <a:gd name="T5" fmla="*/ 16 h 17"/>
                      <a:gd name="T6" fmla="*/ 8 w 9"/>
                      <a:gd name="T7" fmla="*/ 16 h 17"/>
                      <a:gd name="T8" fmla="*/ 8 w 9"/>
                      <a:gd name="T9" fmla="*/ 2 h 17"/>
                      <a:gd name="T10" fmla="*/ 0 w 9"/>
                      <a:gd name="T11" fmla="*/ 2 h 17"/>
                      <a:gd name="T12" fmla="*/ 8 w 9"/>
                      <a:gd name="T13" fmla="*/ 2 h 17"/>
                      <a:gd name="T14" fmla="*/ 7 w 9"/>
                      <a:gd name="T15" fmla="*/ 1 h 17"/>
                      <a:gd name="T16" fmla="*/ 5 w 9"/>
                      <a:gd name="T17" fmla="*/ 0 h 17"/>
                      <a:gd name="T18" fmla="*/ 3 w 9"/>
                      <a:gd name="T19" fmla="*/ 1 h 17"/>
                      <a:gd name="T20" fmla="*/ 0 w 9"/>
                      <a:gd name="T21" fmla="*/ 2 h 17"/>
                      <a:gd name="T22" fmla="*/ 8 w 9"/>
                      <a:gd name="T23" fmla="*/ 2 h 17"/>
                      <a:gd name="T24" fmla="*/ 8 w 9"/>
                      <a:gd name="T25"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7">
                        <a:moveTo>
                          <a:pt x="8" y="2"/>
                        </a:moveTo>
                        <a:lnTo>
                          <a:pt x="0" y="2"/>
                        </a:lnTo>
                        <a:lnTo>
                          <a:pt x="0" y="16"/>
                        </a:lnTo>
                        <a:lnTo>
                          <a:pt x="8" y="16"/>
                        </a:lnTo>
                        <a:lnTo>
                          <a:pt x="8" y="2"/>
                        </a:lnTo>
                        <a:lnTo>
                          <a:pt x="0" y="2"/>
                        </a:lnTo>
                        <a:lnTo>
                          <a:pt x="8" y="2"/>
                        </a:lnTo>
                        <a:lnTo>
                          <a:pt x="7" y="1"/>
                        </a:lnTo>
                        <a:lnTo>
                          <a:pt x="5" y="0"/>
                        </a:lnTo>
                        <a:lnTo>
                          <a:pt x="3" y="1"/>
                        </a:lnTo>
                        <a:lnTo>
                          <a:pt x="0" y="2"/>
                        </a:lnTo>
                        <a:lnTo>
                          <a:pt x="8" y="2"/>
                        </a:lnTo>
                        <a:lnTo>
                          <a:pt x="8" y="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39" name="Freeform 39"/>
                  <p:cNvSpPr>
                    <a:spLocks/>
                  </p:cNvSpPr>
                  <p:nvPr/>
                </p:nvSpPr>
                <p:spPr bwMode="auto">
                  <a:xfrm>
                    <a:off x="4431" y="2007"/>
                    <a:ext cx="70" cy="29"/>
                  </a:xfrm>
                  <a:custGeom>
                    <a:avLst/>
                    <a:gdLst>
                      <a:gd name="T0" fmla="*/ 65 w 70"/>
                      <a:gd name="T1" fmla="*/ 20 h 29"/>
                      <a:gd name="T2" fmla="*/ 65 w 70"/>
                      <a:gd name="T3" fmla="*/ 20 h 29"/>
                      <a:gd name="T4" fmla="*/ 45 w 70"/>
                      <a:gd name="T5" fmla="*/ 20 h 29"/>
                      <a:gd name="T6" fmla="*/ 32 w 70"/>
                      <a:gd name="T7" fmla="*/ 17 h 29"/>
                      <a:gd name="T8" fmla="*/ 22 w 70"/>
                      <a:gd name="T9" fmla="*/ 14 h 29"/>
                      <a:gd name="T10" fmla="*/ 14 w 70"/>
                      <a:gd name="T11" fmla="*/ 9 h 29"/>
                      <a:gd name="T12" fmla="*/ 12 w 70"/>
                      <a:gd name="T13" fmla="*/ 7 h 29"/>
                      <a:gd name="T14" fmla="*/ 10 w 70"/>
                      <a:gd name="T15" fmla="*/ 3 h 29"/>
                      <a:gd name="T16" fmla="*/ 8 w 70"/>
                      <a:gd name="T17" fmla="*/ 0 h 29"/>
                      <a:gd name="T18" fmla="*/ 8 w 70"/>
                      <a:gd name="T19" fmla="*/ 0 h 29"/>
                      <a:gd name="T20" fmla="*/ 0 w 70"/>
                      <a:gd name="T21" fmla="*/ 0 h 29"/>
                      <a:gd name="T22" fmla="*/ 0 w 70"/>
                      <a:gd name="T23" fmla="*/ 3 h 29"/>
                      <a:gd name="T24" fmla="*/ 3 w 70"/>
                      <a:gd name="T25" fmla="*/ 7 h 29"/>
                      <a:gd name="T26" fmla="*/ 5 w 70"/>
                      <a:gd name="T27" fmla="*/ 10 h 29"/>
                      <a:gd name="T28" fmla="*/ 10 w 70"/>
                      <a:gd name="T29" fmla="*/ 16 h 29"/>
                      <a:gd name="T30" fmla="*/ 18 w 70"/>
                      <a:gd name="T31" fmla="*/ 20 h 29"/>
                      <a:gd name="T32" fmla="*/ 31 w 70"/>
                      <a:gd name="T33" fmla="*/ 24 h 29"/>
                      <a:gd name="T34" fmla="*/ 44 w 70"/>
                      <a:gd name="T35" fmla="*/ 26 h 29"/>
                      <a:gd name="T36" fmla="*/ 65 w 70"/>
                      <a:gd name="T37" fmla="*/ 28 h 29"/>
                      <a:gd name="T38" fmla="*/ 65 w 70"/>
                      <a:gd name="T39" fmla="*/ 28 h 29"/>
                      <a:gd name="T40" fmla="*/ 65 w 70"/>
                      <a:gd name="T41" fmla="*/ 28 h 29"/>
                      <a:gd name="T42" fmla="*/ 67 w 70"/>
                      <a:gd name="T43" fmla="*/ 26 h 29"/>
                      <a:gd name="T44" fmla="*/ 69 w 70"/>
                      <a:gd name="T45" fmla="*/ 24 h 29"/>
                      <a:gd name="T46" fmla="*/ 67 w 70"/>
                      <a:gd name="T47" fmla="*/ 22 h 29"/>
                      <a:gd name="T48" fmla="*/ 65 w 70"/>
                      <a:gd name="T49" fmla="*/ 20 h 29"/>
                      <a:gd name="T50" fmla="*/ 65 w 70"/>
                      <a:gd name="T51"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29">
                        <a:moveTo>
                          <a:pt x="65" y="20"/>
                        </a:moveTo>
                        <a:lnTo>
                          <a:pt x="65" y="20"/>
                        </a:lnTo>
                        <a:lnTo>
                          <a:pt x="45" y="20"/>
                        </a:lnTo>
                        <a:lnTo>
                          <a:pt x="32" y="17"/>
                        </a:lnTo>
                        <a:lnTo>
                          <a:pt x="22" y="14"/>
                        </a:lnTo>
                        <a:lnTo>
                          <a:pt x="14" y="9"/>
                        </a:lnTo>
                        <a:lnTo>
                          <a:pt x="12" y="7"/>
                        </a:lnTo>
                        <a:lnTo>
                          <a:pt x="10" y="3"/>
                        </a:lnTo>
                        <a:lnTo>
                          <a:pt x="8" y="0"/>
                        </a:lnTo>
                        <a:lnTo>
                          <a:pt x="8" y="0"/>
                        </a:lnTo>
                        <a:lnTo>
                          <a:pt x="0" y="0"/>
                        </a:lnTo>
                        <a:lnTo>
                          <a:pt x="0" y="3"/>
                        </a:lnTo>
                        <a:lnTo>
                          <a:pt x="3" y="7"/>
                        </a:lnTo>
                        <a:lnTo>
                          <a:pt x="5" y="10"/>
                        </a:lnTo>
                        <a:lnTo>
                          <a:pt x="10" y="16"/>
                        </a:lnTo>
                        <a:lnTo>
                          <a:pt x="18" y="20"/>
                        </a:lnTo>
                        <a:lnTo>
                          <a:pt x="31" y="24"/>
                        </a:lnTo>
                        <a:lnTo>
                          <a:pt x="44" y="26"/>
                        </a:lnTo>
                        <a:lnTo>
                          <a:pt x="65" y="28"/>
                        </a:lnTo>
                        <a:lnTo>
                          <a:pt x="65" y="28"/>
                        </a:lnTo>
                        <a:lnTo>
                          <a:pt x="65" y="28"/>
                        </a:lnTo>
                        <a:lnTo>
                          <a:pt x="67" y="26"/>
                        </a:lnTo>
                        <a:lnTo>
                          <a:pt x="69" y="24"/>
                        </a:lnTo>
                        <a:lnTo>
                          <a:pt x="67" y="22"/>
                        </a:lnTo>
                        <a:lnTo>
                          <a:pt x="65" y="20"/>
                        </a:lnTo>
                        <a:lnTo>
                          <a:pt x="65" y="20"/>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40" name="Freeform 40"/>
                  <p:cNvSpPr>
                    <a:spLocks/>
                  </p:cNvSpPr>
                  <p:nvPr/>
                </p:nvSpPr>
                <p:spPr bwMode="auto">
                  <a:xfrm>
                    <a:off x="4496" y="2005"/>
                    <a:ext cx="65" cy="31"/>
                  </a:xfrm>
                  <a:custGeom>
                    <a:avLst/>
                    <a:gdLst>
                      <a:gd name="T0" fmla="*/ 64 w 65"/>
                      <a:gd name="T1" fmla="*/ 2 h 31"/>
                      <a:gd name="T2" fmla="*/ 56 w 65"/>
                      <a:gd name="T3" fmla="*/ 2 h 31"/>
                      <a:gd name="T4" fmla="*/ 57 w 65"/>
                      <a:gd name="T5" fmla="*/ 2 h 31"/>
                      <a:gd name="T6" fmla="*/ 56 w 65"/>
                      <a:gd name="T7" fmla="*/ 5 h 31"/>
                      <a:gd name="T8" fmla="*/ 54 w 65"/>
                      <a:gd name="T9" fmla="*/ 9 h 31"/>
                      <a:gd name="T10" fmla="*/ 49 w 65"/>
                      <a:gd name="T11" fmla="*/ 11 h 31"/>
                      <a:gd name="T12" fmla="*/ 42 w 65"/>
                      <a:gd name="T13" fmla="*/ 16 h 31"/>
                      <a:gd name="T14" fmla="*/ 34 w 65"/>
                      <a:gd name="T15" fmla="*/ 19 h 31"/>
                      <a:gd name="T16" fmla="*/ 19 w 65"/>
                      <a:gd name="T17" fmla="*/ 22 h 31"/>
                      <a:gd name="T18" fmla="*/ 0 w 65"/>
                      <a:gd name="T19" fmla="*/ 22 h 31"/>
                      <a:gd name="T20" fmla="*/ 0 w 65"/>
                      <a:gd name="T21" fmla="*/ 30 h 31"/>
                      <a:gd name="T22" fmla="*/ 19 w 65"/>
                      <a:gd name="T23" fmla="*/ 28 h 31"/>
                      <a:gd name="T24" fmla="*/ 35 w 65"/>
                      <a:gd name="T25" fmla="*/ 26 h 31"/>
                      <a:gd name="T26" fmla="*/ 46 w 65"/>
                      <a:gd name="T27" fmla="*/ 22 h 31"/>
                      <a:gd name="T28" fmla="*/ 54 w 65"/>
                      <a:gd name="T29" fmla="*/ 18 h 31"/>
                      <a:gd name="T30" fmla="*/ 58 w 65"/>
                      <a:gd name="T31" fmla="*/ 12 h 31"/>
                      <a:gd name="T32" fmla="*/ 61 w 65"/>
                      <a:gd name="T33" fmla="*/ 9 h 31"/>
                      <a:gd name="T34" fmla="*/ 64 w 65"/>
                      <a:gd name="T35" fmla="*/ 5 h 31"/>
                      <a:gd name="T36" fmla="*/ 64 w 65"/>
                      <a:gd name="T37" fmla="*/ 4 h 31"/>
                      <a:gd name="T38" fmla="*/ 56 w 65"/>
                      <a:gd name="T39" fmla="*/ 2 h 31"/>
                      <a:gd name="T40" fmla="*/ 64 w 65"/>
                      <a:gd name="T41" fmla="*/ 4 h 31"/>
                      <a:gd name="T42" fmla="*/ 63 w 65"/>
                      <a:gd name="T43" fmla="*/ 2 h 31"/>
                      <a:gd name="T44" fmla="*/ 60 w 65"/>
                      <a:gd name="T45" fmla="*/ 0 h 31"/>
                      <a:gd name="T46" fmla="*/ 57 w 65"/>
                      <a:gd name="T47" fmla="*/ 1 h 31"/>
                      <a:gd name="T48" fmla="*/ 56 w 65"/>
                      <a:gd name="T49" fmla="*/ 2 h 31"/>
                      <a:gd name="T50" fmla="*/ 64 w 65"/>
                      <a:gd name="T51" fmla="*/ 2 h 31"/>
                      <a:gd name="T52" fmla="*/ 64 w 65"/>
                      <a:gd name="T53"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31">
                        <a:moveTo>
                          <a:pt x="64" y="2"/>
                        </a:moveTo>
                        <a:lnTo>
                          <a:pt x="56" y="2"/>
                        </a:lnTo>
                        <a:lnTo>
                          <a:pt x="57" y="2"/>
                        </a:lnTo>
                        <a:lnTo>
                          <a:pt x="56" y="5"/>
                        </a:lnTo>
                        <a:lnTo>
                          <a:pt x="54" y="9"/>
                        </a:lnTo>
                        <a:lnTo>
                          <a:pt x="49" y="11"/>
                        </a:lnTo>
                        <a:lnTo>
                          <a:pt x="42" y="16"/>
                        </a:lnTo>
                        <a:lnTo>
                          <a:pt x="34" y="19"/>
                        </a:lnTo>
                        <a:lnTo>
                          <a:pt x="19" y="22"/>
                        </a:lnTo>
                        <a:lnTo>
                          <a:pt x="0" y="22"/>
                        </a:lnTo>
                        <a:lnTo>
                          <a:pt x="0" y="30"/>
                        </a:lnTo>
                        <a:lnTo>
                          <a:pt x="19" y="28"/>
                        </a:lnTo>
                        <a:lnTo>
                          <a:pt x="35" y="26"/>
                        </a:lnTo>
                        <a:lnTo>
                          <a:pt x="46" y="22"/>
                        </a:lnTo>
                        <a:lnTo>
                          <a:pt x="54" y="18"/>
                        </a:lnTo>
                        <a:lnTo>
                          <a:pt x="58" y="12"/>
                        </a:lnTo>
                        <a:lnTo>
                          <a:pt x="61" y="9"/>
                        </a:lnTo>
                        <a:lnTo>
                          <a:pt x="64" y="5"/>
                        </a:lnTo>
                        <a:lnTo>
                          <a:pt x="64" y="4"/>
                        </a:lnTo>
                        <a:lnTo>
                          <a:pt x="56" y="2"/>
                        </a:lnTo>
                        <a:lnTo>
                          <a:pt x="64" y="4"/>
                        </a:lnTo>
                        <a:lnTo>
                          <a:pt x="63" y="2"/>
                        </a:lnTo>
                        <a:lnTo>
                          <a:pt x="60" y="0"/>
                        </a:lnTo>
                        <a:lnTo>
                          <a:pt x="57" y="1"/>
                        </a:lnTo>
                        <a:lnTo>
                          <a:pt x="56" y="2"/>
                        </a:lnTo>
                        <a:lnTo>
                          <a:pt x="64" y="2"/>
                        </a:lnTo>
                        <a:lnTo>
                          <a:pt x="64" y="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41" name="Freeform 41"/>
                  <p:cNvSpPr>
                    <a:spLocks/>
                  </p:cNvSpPr>
                  <p:nvPr/>
                </p:nvSpPr>
                <p:spPr bwMode="auto">
                  <a:xfrm>
                    <a:off x="4552" y="2007"/>
                    <a:ext cx="9" cy="18"/>
                  </a:xfrm>
                  <a:custGeom>
                    <a:avLst/>
                    <a:gdLst>
                      <a:gd name="T0" fmla="*/ 8 w 9"/>
                      <a:gd name="T1" fmla="*/ 14 h 18"/>
                      <a:gd name="T2" fmla="*/ 8 w 9"/>
                      <a:gd name="T3" fmla="*/ 14 h 18"/>
                      <a:gd name="T4" fmla="*/ 8 w 9"/>
                      <a:gd name="T5" fmla="*/ 0 h 18"/>
                      <a:gd name="T6" fmla="*/ 0 w 9"/>
                      <a:gd name="T7" fmla="*/ 0 h 18"/>
                      <a:gd name="T8" fmla="*/ 0 w 9"/>
                      <a:gd name="T9" fmla="*/ 14 h 18"/>
                      <a:gd name="T10" fmla="*/ 0 w 9"/>
                      <a:gd name="T11" fmla="*/ 13 h 18"/>
                      <a:gd name="T12" fmla="*/ 0 w 9"/>
                      <a:gd name="T13" fmla="*/ 14 h 18"/>
                      <a:gd name="T14" fmla="*/ 1 w 9"/>
                      <a:gd name="T15" fmla="*/ 16 h 18"/>
                      <a:gd name="T16" fmla="*/ 4 w 9"/>
                      <a:gd name="T17" fmla="*/ 17 h 18"/>
                      <a:gd name="T18" fmla="*/ 7 w 9"/>
                      <a:gd name="T19" fmla="*/ 16 h 18"/>
                      <a:gd name="T20" fmla="*/ 8 w 9"/>
                      <a:gd name="T21" fmla="*/ 14 h 18"/>
                      <a:gd name="T22" fmla="*/ 8 w 9"/>
                      <a:gd name="T23" fmla="*/ 14 h 18"/>
                      <a:gd name="T24" fmla="*/ 8 w 9"/>
                      <a:gd name="T25"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8">
                        <a:moveTo>
                          <a:pt x="8" y="14"/>
                        </a:moveTo>
                        <a:lnTo>
                          <a:pt x="8" y="14"/>
                        </a:lnTo>
                        <a:lnTo>
                          <a:pt x="8" y="0"/>
                        </a:lnTo>
                        <a:lnTo>
                          <a:pt x="0" y="0"/>
                        </a:lnTo>
                        <a:lnTo>
                          <a:pt x="0" y="14"/>
                        </a:lnTo>
                        <a:lnTo>
                          <a:pt x="0" y="13"/>
                        </a:lnTo>
                        <a:lnTo>
                          <a:pt x="0" y="14"/>
                        </a:lnTo>
                        <a:lnTo>
                          <a:pt x="1" y="16"/>
                        </a:lnTo>
                        <a:lnTo>
                          <a:pt x="4" y="17"/>
                        </a:lnTo>
                        <a:lnTo>
                          <a:pt x="7" y="16"/>
                        </a:lnTo>
                        <a:lnTo>
                          <a:pt x="8" y="14"/>
                        </a:lnTo>
                        <a:lnTo>
                          <a:pt x="8" y="14"/>
                        </a:lnTo>
                        <a:lnTo>
                          <a:pt x="8" y="1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42" name="Freeform 42"/>
                  <p:cNvSpPr>
                    <a:spLocks/>
                  </p:cNvSpPr>
                  <p:nvPr/>
                </p:nvSpPr>
                <p:spPr bwMode="auto">
                  <a:xfrm>
                    <a:off x="4436" y="2021"/>
                    <a:ext cx="121" cy="36"/>
                  </a:xfrm>
                  <a:custGeom>
                    <a:avLst/>
                    <a:gdLst>
                      <a:gd name="T0" fmla="*/ 120 w 121"/>
                      <a:gd name="T1" fmla="*/ 12 h 36"/>
                      <a:gd name="T2" fmla="*/ 120 w 121"/>
                      <a:gd name="T3" fmla="*/ 13 h 36"/>
                      <a:gd name="T4" fmla="*/ 118 w 121"/>
                      <a:gd name="T5" fmla="*/ 15 h 36"/>
                      <a:gd name="T6" fmla="*/ 116 w 121"/>
                      <a:gd name="T7" fmla="*/ 20 h 36"/>
                      <a:gd name="T8" fmla="*/ 110 w 121"/>
                      <a:gd name="T9" fmla="*/ 23 h 36"/>
                      <a:gd name="T10" fmla="*/ 104 w 121"/>
                      <a:gd name="T11" fmla="*/ 28 h 36"/>
                      <a:gd name="T12" fmla="*/ 94 w 121"/>
                      <a:gd name="T13" fmla="*/ 32 h 36"/>
                      <a:gd name="T14" fmla="*/ 79 w 121"/>
                      <a:gd name="T15" fmla="*/ 33 h 36"/>
                      <a:gd name="T16" fmla="*/ 60 w 121"/>
                      <a:gd name="T17" fmla="*/ 35 h 36"/>
                      <a:gd name="T18" fmla="*/ 40 w 121"/>
                      <a:gd name="T19" fmla="*/ 33 h 36"/>
                      <a:gd name="T20" fmla="*/ 27 w 121"/>
                      <a:gd name="T21" fmla="*/ 32 h 36"/>
                      <a:gd name="T22" fmla="*/ 15 w 121"/>
                      <a:gd name="T23" fmla="*/ 28 h 36"/>
                      <a:gd name="T24" fmla="*/ 7 w 121"/>
                      <a:gd name="T25" fmla="*/ 23 h 36"/>
                      <a:gd name="T26" fmla="*/ 2 w 121"/>
                      <a:gd name="T27" fmla="*/ 20 h 36"/>
                      <a:gd name="T28" fmla="*/ 1 w 121"/>
                      <a:gd name="T29" fmla="*/ 15 h 36"/>
                      <a:gd name="T30" fmla="*/ 0 w 121"/>
                      <a:gd name="T31" fmla="*/ 13 h 36"/>
                      <a:gd name="T32" fmla="*/ 0 w 121"/>
                      <a:gd name="T33" fmla="*/ 12 h 36"/>
                      <a:gd name="T34" fmla="*/ 0 w 121"/>
                      <a:gd name="T35" fmla="*/ 0 h 36"/>
                      <a:gd name="T36" fmla="*/ 0 w 121"/>
                      <a:gd name="T37" fmla="*/ 0 h 36"/>
                      <a:gd name="T38" fmla="*/ 1 w 121"/>
                      <a:gd name="T39" fmla="*/ 3 h 36"/>
                      <a:gd name="T40" fmla="*/ 2 w 121"/>
                      <a:gd name="T41" fmla="*/ 7 h 36"/>
                      <a:gd name="T42" fmla="*/ 7 w 121"/>
                      <a:gd name="T43" fmla="*/ 11 h 36"/>
                      <a:gd name="T44" fmla="*/ 15 w 121"/>
                      <a:gd name="T45" fmla="*/ 15 h 36"/>
                      <a:gd name="T46" fmla="*/ 27 w 121"/>
                      <a:gd name="T47" fmla="*/ 19 h 36"/>
                      <a:gd name="T48" fmla="*/ 40 w 121"/>
                      <a:gd name="T49" fmla="*/ 22 h 36"/>
                      <a:gd name="T50" fmla="*/ 60 w 121"/>
                      <a:gd name="T51" fmla="*/ 22 h 36"/>
                      <a:gd name="T52" fmla="*/ 79 w 121"/>
                      <a:gd name="T53" fmla="*/ 22 h 36"/>
                      <a:gd name="T54" fmla="*/ 94 w 121"/>
                      <a:gd name="T55" fmla="*/ 19 h 36"/>
                      <a:gd name="T56" fmla="*/ 104 w 121"/>
                      <a:gd name="T57" fmla="*/ 15 h 36"/>
                      <a:gd name="T58" fmla="*/ 110 w 121"/>
                      <a:gd name="T59" fmla="*/ 11 h 36"/>
                      <a:gd name="T60" fmla="*/ 116 w 121"/>
                      <a:gd name="T61" fmla="*/ 7 h 36"/>
                      <a:gd name="T62" fmla="*/ 118 w 121"/>
                      <a:gd name="T63" fmla="*/ 3 h 36"/>
                      <a:gd name="T64" fmla="*/ 120 w 121"/>
                      <a:gd name="T65" fmla="*/ 0 h 36"/>
                      <a:gd name="T66" fmla="*/ 120 w 121"/>
                      <a:gd name="T67" fmla="*/ 0 h 36"/>
                      <a:gd name="T68" fmla="*/ 120 w 121"/>
                      <a:gd name="T69" fmla="*/ 12 h 36"/>
                      <a:gd name="T70" fmla="*/ 120 w 121"/>
                      <a:gd name="T7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36">
                        <a:moveTo>
                          <a:pt x="120" y="12"/>
                        </a:moveTo>
                        <a:lnTo>
                          <a:pt x="120" y="13"/>
                        </a:lnTo>
                        <a:lnTo>
                          <a:pt x="118" y="15"/>
                        </a:lnTo>
                        <a:lnTo>
                          <a:pt x="116" y="20"/>
                        </a:lnTo>
                        <a:lnTo>
                          <a:pt x="110" y="23"/>
                        </a:lnTo>
                        <a:lnTo>
                          <a:pt x="104" y="28"/>
                        </a:lnTo>
                        <a:lnTo>
                          <a:pt x="94" y="32"/>
                        </a:lnTo>
                        <a:lnTo>
                          <a:pt x="79" y="33"/>
                        </a:lnTo>
                        <a:lnTo>
                          <a:pt x="60" y="35"/>
                        </a:lnTo>
                        <a:lnTo>
                          <a:pt x="40" y="33"/>
                        </a:lnTo>
                        <a:lnTo>
                          <a:pt x="27" y="32"/>
                        </a:lnTo>
                        <a:lnTo>
                          <a:pt x="15" y="28"/>
                        </a:lnTo>
                        <a:lnTo>
                          <a:pt x="7" y="23"/>
                        </a:lnTo>
                        <a:lnTo>
                          <a:pt x="2" y="20"/>
                        </a:lnTo>
                        <a:lnTo>
                          <a:pt x="1" y="15"/>
                        </a:lnTo>
                        <a:lnTo>
                          <a:pt x="0" y="13"/>
                        </a:lnTo>
                        <a:lnTo>
                          <a:pt x="0" y="12"/>
                        </a:lnTo>
                        <a:lnTo>
                          <a:pt x="0" y="0"/>
                        </a:lnTo>
                        <a:lnTo>
                          <a:pt x="0" y="0"/>
                        </a:lnTo>
                        <a:lnTo>
                          <a:pt x="1" y="3"/>
                        </a:lnTo>
                        <a:lnTo>
                          <a:pt x="2" y="7"/>
                        </a:lnTo>
                        <a:lnTo>
                          <a:pt x="7" y="11"/>
                        </a:lnTo>
                        <a:lnTo>
                          <a:pt x="15" y="15"/>
                        </a:lnTo>
                        <a:lnTo>
                          <a:pt x="27" y="19"/>
                        </a:lnTo>
                        <a:lnTo>
                          <a:pt x="40" y="22"/>
                        </a:lnTo>
                        <a:lnTo>
                          <a:pt x="60" y="22"/>
                        </a:lnTo>
                        <a:lnTo>
                          <a:pt x="79" y="22"/>
                        </a:lnTo>
                        <a:lnTo>
                          <a:pt x="94" y="19"/>
                        </a:lnTo>
                        <a:lnTo>
                          <a:pt x="104" y="15"/>
                        </a:lnTo>
                        <a:lnTo>
                          <a:pt x="110" y="11"/>
                        </a:lnTo>
                        <a:lnTo>
                          <a:pt x="116" y="7"/>
                        </a:lnTo>
                        <a:lnTo>
                          <a:pt x="118" y="3"/>
                        </a:lnTo>
                        <a:lnTo>
                          <a:pt x="120" y="0"/>
                        </a:lnTo>
                        <a:lnTo>
                          <a:pt x="120" y="0"/>
                        </a:lnTo>
                        <a:lnTo>
                          <a:pt x="120" y="12"/>
                        </a:lnTo>
                        <a:lnTo>
                          <a:pt x="120" y="12"/>
                        </a:lnTo>
                      </a:path>
                    </a:pathLst>
                  </a:custGeom>
                  <a:solidFill>
                    <a:srgbClr val="D2D2D2"/>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43" name="Freeform 43"/>
                  <p:cNvSpPr>
                    <a:spLocks/>
                  </p:cNvSpPr>
                  <p:nvPr/>
                </p:nvSpPr>
                <p:spPr bwMode="auto">
                  <a:xfrm>
                    <a:off x="4493" y="2032"/>
                    <a:ext cx="68" cy="28"/>
                  </a:xfrm>
                  <a:custGeom>
                    <a:avLst/>
                    <a:gdLst>
                      <a:gd name="T0" fmla="*/ 3 w 68"/>
                      <a:gd name="T1" fmla="*/ 27 h 28"/>
                      <a:gd name="T2" fmla="*/ 3 w 68"/>
                      <a:gd name="T3" fmla="*/ 27 h 28"/>
                      <a:gd name="T4" fmla="*/ 22 w 68"/>
                      <a:gd name="T5" fmla="*/ 26 h 28"/>
                      <a:gd name="T6" fmla="*/ 38 w 68"/>
                      <a:gd name="T7" fmla="*/ 24 h 28"/>
                      <a:gd name="T8" fmla="*/ 49 w 68"/>
                      <a:gd name="T9" fmla="*/ 19 h 28"/>
                      <a:gd name="T10" fmla="*/ 57 w 68"/>
                      <a:gd name="T11" fmla="*/ 15 h 28"/>
                      <a:gd name="T12" fmla="*/ 61 w 68"/>
                      <a:gd name="T13" fmla="*/ 11 h 28"/>
                      <a:gd name="T14" fmla="*/ 64 w 68"/>
                      <a:gd name="T15" fmla="*/ 5 h 28"/>
                      <a:gd name="T16" fmla="*/ 67 w 68"/>
                      <a:gd name="T17" fmla="*/ 3 h 28"/>
                      <a:gd name="T18" fmla="*/ 67 w 68"/>
                      <a:gd name="T19" fmla="*/ 1 h 28"/>
                      <a:gd name="T20" fmla="*/ 59 w 68"/>
                      <a:gd name="T21" fmla="*/ 0 h 28"/>
                      <a:gd name="T22" fmla="*/ 60 w 68"/>
                      <a:gd name="T23" fmla="*/ 0 h 28"/>
                      <a:gd name="T24" fmla="*/ 59 w 68"/>
                      <a:gd name="T25" fmla="*/ 3 h 28"/>
                      <a:gd name="T26" fmla="*/ 57 w 68"/>
                      <a:gd name="T27" fmla="*/ 6 h 28"/>
                      <a:gd name="T28" fmla="*/ 52 w 68"/>
                      <a:gd name="T29" fmla="*/ 10 h 28"/>
                      <a:gd name="T30" fmla="*/ 45 w 68"/>
                      <a:gd name="T31" fmla="*/ 13 h 28"/>
                      <a:gd name="T32" fmla="*/ 37 w 68"/>
                      <a:gd name="T33" fmla="*/ 17 h 28"/>
                      <a:gd name="T34" fmla="*/ 22 w 68"/>
                      <a:gd name="T35" fmla="*/ 19 h 28"/>
                      <a:gd name="T36" fmla="*/ 3 w 68"/>
                      <a:gd name="T37" fmla="*/ 21 h 28"/>
                      <a:gd name="T38" fmla="*/ 3 w 68"/>
                      <a:gd name="T39" fmla="*/ 21 h 28"/>
                      <a:gd name="T40" fmla="*/ 3 w 68"/>
                      <a:gd name="T41" fmla="*/ 21 h 28"/>
                      <a:gd name="T42" fmla="*/ 0 w 68"/>
                      <a:gd name="T43" fmla="*/ 21 h 28"/>
                      <a:gd name="T44" fmla="*/ 0 w 68"/>
                      <a:gd name="T45" fmla="*/ 24 h 28"/>
                      <a:gd name="T46" fmla="*/ 0 w 68"/>
                      <a:gd name="T47" fmla="*/ 26 h 28"/>
                      <a:gd name="T48" fmla="*/ 3 w 68"/>
                      <a:gd name="T49" fmla="*/ 27 h 28"/>
                      <a:gd name="T50" fmla="*/ 3 w 68"/>
                      <a:gd name="T5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28">
                        <a:moveTo>
                          <a:pt x="3" y="27"/>
                        </a:moveTo>
                        <a:lnTo>
                          <a:pt x="3" y="27"/>
                        </a:lnTo>
                        <a:lnTo>
                          <a:pt x="22" y="26"/>
                        </a:lnTo>
                        <a:lnTo>
                          <a:pt x="38" y="24"/>
                        </a:lnTo>
                        <a:lnTo>
                          <a:pt x="49" y="19"/>
                        </a:lnTo>
                        <a:lnTo>
                          <a:pt x="57" y="15"/>
                        </a:lnTo>
                        <a:lnTo>
                          <a:pt x="61" y="11"/>
                        </a:lnTo>
                        <a:lnTo>
                          <a:pt x="64" y="5"/>
                        </a:lnTo>
                        <a:lnTo>
                          <a:pt x="67" y="3"/>
                        </a:lnTo>
                        <a:lnTo>
                          <a:pt x="67" y="1"/>
                        </a:lnTo>
                        <a:lnTo>
                          <a:pt x="59" y="0"/>
                        </a:lnTo>
                        <a:lnTo>
                          <a:pt x="60" y="0"/>
                        </a:lnTo>
                        <a:lnTo>
                          <a:pt x="59" y="3"/>
                        </a:lnTo>
                        <a:lnTo>
                          <a:pt x="57" y="6"/>
                        </a:lnTo>
                        <a:lnTo>
                          <a:pt x="52" y="10"/>
                        </a:lnTo>
                        <a:lnTo>
                          <a:pt x="45" y="13"/>
                        </a:lnTo>
                        <a:lnTo>
                          <a:pt x="37" y="17"/>
                        </a:lnTo>
                        <a:lnTo>
                          <a:pt x="22" y="19"/>
                        </a:lnTo>
                        <a:lnTo>
                          <a:pt x="3" y="21"/>
                        </a:lnTo>
                        <a:lnTo>
                          <a:pt x="3" y="21"/>
                        </a:lnTo>
                        <a:lnTo>
                          <a:pt x="3" y="21"/>
                        </a:lnTo>
                        <a:lnTo>
                          <a:pt x="0" y="21"/>
                        </a:lnTo>
                        <a:lnTo>
                          <a:pt x="0" y="24"/>
                        </a:lnTo>
                        <a:lnTo>
                          <a:pt x="0" y="26"/>
                        </a:lnTo>
                        <a:lnTo>
                          <a:pt x="3" y="27"/>
                        </a:lnTo>
                        <a:lnTo>
                          <a:pt x="3" y="27"/>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44" name="Freeform 44"/>
                  <p:cNvSpPr>
                    <a:spLocks/>
                  </p:cNvSpPr>
                  <p:nvPr/>
                </p:nvSpPr>
                <p:spPr bwMode="auto">
                  <a:xfrm>
                    <a:off x="4431" y="2029"/>
                    <a:ext cx="66" cy="31"/>
                  </a:xfrm>
                  <a:custGeom>
                    <a:avLst/>
                    <a:gdLst>
                      <a:gd name="T0" fmla="*/ 0 w 66"/>
                      <a:gd name="T1" fmla="*/ 4 h 31"/>
                      <a:gd name="T2" fmla="*/ 0 w 66"/>
                      <a:gd name="T3" fmla="*/ 4 h 31"/>
                      <a:gd name="T4" fmla="*/ 0 w 66"/>
                      <a:gd name="T5" fmla="*/ 6 h 31"/>
                      <a:gd name="T6" fmla="*/ 3 w 66"/>
                      <a:gd name="T7" fmla="*/ 8 h 31"/>
                      <a:gd name="T8" fmla="*/ 5 w 66"/>
                      <a:gd name="T9" fmla="*/ 14 h 31"/>
                      <a:gd name="T10" fmla="*/ 10 w 66"/>
                      <a:gd name="T11" fmla="*/ 18 h 31"/>
                      <a:gd name="T12" fmla="*/ 18 w 66"/>
                      <a:gd name="T13" fmla="*/ 22 h 31"/>
                      <a:gd name="T14" fmla="*/ 31 w 66"/>
                      <a:gd name="T15" fmla="*/ 27 h 31"/>
                      <a:gd name="T16" fmla="*/ 44 w 66"/>
                      <a:gd name="T17" fmla="*/ 29 h 31"/>
                      <a:gd name="T18" fmla="*/ 65 w 66"/>
                      <a:gd name="T19" fmla="*/ 30 h 31"/>
                      <a:gd name="T20" fmla="*/ 65 w 66"/>
                      <a:gd name="T21" fmla="*/ 24 h 31"/>
                      <a:gd name="T22" fmla="*/ 45 w 66"/>
                      <a:gd name="T23" fmla="*/ 22 h 31"/>
                      <a:gd name="T24" fmla="*/ 32 w 66"/>
                      <a:gd name="T25" fmla="*/ 20 h 31"/>
                      <a:gd name="T26" fmla="*/ 22 w 66"/>
                      <a:gd name="T27" fmla="*/ 16 h 31"/>
                      <a:gd name="T28" fmla="*/ 14 w 66"/>
                      <a:gd name="T29" fmla="*/ 13 h 31"/>
                      <a:gd name="T30" fmla="*/ 12 w 66"/>
                      <a:gd name="T31" fmla="*/ 9 h 31"/>
                      <a:gd name="T32" fmla="*/ 10 w 66"/>
                      <a:gd name="T33" fmla="*/ 6 h 31"/>
                      <a:gd name="T34" fmla="*/ 8 w 66"/>
                      <a:gd name="T35" fmla="*/ 4 h 31"/>
                      <a:gd name="T36" fmla="*/ 8 w 66"/>
                      <a:gd name="T37" fmla="*/ 4 h 31"/>
                      <a:gd name="T38" fmla="*/ 8 w 66"/>
                      <a:gd name="T39" fmla="*/ 4 h 31"/>
                      <a:gd name="T40" fmla="*/ 8 w 66"/>
                      <a:gd name="T41" fmla="*/ 4 h 31"/>
                      <a:gd name="T42" fmla="*/ 7 w 66"/>
                      <a:gd name="T43" fmla="*/ 2 h 31"/>
                      <a:gd name="T44" fmla="*/ 5 w 66"/>
                      <a:gd name="T45" fmla="*/ 0 h 31"/>
                      <a:gd name="T46" fmla="*/ 3 w 66"/>
                      <a:gd name="T47" fmla="*/ 2 h 31"/>
                      <a:gd name="T48" fmla="*/ 0 w 66"/>
                      <a:gd name="T49" fmla="*/ 4 h 31"/>
                      <a:gd name="T50" fmla="*/ 0 w 66"/>
                      <a:gd name="T51"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31">
                        <a:moveTo>
                          <a:pt x="0" y="4"/>
                        </a:moveTo>
                        <a:lnTo>
                          <a:pt x="0" y="4"/>
                        </a:lnTo>
                        <a:lnTo>
                          <a:pt x="0" y="6"/>
                        </a:lnTo>
                        <a:lnTo>
                          <a:pt x="3" y="8"/>
                        </a:lnTo>
                        <a:lnTo>
                          <a:pt x="5" y="14"/>
                        </a:lnTo>
                        <a:lnTo>
                          <a:pt x="10" y="18"/>
                        </a:lnTo>
                        <a:lnTo>
                          <a:pt x="18" y="22"/>
                        </a:lnTo>
                        <a:lnTo>
                          <a:pt x="31" y="27"/>
                        </a:lnTo>
                        <a:lnTo>
                          <a:pt x="44" y="29"/>
                        </a:lnTo>
                        <a:lnTo>
                          <a:pt x="65" y="30"/>
                        </a:lnTo>
                        <a:lnTo>
                          <a:pt x="65" y="24"/>
                        </a:lnTo>
                        <a:lnTo>
                          <a:pt x="45" y="22"/>
                        </a:lnTo>
                        <a:lnTo>
                          <a:pt x="32" y="20"/>
                        </a:lnTo>
                        <a:lnTo>
                          <a:pt x="22" y="16"/>
                        </a:lnTo>
                        <a:lnTo>
                          <a:pt x="14" y="13"/>
                        </a:lnTo>
                        <a:lnTo>
                          <a:pt x="12" y="9"/>
                        </a:lnTo>
                        <a:lnTo>
                          <a:pt x="10" y="6"/>
                        </a:lnTo>
                        <a:lnTo>
                          <a:pt x="8" y="4"/>
                        </a:lnTo>
                        <a:lnTo>
                          <a:pt x="8" y="4"/>
                        </a:lnTo>
                        <a:lnTo>
                          <a:pt x="8" y="4"/>
                        </a:lnTo>
                        <a:lnTo>
                          <a:pt x="8" y="4"/>
                        </a:lnTo>
                        <a:lnTo>
                          <a:pt x="7" y="2"/>
                        </a:lnTo>
                        <a:lnTo>
                          <a:pt x="5" y="0"/>
                        </a:lnTo>
                        <a:lnTo>
                          <a:pt x="3" y="2"/>
                        </a:lnTo>
                        <a:lnTo>
                          <a:pt x="0" y="4"/>
                        </a:lnTo>
                        <a:lnTo>
                          <a:pt x="0" y="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45" name="Freeform 45"/>
                  <p:cNvSpPr>
                    <a:spLocks/>
                  </p:cNvSpPr>
                  <p:nvPr/>
                </p:nvSpPr>
                <p:spPr bwMode="auto">
                  <a:xfrm>
                    <a:off x="4431" y="2017"/>
                    <a:ext cx="9" cy="17"/>
                  </a:xfrm>
                  <a:custGeom>
                    <a:avLst/>
                    <a:gdLst>
                      <a:gd name="T0" fmla="*/ 8 w 9"/>
                      <a:gd name="T1" fmla="*/ 4 h 17"/>
                      <a:gd name="T2" fmla="*/ 0 w 9"/>
                      <a:gd name="T3" fmla="*/ 4 h 17"/>
                      <a:gd name="T4" fmla="*/ 0 w 9"/>
                      <a:gd name="T5" fmla="*/ 16 h 17"/>
                      <a:gd name="T6" fmla="*/ 8 w 9"/>
                      <a:gd name="T7" fmla="*/ 16 h 17"/>
                      <a:gd name="T8" fmla="*/ 8 w 9"/>
                      <a:gd name="T9" fmla="*/ 4 h 17"/>
                      <a:gd name="T10" fmla="*/ 0 w 9"/>
                      <a:gd name="T11" fmla="*/ 4 h 17"/>
                      <a:gd name="T12" fmla="*/ 8 w 9"/>
                      <a:gd name="T13" fmla="*/ 4 h 17"/>
                      <a:gd name="T14" fmla="*/ 7 w 9"/>
                      <a:gd name="T15" fmla="*/ 1 h 17"/>
                      <a:gd name="T16" fmla="*/ 5 w 9"/>
                      <a:gd name="T17" fmla="*/ 0 h 17"/>
                      <a:gd name="T18" fmla="*/ 3 w 9"/>
                      <a:gd name="T19" fmla="*/ 1 h 17"/>
                      <a:gd name="T20" fmla="*/ 0 w 9"/>
                      <a:gd name="T21" fmla="*/ 4 h 17"/>
                      <a:gd name="T22" fmla="*/ 8 w 9"/>
                      <a:gd name="T23" fmla="*/ 4 h 17"/>
                      <a:gd name="T24" fmla="*/ 8 w 9"/>
                      <a:gd name="T25"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7">
                        <a:moveTo>
                          <a:pt x="8" y="4"/>
                        </a:moveTo>
                        <a:lnTo>
                          <a:pt x="0" y="4"/>
                        </a:lnTo>
                        <a:lnTo>
                          <a:pt x="0" y="16"/>
                        </a:lnTo>
                        <a:lnTo>
                          <a:pt x="8" y="16"/>
                        </a:lnTo>
                        <a:lnTo>
                          <a:pt x="8" y="4"/>
                        </a:lnTo>
                        <a:lnTo>
                          <a:pt x="0" y="4"/>
                        </a:lnTo>
                        <a:lnTo>
                          <a:pt x="8" y="4"/>
                        </a:lnTo>
                        <a:lnTo>
                          <a:pt x="7" y="1"/>
                        </a:lnTo>
                        <a:lnTo>
                          <a:pt x="5" y="0"/>
                        </a:lnTo>
                        <a:lnTo>
                          <a:pt x="3" y="1"/>
                        </a:lnTo>
                        <a:lnTo>
                          <a:pt x="0" y="4"/>
                        </a:lnTo>
                        <a:lnTo>
                          <a:pt x="8" y="4"/>
                        </a:lnTo>
                        <a:lnTo>
                          <a:pt x="8" y="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46" name="Freeform 46"/>
                  <p:cNvSpPr>
                    <a:spLocks/>
                  </p:cNvSpPr>
                  <p:nvPr/>
                </p:nvSpPr>
                <p:spPr bwMode="auto">
                  <a:xfrm>
                    <a:off x="4431" y="2021"/>
                    <a:ext cx="70" cy="27"/>
                  </a:xfrm>
                  <a:custGeom>
                    <a:avLst/>
                    <a:gdLst>
                      <a:gd name="T0" fmla="*/ 65 w 70"/>
                      <a:gd name="T1" fmla="*/ 19 h 27"/>
                      <a:gd name="T2" fmla="*/ 65 w 70"/>
                      <a:gd name="T3" fmla="*/ 19 h 27"/>
                      <a:gd name="T4" fmla="*/ 45 w 70"/>
                      <a:gd name="T5" fmla="*/ 18 h 27"/>
                      <a:gd name="T6" fmla="*/ 32 w 70"/>
                      <a:gd name="T7" fmla="*/ 15 h 27"/>
                      <a:gd name="T8" fmla="*/ 22 w 70"/>
                      <a:gd name="T9" fmla="*/ 12 h 27"/>
                      <a:gd name="T10" fmla="*/ 14 w 70"/>
                      <a:gd name="T11" fmla="*/ 8 h 27"/>
                      <a:gd name="T12" fmla="*/ 12 w 70"/>
                      <a:gd name="T13" fmla="*/ 5 h 27"/>
                      <a:gd name="T14" fmla="*/ 10 w 70"/>
                      <a:gd name="T15" fmla="*/ 2 h 27"/>
                      <a:gd name="T16" fmla="*/ 8 w 70"/>
                      <a:gd name="T17" fmla="*/ 0 h 27"/>
                      <a:gd name="T18" fmla="*/ 8 w 70"/>
                      <a:gd name="T19" fmla="*/ 0 h 27"/>
                      <a:gd name="T20" fmla="*/ 0 w 70"/>
                      <a:gd name="T21" fmla="*/ 0 h 27"/>
                      <a:gd name="T22" fmla="*/ 0 w 70"/>
                      <a:gd name="T23" fmla="*/ 2 h 27"/>
                      <a:gd name="T24" fmla="*/ 3 w 70"/>
                      <a:gd name="T25" fmla="*/ 5 h 27"/>
                      <a:gd name="T26" fmla="*/ 5 w 70"/>
                      <a:gd name="T27" fmla="*/ 10 h 27"/>
                      <a:gd name="T28" fmla="*/ 10 w 70"/>
                      <a:gd name="T29" fmla="*/ 14 h 27"/>
                      <a:gd name="T30" fmla="*/ 18 w 70"/>
                      <a:gd name="T31" fmla="*/ 18 h 27"/>
                      <a:gd name="T32" fmla="*/ 31 w 70"/>
                      <a:gd name="T33" fmla="*/ 22 h 27"/>
                      <a:gd name="T34" fmla="*/ 44 w 70"/>
                      <a:gd name="T35" fmla="*/ 25 h 27"/>
                      <a:gd name="T36" fmla="*/ 65 w 70"/>
                      <a:gd name="T37" fmla="*/ 26 h 27"/>
                      <a:gd name="T38" fmla="*/ 65 w 70"/>
                      <a:gd name="T39" fmla="*/ 26 h 27"/>
                      <a:gd name="T40" fmla="*/ 65 w 70"/>
                      <a:gd name="T41" fmla="*/ 26 h 27"/>
                      <a:gd name="T42" fmla="*/ 67 w 70"/>
                      <a:gd name="T43" fmla="*/ 25 h 27"/>
                      <a:gd name="T44" fmla="*/ 69 w 70"/>
                      <a:gd name="T45" fmla="*/ 22 h 27"/>
                      <a:gd name="T46" fmla="*/ 67 w 70"/>
                      <a:gd name="T47" fmla="*/ 20 h 27"/>
                      <a:gd name="T48" fmla="*/ 65 w 70"/>
                      <a:gd name="T49" fmla="*/ 19 h 27"/>
                      <a:gd name="T50" fmla="*/ 65 w 70"/>
                      <a:gd name="T51"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27">
                        <a:moveTo>
                          <a:pt x="65" y="19"/>
                        </a:moveTo>
                        <a:lnTo>
                          <a:pt x="65" y="19"/>
                        </a:lnTo>
                        <a:lnTo>
                          <a:pt x="45" y="18"/>
                        </a:lnTo>
                        <a:lnTo>
                          <a:pt x="32" y="15"/>
                        </a:lnTo>
                        <a:lnTo>
                          <a:pt x="22" y="12"/>
                        </a:lnTo>
                        <a:lnTo>
                          <a:pt x="14" y="8"/>
                        </a:lnTo>
                        <a:lnTo>
                          <a:pt x="12" y="5"/>
                        </a:lnTo>
                        <a:lnTo>
                          <a:pt x="10" y="2"/>
                        </a:lnTo>
                        <a:lnTo>
                          <a:pt x="8" y="0"/>
                        </a:lnTo>
                        <a:lnTo>
                          <a:pt x="8" y="0"/>
                        </a:lnTo>
                        <a:lnTo>
                          <a:pt x="0" y="0"/>
                        </a:lnTo>
                        <a:lnTo>
                          <a:pt x="0" y="2"/>
                        </a:lnTo>
                        <a:lnTo>
                          <a:pt x="3" y="5"/>
                        </a:lnTo>
                        <a:lnTo>
                          <a:pt x="5" y="10"/>
                        </a:lnTo>
                        <a:lnTo>
                          <a:pt x="10" y="14"/>
                        </a:lnTo>
                        <a:lnTo>
                          <a:pt x="18" y="18"/>
                        </a:lnTo>
                        <a:lnTo>
                          <a:pt x="31" y="22"/>
                        </a:lnTo>
                        <a:lnTo>
                          <a:pt x="44" y="25"/>
                        </a:lnTo>
                        <a:lnTo>
                          <a:pt x="65" y="26"/>
                        </a:lnTo>
                        <a:lnTo>
                          <a:pt x="65" y="26"/>
                        </a:lnTo>
                        <a:lnTo>
                          <a:pt x="65" y="26"/>
                        </a:lnTo>
                        <a:lnTo>
                          <a:pt x="67" y="25"/>
                        </a:lnTo>
                        <a:lnTo>
                          <a:pt x="69" y="22"/>
                        </a:lnTo>
                        <a:lnTo>
                          <a:pt x="67" y="20"/>
                        </a:lnTo>
                        <a:lnTo>
                          <a:pt x="65" y="19"/>
                        </a:lnTo>
                        <a:lnTo>
                          <a:pt x="65" y="19"/>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47" name="Freeform 47"/>
                  <p:cNvSpPr>
                    <a:spLocks/>
                  </p:cNvSpPr>
                  <p:nvPr/>
                </p:nvSpPr>
                <p:spPr bwMode="auto">
                  <a:xfrm>
                    <a:off x="4496" y="2017"/>
                    <a:ext cx="65" cy="31"/>
                  </a:xfrm>
                  <a:custGeom>
                    <a:avLst/>
                    <a:gdLst>
                      <a:gd name="T0" fmla="*/ 64 w 65"/>
                      <a:gd name="T1" fmla="*/ 4 h 31"/>
                      <a:gd name="T2" fmla="*/ 56 w 65"/>
                      <a:gd name="T3" fmla="*/ 3 h 31"/>
                      <a:gd name="T4" fmla="*/ 57 w 65"/>
                      <a:gd name="T5" fmla="*/ 3 h 31"/>
                      <a:gd name="T6" fmla="*/ 56 w 65"/>
                      <a:gd name="T7" fmla="*/ 6 h 31"/>
                      <a:gd name="T8" fmla="*/ 54 w 65"/>
                      <a:gd name="T9" fmla="*/ 9 h 31"/>
                      <a:gd name="T10" fmla="*/ 49 w 65"/>
                      <a:gd name="T11" fmla="*/ 12 h 31"/>
                      <a:gd name="T12" fmla="*/ 42 w 65"/>
                      <a:gd name="T13" fmla="*/ 16 h 31"/>
                      <a:gd name="T14" fmla="*/ 34 w 65"/>
                      <a:gd name="T15" fmla="*/ 19 h 31"/>
                      <a:gd name="T16" fmla="*/ 19 w 65"/>
                      <a:gd name="T17" fmla="*/ 22 h 31"/>
                      <a:gd name="T18" fmla="*/ 0 w 65"/>
                      <a:gd name="T19" fmla="*/ 23 h 31"/>
                      <a:gd name="T20" fmla="*/ 0 w 65"/>
                      <a:gd name="T21" fmla="*/ 30 h 31"/>
                      <a:gd name="T22" fmla="*/ 19 w 65"/>
                      <a:gd name="T23" fmla="*/ 29 h 31"/>
                      <a:gd name="T24" fmla="*/ 35 w 65"/>
                      <a:gd name="T25" fmla="*/ 26 h 31"/>
                      <a:gd name="T26" fmla="*/ 46 w 65"/>
                      <a:gd name="T27" fmla="*/ 22 h 31"/>
                      <a:gd name="T28" fmla="*/ 54 w 65"/>
                      <a:gd name="T29" fmla="*/ 18 h 31"/>
                      <a:gd name="T30" fmla="*/ 58 w 65"/>
                      <a:gd name="T31" fmla="*/ 14 h 31"/>
                      <a:gd name="T32" fmla="*/ 61 w 65"/>
                      <a:gd name="T33" fmla="*/ 9 h 31"/>
                      <a:gd name="T34" fmla="*/ 64 w 65"/>
                      <a:gd name="T35" fmla="*/ 6 h 31"/>
                      <a:gd name="T36" fmla="*/ 64 w 65"/>
                      <a:gd name="T37" fmla="*/ 4 h 31"/>
                      <a:gd name="T38" fmla="*/ 56 w 65"/>
                      <a:gd name="T39" fmla="*/ 4 h 31"/>
                      <a:gd name="T40" fmla="*/ 64 w 65"/>
                      <a:gd name="T41" fmla="*/ 4 h 31"/>
                      <a:gd name="T42" fmla="*/ 63 w 65"/>
                      <a:gd name="T43" fmla="*/ 2 h 31"/>
                      <a:gd name="T44" fmla="*/ 60 w 65"/>
                      <a:gd name="T45" fmla="*/ 0 h 31"/>
                      <a:gd name="T46" fmla="*/ 57 w 65"/>
                      <a:gd name="T47" fmla="*/ 0 h 31"/>
                      <a:gd name="T48" fmla="*/ 56 w 65"/>
                      <a:gd name="T49" fmla="*/ 3 h 31"/>
                      <a:gd name="T50" fmla="*/ 64 w 65"/>
                      <a:gd name="T51" fmla="*/ 4 h 31"/>
                      <a:gd name="T52" fmla="*/ 64 w 65"/>
                      <a:gd name="T5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31">
                        <a:moveTo>
                          <a:pt x="64" y="4"/>
                        </a:moveTo>
                        <a:lnTo>
                          <a:pt x="56" y="3"/>
                        </a:lnTo>
                        <a:lnTo>
                          <a:pt x="57" y="3"/>
                        </a:lnTo>
                        <a:lnTo>
                          <a:pt x="56" y="6"/>
                        </a:lnTo>
                        <a:lnTo>
                          <a:pt x="54" y="9"/>
                        </a:lnTo>
                        <a:lnTo>
                          <a:pt x="49" y="12"/>
                        </a:lnTo>
                        <a:lnTo>
                          <a:pt x="42" y="16"/>
                        </a:lnTo>
                        <a:lnTo>
                          <a:pt x="34" y="19"/>
                        </a:lnTo>
                        <a:lnTo>
                          <a:pt x="19" y="22"/>
                        </a:lnTo>
                        <a:lnTo>
                          <a:pt x="0" y="23"/>
                        </a:lnTo>
                        <a:lnTo>
                          <a:pt x="0" y="30"/>
                        </a:lnTo>
                        <a:lnTo>
                          <a:pt x="19" y="29"/>
                        </a:lnTo>
                        <a:lnTo>
                          <a:pt x="35" y="26"/>
                        </a:lnTo>
                        <a:lnTo>
                          <a:pt x="46" y="22"/>
                        </a:lnTo>
                        <a:lnTo>
                          <a:pt x="54" y="18"/>
                        </a:lnTo>
                        <a:lnTo>
                          <a:pt x="58" y="14"/>
                        </a:lnTo>
                        <a:lnTo>
                          <a:pt x="61" y="9"/>
                        </a:lnTo>
                        <a:lnTo>
                          <a:pt x="64" y="6"/>
                        </a:lnTo>
                        <a:lnTo>
                          <a:pt x="64" y="4"/>
                        </a:lnTo>
                        <a:lnTo>
                          <a:pt x="56" y="4"/>
                        </a:lnTo>
                        <a:lnTo>
                          <a:pt x="64" y="4"/>
                        </a:lnTo>
                        <a:lnTo>
                          <a:pt x="63" y="2"/>
                        </a:lnTo>
                        <a:lnTo>
                          <a:pt x="60" y="0"/>
                        </a:lnTo>
                        <a:lnTo>
                          <a:pt x="57" y="0"/>
                        </a:lnTo>
                        <a:lnTo>
                          <a:pt x="56" y="3"/>
                        </a:lnTo>
                        <a:lnTo>
                          <a:pt x="64" y="4"/>
                        </a:lnTo>
                        <a:lnTo>
                          <a:pt x="64" y="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48" name="Freeform 48"/>
                  <p:cNvSpPr>
                    <a:spLocks/>
                  </p:cNvSpPr>
                  <p:nvPr/>
                </p:nvSpPr>
                <p:spPr bwMode="auto">
                  <a:xfrm>
                    <a:off x="4552" y="2021"/>
                    <a:ext cx="9" cy="16"/>
                  </a:xfrm>
                  <a:custGeom>
                    <a:avLst/>
                    <a:gdLst>
                      <a:gd name="T0" fmla="*/ 8 w 9"/>
                      <a:gd name="T1" fmla="*/ 12 h 16"/>
                      <a:gd name="T2" fmla="*/ 8 w 9"/>
                      <a:gd name="T3" fmla="*/ 12 h 16"/>
                      <a:gd name="T4" fmla="*/ 8 w 9"/>
                      <a:gd name="T5" fmla="*/ 0 h 16"/>
                      <a:gd name="T6" fmla="*/ 0 w 9"/>
                      <a:gd name="T7" fmla="*/ 0 h 16"/>
                      <a:gd name="T8" fmla="*/ 0 w 9"/>
                      <a:gd name="T9" fmla="*/ 12 h 16"/>
                      <a:gd name="T10" fmla="*/ 0 w 9"/>
                      <a:gd name="T11" fmla="*/ 11 h 16"/>
                      <a:gd name="T12" fmla="*/ 0 w 9"/>
                      <a:gd name="T13" fmla="*/ 12 h 16"/>
                      <a:gd name="T14" fmla="*/ 1 w 9"/>
                      <a:gd name="T15" fmla="*/ 14 h 16"/>
                      <a:gd name="T16" fmla="*/ 4 w 9"/>
                      <a:gd name="T17" fmla="*/ 15 h 16"/>
                      <a:gd name="T18" fmla="*/ 7 w 9"/>
                      <a:gd name="T19" fmla="*/ 14 h 16"/>
                      <a:gd name="T20" fmla="*/ 8 w 9"/>
                      <a:gd name="T21" fmla="*/ 12 h 16"/>
                      <a:gd name="T22" fmla="*/ 8 w 9"/>
                      <a:gd name="T23" fmla="*/ 12 h 16"/>
                      <a:gd name="T24" fmla="*/ 8 w 9"/>
                      <a:gd name="T25"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6">
                        <a:moveTo>
                          <a:pt x="8" y="12"/>
                        </a:moveTo>
                        <a:lnTo>
                          <a:pt x="8" y="12"/>
                        </a:lnTo>
                        <a:lnTo>
                          <a:pt x="8" y="0"/>
                        </a:lnTo>
                        <a:lnTo>
                          <a:pt x="0" y="0"/>
                        </a:lnTo>
                        <a:lnTo>
                          <a:pt x="0" y="12"/>
                        </a:lnTo>
                        <a:lnTo>
                          <a:pt x="0" y="11"/>
                        </a:lnTo>
                        <a:lnTo>
                          <a:pt x="0" y="12"/>
                        </a:lnTo>
                        <a:lnTo>
                          <a:pt x="1" y="14"/>
                        </a:lnTo>
                        <a:lnTo>
                          <a:pt x="4" y="15"/>
                        </a:lnTo>
                        <a:lnTo>
                          <a:pt x="7" y="14"/>
                        </a:lnTo>
                        <a:lnTo>
                          <a:pt x="8" y="12"/>
                        </a:lnTo>
                        <a:lnTo>
                          <a:pt x="8" y="12"/>
                        </a:lnTo>
                        <a:lnTo>
                          <a:pt x="8" y="1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49" name="Freeform 49"/>
                  <p:cNvSpPr>
                    <a:spLocks/>
                  </p:cNvSpPr>
                  <p:nvPr/>
                </p:nvSpPr>
                <p:spPr bwMode="auto">
                  <a:xfrm>
                    <a:off x="4436" y="2033"/>
                    <a:ext cx="121" cy="36"/>
                  </a:xfrm>
                  <a:custGeom>
                    <a:avLst/>
                    <a:gdLst>
                      <a:gd name="T0" fmla="*/ 0 w 121"/>
                      <a:gd name="T1" fmla="*/ 12 h 36"/>
                      <a:gd name="T2" fmla="*/ 0 w 121"/>
                      <a:gd name="T3" fmla="*/ 13 h 36"/>
                      <a:gd name="T4" fmla="*/ 1 w 121"/>
                      <a:gd name="T5" fmla="*/ 16 h 36"/>
                      <a:gd name="T6" fmla="*/ 2 w 121"/>
                      <a:gd name="T7" fmla="*/ 20 h 36"/>
                      <a:gd name="T8" fmla="*/ 7 w 121"/>
                      <a:gd name="T9" fmla="*/ 23 h 36"/>
                      <a:gd name="T10" fmla="*/ 13 w 121"/>
                      <a:gd name="T11" fmla="*/ 28 h 36"/>
                      <a:gd name="T12" fmla="*/ 26 w 121"/>
                      <a:gd name="T13" fmla="*/ 32 h 36"/>
                      <a:gd name="T14" fmla="*/ 39 w 121"/>
                      <a:gd name="T15" fmla="*/ 34 h 36"/>
                      <a:gd name="T16" fmla="*/ 59 w 121"/>
                      <a:gd name="T17" fmla="*/ 35 h 36"/>
                      <a:gd name="T18" fmla="*/ 78 w 121"/>
                      <a:gd name="T19" fmla="*/ 34 h 36"/>
                      <a:gd name="T20" fmla="*/ 94 w 121"/>
                      <a:gd name="T21" fmla="*/ 32 h 36"/>
                      <a:gd name="T22" fmla="*/ 102 w 121"/>
                      <a:gd name="T23" fmla="*/ 28 h 36"/>
                      <a:gd name="T24" fmla="*/ 110 w 121"/>
                      <a:gd name="T25" fmla="*/ 23 h 36"/>
                      <a:gd name="T26" fmla="*/ 116 w 121"/>
                      <a:gd name="T27" fmla="*/ 20 h 36"/>
                      <a:gd name="T28" fmla="*/ 118 w 121"/>
                      <a:gd name="T29" fmla="*/ 16 h 36"/>
                      <a:gd name="T30" fmla="*/ 119 w 121"/>
                      <a:gd name="T31" fmla="*/ 13 h 36"/>
                      <a:gd name="T32" fmla="*/ 120 w 121"/>
                      <a:gd name="T33" fmla="*/ 12 h 36"/>
                      <a:gd name="T34" fmla="*/ 120 w 121"/>
                      <a:gd name="T35" fmla="*/ 0 h 36"/>
                      <a:gd name="T36" fmla="*/ 120 w 121"/>
                      <a:gd name="T37" fmla="*/ 1 h 36"/>
                      <a:gd name="T38" fmla="*/ 118 w 121"/>
                      <a:gd name="T39" fmla="*/ 3 h 36"/>
                      <a:gd name="T40" fmla="*/ 116 w 121"/>
                      <a:gd name="T41" fmla="*/ 8 h 36"/>
                      <a:gd name="T42" fmla="*/ 110 w 121"/>
                      <a:gd name="T43" fmla="*/ 11 h 36"/>
                      <a:gd name="T44" fmla="*/ 104 w 121"/>
                      <a:gd name="T45" fmla="*/ 16 h 36"/>
                      <a:gd name="T46" fmla="*/ 94 w 121"/>
                      <a:gd name="T47" fmla="*/ 20 h 36"/>
                      <a:gd name="T48" fmla="*/ 79 w 121"/>
                      <a:gd name="T49" fmla="*/ 21 h 36"/>
                      <a:gd name="T50" fmla="*/ 60 w 121"/>
                      <a:gd name="T51" fmla="*/ 23 h 36"/>
                      <a:gd name="T52" fmla="*/ 40 w 121"/>
                      <a:gd name="T53" fmla="*/ 21 h 36"/>
                      <a:gd name="T54" fmla="*/ 27 w 121"/>
                      <a:gd name="T55" fmla="*/ 20 h 36"/>
                      <a:gd name="T56" fmla="*/ 15 w 121"/>
                      <a:gd name="T57" fmla="*/ 16 h 36"/>
                      <a:gd name="T58" fmla="*/ 7 w 121"/>
                      <a:gd name="T59" fmla="*/ 11 h 36"/>
                      <a:gd name="T60" fmla="*/ 2 w 121"/>
                      <a:gd name="T61" fmla="*/ 8 h 36"/>
                      <a:gd name="T62" fmla="*/ 1 w 121"/>
                      <a:gd name="T63" fmla="*/ 3 h 36"/>
                      <a:gd name="T64" fmla="*/ 0 w 121"/>
                      <a:gd name="T65" fmla="*/ 1 h 36"/>
                      <a:gd name="T66" fmla="*/ 0 w 121"/>
                      <a:gd name="T67" fmla="*/ 0 h 36"/>
                      <a:gd name="T68" fmla="*/ 0 w 121"/>
                      <a:gd name="T69" fmla="*/ 12 h 36"/>
                      <a:gd name="T70" fmla="*/ 0 w 121"/>
                      <a:gd name="T71"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36">
                        <a:moveTo>
                          <a:pt x="0" y="12"/>
                        </a:moveTo>
                        <a:lnTo>
                          <a:pt x="0" y="13"/>
                        </a:lnTo>
                        <a:lnTo>
                          <a:pt x="1" y="16"/>
                        </a:lnTo>
                        <a:lnTo>
                          <a:pt x="2" y="20"/>
                        </a:lnTo>
                        <a:lnTo>
                          <a:pt x="7" y="23"/>
                        </a:lnTo>
                        <a:lnTo>
                          <a:pt x="13" y="28"/>
                        </a:lnTo>
                        <a:lnTo>
                          <a:pt x="26" y="32"/>
                        </a:lnTo>
                        <a:lnTo>
                          <a:pt x="39" y="34"/>
                        </a:lnTo>
                        <a:lnTo>
                          <a:pt x="59" y="35"/>
                        </a:lnTo>
                        <a:lnTo>
                          <a:pt x="78" y="34"/>
                        </a:lnTo>
                        <a:lnTo>
                          <a:pt x="94" y="32"/>
                        </a:lnTo>
                        <a:lnTo>
                          <a:pt x="102" y="28"/>
                        </a:lnTo>
                        <a:lnTo>
                          <a:pt x="110" y="23"/>
                        </a:lnTo>
                        <a:lnTo>
                          <a:pt x="116" y="20"/>
                        </a:lnTo>
                        <a:lnTo>
                          <a:pt x="118" y="16"/>
                        </a:lnTo>
                        <a:lnTo>
                          <a:pt x="119" y="13"/>
                        </a:lnTo>
                        <a:lnTo>
                          <a:pt x="120" y="12"/>
                        </a:lnTo>
                        <a:lnTo>
                          <a:pt x="120" y="0"/>
                        </a:lnTo>
                        <a:lnTo>
                          <a:pt x="120" y="1"/>
                        </a:lnTo>
                        <a:lnTo>
                          <a:pt x="118" y="3"/>
                        </a:lnTo>
                        <a:lnTo>
                          <a:pt x="116" y="8"/>
                        </a:lnTo>
                        <a:lnTo>
                          <a:pt x="110" y="11"/>
                        </a:lnTo>
                        <a:lnTo>
                          <a:pt x="104" y="16"/>
                        </a:lnTo>
                        <a:lnTo>
                          <a:pt x="94" y="20"/>
                        </a:lnTo>
                        <a:lnTo>
                          <a:pt x="79" y="21"/>
                        </a:lnTo>
                        <a:lnTo>
                          <a:pt x="60" y="23"/>
                        </a:lnTo>
                        <a:lnTo>
                          <a:pt x="40" y="21"/>
                        </a:lnTo>
                        <a:lnTo>
                          <a:pt x="27" y="20"/>
                        </a:lnTo>
                        <a:lnTo>
                          <a:pt x="15" y="16"/>
                        </a:lnTo>
                        <a:lnTo>
                          <a:pt x="7" y="11"/>
                        </a:lnTo>
                        <a:lnTo>
                          <a:pt x="2" y="8"/>
                        </a:lnTo>
                        <a:lnTo>
                          <a:pt x="1" y="3"/>
                        </a:lnTo>
                        <a:lnTo>
                          <a:pt x="0" y="1"/>
                        </a:lnTo>
                        <a:lnTo>
                          <a:pt x="0" y="0"/>
                        </a:lnTo>
                        <a:lnTo>
                          <a:pt x="0" y="12"/>
                        </a:lnTo>
                        <a:lnTo>
                          <a:pt x="0" y="12"/>
                        </a:lnTo>
                      </a:path>
                    </a:pathLst>
                  </a:custGeom>
                  <a:solidFill>
                    <a:srgbClr val="D2D2D2"/>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50" name="Freeform 50"/>
                  <p:cNvSpPr>
                    <a:spLocks/>
                  </p:cNvSpPr>
                  <p:nvPr/>
                </p:nvSpPr>
                <p:spPr bwMode="auto">
                  <a:xfrm>
                    <a:off x="4431" y="2045"/>
                    <a:ext cx="68" cy="27"/>
                  </a:xfrm>
                  <a:custGeom>
                    <a:avLst/>
                    <a:gdLst>
                      <a:gd name="T0" fmla="*/ 64 w 68"/>
                      <a:gd name="T1" fmla="*/ 20 h 27"/>
                      <a:gd name="T2" fmla="*/ 64 w 68"/>
                      <a:gd name="T3" fmla="*/ 20 h 27"/>
                      <a:gd name="T4" fmla="*/ 44 w 68"/>
                      <a:gd name="T5" fmla="*/ 19 h 27"/>
                      <a:gd name="T6" fmla="*/ 32 w 68"/>
                      <a:gd name="T7" fmla="*/ 16 h 27"/>
                      <a:gd name="T8" fmla="*/ 21 w 68"/>
                      <a:gd name="T9" fmla="*/ 13 h 27"/>
                      <a:gd name="T10" fmla="*/ 14 w 68"/>
                      <a:gd name="T11" fmla="*/ 9 h 27"/>
                      <a:gd name="T12" fmla="*/ 12 w 68"/>
                      <a:gd name="T13" fmla="*/ 5 h 27"/>
                      <a:gd name="T14" fmla="*/ 10 w 68"/>
                      <a:gd name="T15" fmla="*/ 2 h 27"/>
                      <a:gd name="T16" fmla="*/ 8 w 68"/>
                      <a:gd name="T17" fmla="*/ 0 h 27"/>
                      <a:gd name="T18" fmla="*/ 8 w 68"/>
                      <a:gd name="T19" fmla="*/ 0 h 27"/>
                      <a:gd name="T20" fmla="*/ 0 w 68"/>
                      <a:gd name="T21" fmla="*/ 0 h 27"/>
                      <a:gd name="T22" fmla="*/ 0 w 68"/>
                      <a:gd name="T23" fmla="*/ 2 h 27"/>
                      <a:gd name="T24" fmla="*/ 3 w 68"/>
                      <a:gd name="T25" fmla="*/ 5 h 27"/>
                      <a:gd name="T26" fmla="*/ 5 w 68"/>
                      <a:gd name="T27" fmla="*/ 9 h 27"/>
                      <a:gd name="T28" fmla="*/ 10 w 68"/>
                      <a:gd name="T29" fmla="*/ 14 h 27"/>
                      <a:gd name="T30" fmla="*/ 17 w 68"/>
                      <a:gd name="T31" fmla="*/ 19 h 27"/>
                      <a:gd name="T32" fmla="*/ 28 w 68"/>
                      <a:gd name="T33" fmla="*/ 23 h 27"/>
                      <a:gd name="T34" fmla="*/ 43 w 68"/>
                      <a:gd name="T35" fmla="*/ 26 h 27"/>
                      <a:gd name="T36" fmla="*/ 64 w 68"/>
                      <a:gd name="T37" fmla="*/ 26 h 27"/>
                      <a:gd name="T38" fmla="*/ 64 w 68"/>
                      <a:gd name="T39" fmla="*/ 26 h 27"/>
                      <a:gd name="T40" fmla="*/ 64 w 68"/>
                      <a:gd name="T41" fmla="*/ 26 h 27"/>
                      <a:gd name="T42" fmla="*/ 66 w 68"/>
                      <a:gd name="T43" fmla="*/ 26 h 27"/>
                      <a:gd name="T44" fmla="*/ 67 w 68"/>
                      <a:gd name="T45" fmla="*/ 23 h 27"/>
                      <a:gd name="T46" fmla="*/ 66 w 68"/>
                      <a:gd name="T47" fmla="*/ 20 h 27"/>
                      <a:gd name="T48" fmla="*/ 64 w 68"/>
                      <a:gd name="T49" fmla="*/ 20 h 27"/>
                      <a:gd name="T50" fmla="*/ 64 w 68"/>
                      <a:gd name="T51"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27">
                        <a:moveTo>
                          <a:pt x="64" y="20"/>
                        </a:moveTo>
                        <a:lnTo>
                          <a:pt x="64" y="20"/>
                        </a:lnTo>
                        <a:lnTo>
                          <a:pt x="44" y="19"/>
                        </a:lnTo>
                        <a:lnTo>
                          <a:pt x="32" y="16"/>
                        </a:lnTo>
                        <a:lnTo>
                          <a:pt x="21" y="13"/>
                        </a:lnTo>
                        <a:lnTo>
                          <a:pt x="14" y="9"/>
                        </a:lnTo>
                        <a:lnTo>
                          <a:pt x="12" y="5"/>
                        </a:lnTo>
                        <a:lnTo>
                          <a:pt x="10" y="2"/>
                        </a:lnTo>
                        <a:lnTo>
                          <a:pt x="8" y="0"/>
                        </a:lnTo>
                        <a:lnTo>
                          <a:pt x="8" y="0"/>
                        </a:lnTo>
                        <a:lnTo>
                          <a:pt x="0" y="0"/>
                        </a:lnTo>
                        <a:lnTo>
                          <a:pt x="0" y="2"/>
                        </a:lnTo>
                        <a:lnTo>
                          <a:pt x="3" y="5"/>
                        </a:lnTo>
                        <a:lnTo>
                          <a:pt x="5" y="9"/>
                        </a:lnTo>
                        <a:lnTo>
                          <a:pt x="10" y="14"/>
                        </a:lnTo>
                        <a:lnTo>
                          <a:pt x="17" y="19"/>
                        </a:lnTo>
                        <a:lnTo>
                          <a:pt x="28" y="23"/>
                        </a:lnTo>
                        <a:lnTo>
                          <a:pt x="43" y="26"/>
                        </a:lnTo>
                        <a:lnTo>
                          <a:pt x="64" y="26"/>
                        </a:lnTo>
                        <a:lnTo>
                          <a:pt x="64" y="26"/>
                        </a:lnTo>
                        <a:lnTo>
                          <a:pt x="64" y="26"/>
                        </a:lnTo>
                        <a:lnTo>
                          <a:pt x="66" y="26"/>
                        </a:lnTo>
                        <a:lnTo>
                          <a:pt x="67" y="23"/>
                        </a:lnTo>
                        <a:lnTo>
                          <a:pt x="66" y="20"/>
                        </a:lnTo>
                        <a:lnTo>
                          <a:pt x="64" y="20"/>
                        </a:lnTo>
                        <a:lnTo>
                          <a:pt x="64" y="20"/>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51" name="Freeform 51"/>
                  <p:cNvSpPr>
                    <a:spLocks/>
                  </p:cNvSpPr>
                  <p:nvPr/>
                </p:nvSpPr>
                <p:spPr bwMode="auto">
                  <a:xfrm>
                    <a:off x="4495" y="2042"/>
                    <a:ext cx="66" cy="30"/>
                  </a:xfrm>
                  <a:custGeom>
                    <a:avLst/>
                    <a:gdLst>
                      <a:gd name="T0" fmla="*/ 57 w 66"/>
                      <a:gd name="T1" fmla="*/ 3 h 30"/>
                      <a:gd name="T2" fmla="*/ 57 w 66"/>
                      <a:gd name="T3" fmla="*/ 3 h 30"/>
                      <a:gd name="T4" fmla="*/ 57 w 66"/>
                      <a:gd name="T5" fmla="*/ 3 h 30"/>
                      <a:gd name="T6" fmla="*/ 57 w 66"/>
                      <a:gd name="T7" fmla="*/ 5 h 30"/>
                      <a:gd name="T8" fmla="*/ 54 w 66"/>
                      <a:gd name="T9" fmla="*/ 8 h 30"/>
                      <a:gd name="T10" fmla="*/ 49 w 66"/>
                      <a:gd name="T11" fmla="*/ 11 h 30"/>
                      <a:gd name="T12" fmla="*/ 42 w 66"/>
                      <a:gd name="T13" fmla="*/ 16 h 30"/>
                      <a:gd name="T14" fmla="*/ 32 w 66"/>
                      <a:gd name="T15" fmla="*/ 19 h 30"/>
                      <a:gd name="T16" fmla="*/ 18 w 66"/>
                      <a:gd name="T17" fmla="*/ 22 h 30"/>
                      <a:gd name="T18" fmla="*/ 0 w 66"/>
                      <a:gd name="T19" fmla="*/ 23 h 30"/>
                      <a:gd name="T20" fmla="*/ 0 w 66"/>
                      <a:gd name="T21" fmla="*/ 29 h 30"/>
                      <a:gd name="T22" fmla="*/ 20 w 66"/>
                      <a:gd name="T23" fmla="*/ 29 h 30"/>
                      <a:gd name="T24" fmla="*/ 35 w 66"/>
                      <a:gd name="T25" fmla="*/ 26 h 30"/>
                      <a:gd name="T26" fmla="*/ 46 w 66"/>
                      <a:gd name="T27" fmla="*/ 22 h 30"/>
                      <a:gd name="T28" fmla="*/ 54 w 66"/>
                      <a:gd name="T29" fmla="*/ 17 h 30"/>
                      <a:gd name="T30" fmla="*/ 59 w 66"/>
                      <a:gd name="T31" fmla="*/ 12 h 30"/>
                      <a:gd name="T32" fmla="*/ 62 w 66"/>
                      <a:gd name="T33" fmla="*/ 9 h 30"/>
                      <a:gd name="T34" fmla="*/ 64 w 66"/>
                      <a:gd name="T35" fmla="*/ 5 h 30"/>
                      <a:gd name="T36" fmla="*/ 65 w 66"/>
                      <a:gd name="T37" fmla="*/ 4 h 30"/>
                      <a:gd name="T38" fmla="*/ 65 w 66"/>
                      <a:gd name="T39" fmla="*/ 3 h 30"/>
                      <a:gd name="T40" fmla="*/ 65 w 66"/>
                      <a:gd name="T41" fmla="*/ 4 h 30"/>
                      <a:gd name="T42" fmla="*/ 64 w 66"/>
                      <a:gd name="T43" fmla="*/ 1 h 30"/>
                      <a:gd name="T44" fmla="*/ 61 w 66"/>
                      <a:gd name="T45" fmla="*/ 0 h 30"/>
                      <a:gd name="T46" fmla="*/ 58 w 66"/>
                      <a:gd name="T47" fmla="*/ 1 h 30"/>
                      <a:gd name="T48" fmla="*/ 57 w 66"/>
                      <a:gd name="T49" fmla="*/ 3 h 30"/>
                      <a:gd name="T50" fmla="*/ 57 w 66"/>
                      <a:gd name="T51" fmla="*/ 3 h 30"/>
                      <a:gd name="T52" fmla="*/ 57 w 66"/>
                      <a:gd name="T5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30">
                        <a:moveTo>
                          <a:pt x="57" y="3"/>
                        </a:moveTo>
                        <a:lnTo>
                          <a:pt x="57" y="3"/>
                        </a:lnTo>
                        <a:lnTo>
                          <a:pt x="57" y="3"/>
                        </a:lnTo>
                        <a:lnTo>
                          <a:pt x="57" y="5"/>
                        </a:lnTo>
                        <a:lnTo>
                          <a:pt x="54" y="8"/>
                        </a:lnTo>
                        <a:lnTo>
                          <a:pt x="49" y="11"/>
                        </a:lnTo>
                        <a:lnTo>
                          <a:pt x="42" y="16"/>
                        </a:lnTo>
                        <a:lnTo>
                          <a:pt x="32" y="19"/>
                        </a:lnTo>
                        <a:lnTo>
                          <a:pt x="18" y="22"/>
                        </a:lnTo>
                        <a:lnTo>
                          <a:pt x="0" y="23"/>
                        </a:lnTo>
                        <a:lnTo>
                          <a:pt x="0" y="29"/>
                        </a:lnTo>
                        <a:lnTo>
                          <a:pt x="20" y="29"/>
                        </a:lnTo>
                        <a:lnTo>
                          <a:pt x="35" y="26"/>
                        </a:lnTo>
                        <a:lnTo>
                          <a:pt x="46" y="22"/>
                        </a:lnTo>
                        <a:lnTo>
                          <a:pt x="54" y="17"/>
                        </a:lnTo>
                        <a:lnTo>
                          <a:pt x="59" y="12"/>
                        </a:lnTo>
                        <a:lnTo>
                          <a:pt x="62" y="9"/>
                        </a:lnTo>
                        <a:lnTo>
                          <a:pt x="64" y="5"/>
                        </a:lnTo>
                        <a:lnTo>
                          <a:pt x="65" y="4"/>
                        </a:lnTo>
                        <a:lnTo>
                          <a:pt x="65" y="3"/>
                        </a:lnTo>
                        <a:lnTo>
                          <a:pt x="65" y="4"/>
                        </a:lnTo>
                        <a:lnTo>
                          <a:pt x="64" y="1"/>
                        </a:lnTo>
                        <a:lnTo>
                          <a:pt x="61" y="0"/>
                        </a:lnTo>
                        <a:lnTo>
                          <a:pt x="58" y="1"/>
                        </a:lnTo>
                        <a:lnTo>
                          <a:pt x="57" y="3"/>
                        </a:lnTo>
                        <a:lnTo>
                          <a:pt x="57" y="3"/>
                        </a:lnTo>
                        <a:lnTo>
                          <a:pt x="57" y="3"/>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52" name="Freeform 52"/>
                  <p:cNvSpPr>
                    <a:spLocks/>
                  </p:cNvSpPr>
                  <p:nvPr/>
                </p:nvSpPr>
                <p:spPr bwMode="auto">
                  <a:xfrm>
                    <a:off x="4552" y="2029"/>
                    <a:ext cx="9" cy="17"/>
                  </a:xfrm>
                  <a:custGeom>
                    <a:avLst/>
                    <a:gdLst>
                      <a:gd name="T0" fmla="*/ 8 w 9"/>
                      <a:gd name="T1" fmla="*/ 4 h 17"/>
                      <a:gd name="T2" fmla="*/ 0 w 9"/>
                      <a:gd name="T3" fmla="*/ 4 h 17"/>
                      <a:gd name="T4" fmla="*/ 0 w 9"/>
                      <a:gd name="T5" fmla="*/ 16 h 17"/>
                      <a:gd name="T6" fmla="*/ 8 w 9"/>
                      <a:gd name="T7" fmla="*/ 16 h 17"/>
                      <a:gd name="T8" fmla="*/ 8 w 9"/>
                      <a:gd name="T9" fmla="*/ 4 h 17"/>
                      <a:gd name="T10" fmla="*/ 0 w 9"/>
                      <a:gd name="T11" fmla="*/ 3 h 17"/>
                      <a:gd name="T12" fmla="*/ 8 w 9"/>
                      <a:gd name="T13" fmla="*/ 4 h 17"/>
                      <a:gd name="T14" fmla="*/ 7 w 9"/>
                      <a:gd name="T15" fmla="*/ 2 h 17"/>
                      <a:gd name="T16" fmla="*/ 4 w 9"/>
                      <a:gd name="T17" fmla="*/ 0 h 17"/>
                      <a:gd name="T18" fmla="*/ 1 w 9"/>
                      <a:gd name="T19" fmla="*/ 2 h 17"/>
                      <a:gd name="T20" fmla="*/ 0 w 9"/>
                      <a:gd name="T21" fmla="*/ 4 h 17"/>
                      <a:gd name="T22" fmla="*/ 8 w 9"/>
                      <a:gd name="T23" fmla="*/ 4 h 17"/>
                      <a:gd name="T24" fmla="*/ 8 w 9"/>
                      <a:gd name="T25"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7">
                        <a:moveTo>
                          <a:pt x="8" y="4"/>
                        </a:moveTo>
                        <a:lnTo>
                          <a:pt x="0" y="4"/>
                        </a:lnTo>
                        <a:lnTo>
                          <a:pt x="0" y="16"/>
                        </a:lnTo>
                        <a:lnTo>
                          <a:pt x="8" y="16"/>
                        </a:lnTo>
                        <a:lnTo>
                          <a:pt x="8" y="4"/>
                        </a:lnTo>
                        <a:lnTo>
                          <a:pt x="0" y="3"/>
                        </a:lnTo>
                        <a:lnTo>
                          <a:pt x="8" y="4"/>
                        </a:lnTo>
                        <a:lnTo>
                          <a:pt x="7" y="2"/>
                        </a:lnTo>
                        <a:lnTo>
                          <a:pt x="4" y="0"/>
                        </a:lnTo>
                        <a:lnTo>
                          <a:pt x="1" y="2"/>
                        </a:lnTo>
                        <a:lnTo>
                          <a:pt x="0" y="4"/>
                        </a:lnTo>
                        <a:lnTo>
                          <a:pt x="8" y="4"/>
                        </a:lnTo>
                        <a:lnTo>
                          <a:pt x="8" y="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53" name="Freeform 53"/>
                  <p:cNvSpPr>
                    <a:spLocks/>
                  </p:cNvSpPr>
                  <p:nvPr/>
                </p:nvSpPr>
                <p:spPr bwMode="auto">
                  <a:xfrm>
                    <a:off x="4493" y="2032"/>
                    <a:ext cx="68" cy="28"/>
                  </a:xfrm>
                  <a:custGeom>
                    <a:avLst/>
                    <a:gdLst>
                      <a:gd name="T0" fmla="*/ 3 w 68"/>
                      <a:gd name="T1" fmla="*/ 27 h 28"/>
                      <a:gd name="T2" fmla="*/ 3 w 68"/>
                      <a:gd name="T3" fmla="*/ 27 h 28"/>
                      <a:gd name="T4" fmla="*/ 22 w 68"/>
                      <a:gd name="T5" fmla="*/ 26 h 28"/>
                      <a:gd name="T6" fmla="*/ 38 w 68"/>
                      <a:gd name="T7" fmla="*/ 24 h 28"/>
                      <a:gd name="T8" fmla="*/ 49 w 68"/>
                      <a:gd name="T9" fmla="*/ 19 h 28"/>
                      <a:gd name="T10" fmla="*/ 57 w 68"/>
                      <a:gd name="T11" fmla="*/ 15 h 28"/>
                      <a:gd name="T12" fmla="*/ 61 w 68"/>
                      <a:gd name="T13" fmla="*/ 11 h 28"/>
                      <a:gd name="T14" fmla="*/ 64 w 68"/>
                      <a:gd name="T15" fmla="*/ 5 h 28"/>
                      <a:gd name="T16" fmla="*/ 67 w 68"/>
                      <a:gd name="T17" fmla="*/ 3 h 28"/>
                      <a:gd name="T18" fmla="*/ 67 w 68"/>
                      <a:gd name="T19" fmla="*/ 1 h 28"/>
                      <a:gd name="T20" fmla="*/ 59 w 68"/>
                      <a:gd name="T21" fmla="*/ 0 h 28"/>
                      <a:gd name="T22" fmla="*/ 60 w 68"/>
                      <a:gd name="T23" fmla="*/ 0 h 28"/>
                      <a:gd name="T24" fmla="*/ 59 w 68"/>
                      <a:gd name="T25" fmla="*/ 3 h 28"/>
                      <a:gd name="T26" fmla="*/ 57 w 68"/>
                      <a:gd name="T27" fmla="*/ 6 h 28"/>
                      <a:gd name="T28" fmla="*/ 52 w 68"/>
                      <a:gd name="T29" fmla="*/ 10 h 28"/>
                      <a:gd name="T30" fmla="*/ 45 w 68"/>
                      <a:gd name="T31" fmla="*/ 13 h 28"/>
                      <a:gd name="T32" fmla="*/ 37 w 68"/>
                      <a:gd name="T33" fmla="*/ 17 h 28"/>
                      <a:gd name="T34" fmla="*/ 22 w 68"/>
                      <a:gd name="T35" fmla="*/ 19 h 28"/>
                      <a:gd name="T36" fmla="*/ 3 w 68"/>
                      <a:gd name="T37" fmla="*/ 21 h 28"/>
                      <a:gd name="T38" fmla="*/ 3 w 68"/>
                      <a:gd name="T39" fmla="*/ 21 h 28"/>
                      <a:gd name="T40" fmla="*/ 3 w 68"/>
                      <a:gd name="T41" fmla="*/ 21 h 28"/>
                      <a:gd name="T42" fmla="*/ 0 w 68"/>
                      <a:gd name="T43" fmla="*/ 21 h 28"/>
                      <a:gd name="T44" fmla="*/ 0 w 68"/>
                      <a:gd name="T45" fmla="*/ 24 h 28"/>
                      <a:gd name="T46" fmla="*/ 0 w 68"/>
                      <a:gd name="T47" fmla="*/ 26 h 28"/>
                      <a:gd name="T48" fmla="*/ 3 w 68"/>
                      <a:gd name="T49" fmla="*/ 27 h 28"/>
                      <a:gd name="T50" fmla="*/ 3 w 68"/>
                      <a:gd name="T5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28">
                        <a:moveTo>
                          <a:pt x="3" y="27"/>
                        </a:moveTo>
                        <a:lnTo>
                          <a:pt x="3" y="27"/>
                        </a:lnTo>
                        <a:lnTo>
                          <a:pt x="22" y="26"/>
                        </a:lnTo>
                        <a:lnTo>
                          <a:pt x="38" y="24"/>
                        </a:lnTo>
                        <a:lnTo>
                          <a:pt x="49" y="19"/>
                        </a:lnTo>
                        <a:lnTo>
                          <a:pt x="57" y="15"/>
                        </a:lnTo>
                        <a:lnTo>
                          <a:pt x="61" y="11"/>
                        </a:lnTo>
                        <a:lnTo>
                          <a:pt x="64" y="5"/>
                        </a:lnTo>
                        <a:lnTo>
                          <a:pt x="67" y="3"/>
                        </a:lnTo>
                        <a:lnTo>
                          <a:pt x="67" y="1"/>
                        </a:lnTo>
                        <a:lnTo>
                          <a:pt x="59" y="0"/>
                        </a:lnTo>
                        <a:lnTo>
                          <a:pt x="60" y="0"/>
                        </a:lnTo>
                        <a:lnTo>
                          <a:pt x="59" y="3"/>
                        </a:lnTo>
                        <a:lnTo>
                          <a:pt x="57" y="6"/>
                        </a:lnTo>
                        <a:lnTo>
                          <a:pt x="52" y="10"/>
                        </a:lnTo>
                        <a:lnTo>
                          <a:pt x="45" y="13"/>
                        </a:lnTo>
                        <a:lnTo>
                          <a:pt x="37" y="17"/>
                        </a:lnTo>
                        <a:lnTo>
                          <a:pt x="22" y="19"/>
                        </a:lnTo>
                        <a:lnTo>
                          <a:pt x="3" y="21"/>
                        </a:lnTo>
                        <a:lnTo>
                          <a:pt x="3" y="21"/>
                        </a:lnTo>
                        <a:lnTo>
                          <a:pt x="3" y="21"/>
                        </a:lnTo>
                        <a:lnTo>
                          <a:pt x="0" y="21"/>
                        </a:lnTo>
                        <a:lnTo>
                          <a:pt x="0" y="24"/>
                        </a:lnTo>
                        <a:lnTo>
                          <a:pt x="0" y="26"/>
                        </a:lnTo>
                        <a:lnTo>
                          <a:pt x="3" y="27"/>
                        </a:lnTo>
                        <a:lnTo>
                          <a:pt x="3" y="27"/>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54" name="Freeform 54"/>
                  <p:cNvSpPr>
                    <a:spLocks/>
                  </p:cNvSpPr>
                  <p:nvPr/>
                </p:nvSpPr>
                <p:spPr bwMode="auto">
                  <a:xfrm>
                    <a:off x="4431" y="2029"/>
                    <a:ext cx="66" cy="31"/>
                  </a:xfrm>
                  <a:custGeom>
                    <a:avLst/>
                    <a:gdLst>
                      <a:gd name="T0" fmla="*/ 8 w 66"/>
                      <a:gd name="T1" fmla="*/ 4 h 31"/>
                      <a:gd name="T2" fmla="*/ 0 w 66"/>
                      <a:gd name="T3" fmla="*/ 4 h 31"/>
                      <a:gd name="T4" fmla="*/ 0 w 66"/>
                      <a:gd name="T5" fmla="*/ 6 h 31"/>
                      <a:gd name="T6" fmla="*/ 3 w 66"/>
                      <a:gd name="T7" fmla="*/ 8 h 31"/>
                      <a:gd name="T8" fmla="*/ 5 w 66"/>
                      <a:gd name="T9" fmla="*/ 14 h 31"/>
                      <a:gd name="T10" fmla="*/ 10 w 66"/>
                      <a:gd name="T11" fmla="*/ 18 h 31"/>
                      <a:gd name="T12" fmla="*/ 18 w 66"/>
                      <a:gd name="T13" fmla="*/ 22 h 31"/>
                      <a:gd name="T14" fmla="*/ 31 w 66"/>
                      <a:gd name="T15" fmla="*/ 27 h 31"/>
                      <a:gd name="T16" fmla="*/ 44 w 66"/>
                      <a:gd name="T17" fmla="*/ 29 h 31"/>
                      <a:gd name="T18" fmla="*/ 65 w 66"/>
                      <a:gd name="T19" fmla="*/ 30 h 31"/>
                      <a:gd name="T20" fmla="*/ 65 w 66"/>
                      <a:gd name="T21" fmla="*/ 24 h 31"/>
                      <a:gd name="T22" fmla="*/ 45 w 66"/>
                      <a:gd name="T23" fmla="*/ 22 h 31"/>
                      <a:gd name="T24" fmla="*/ 32 w 66"/>
                      <a:gd name="T25" fmla="*/ 20 h 31"/>
                      <a:gd name="T26" fmla="*/ 22 w 66"/>
                      <a:gd name="T27" fmla="*/ 16 h 31"/>
                      <a:gd name="T28" fmla="*/ 14 w 66"/>
                      <a:gd name="T29" fmla="*/ 13 h 31"/>
                      <a:gd name="T30" fmla="*/ 12 w 66"/>
                      <a:gd name="T31" fmla="*/ 9 h 31"/>
                      <a:gd name="T32" fmla="*/ 10 w 66"/>
                      <a:gd name="T33" fmla="*/ 6 h 31"/>
                      <a:gd name="T34" fmla="*/ 8 w 66"/>
                      <a:gd name="T35" fmla="*/ 4 h 31"/>
                      <a:gd name="T36" fmla="*/ 8 w 66"/>
                      <a:gd name="T37" fmla="*/ 4 h 31"/>
                      <a:gd name="T38" fmla="*/ 0 w 66"/>
                      <a:gd name="T39" fmla="*/ 4 h 31"/>
                      <a:gd name="T40" fmla="*/ 8 w 66"/>
                      <a:gd name="T41" fmla="*/ 4 h 31"/>
                      <a:gd name="T42" fmla="*/ 7 w 66"/>
                      <a:gd name="T43" fmla="*/ 2 h 31"/>
                      <a:gd name="T44" fmla="*/ 5 w 66"/>
                      <a:gd name="T45" fmla="*/ 0 h 31"/>
                      <a:gd name="T46" fmla="*/ 3 w 66"/>
                      <a:gd name="T47" fmla="*/ 2 h 31"/>
                      <a:gd name="T48" fmla="*/ 0 w 66"/>
                      <a:gd name="T49" fmla="*/ 4 h 31"/>
                      <a:gd name="T50" fmla="*/ 8 w 66"/>
                      <a:gd name="T51" fmla="*/ 4 h 31"/>
                      <a:gd name="T52" fmla="*/ 8 w 66"/>
                      <a:gd name="T5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31">
                        <a:moveTo>
                          <a:pt x="8" y="4"/>
                        </a:moveTo>
                        <a:lnTo>
                          <a:pt x="0" y="4"/>
                        </a:lnTo>
                        <a:lnTo>
                          <a:pt x="0" y="6"/>
                        </a:lnTo>
                        <a:lnTo>
                          <a:pt x="3" y="8"/>
                        </a:lnTo>
                        <a:lnTo>
                          <a:pt x="5" y="14"/>
                        </a:lnTo>
                        <a:lnTo>
                          <a:pt x="10" y="18"/>
                        </a:lnTo>
                        <a:lnTo>
                          <a:pt x="18" y="22"/>
                        </a:lnTo>
                        <a:lnTo>
                          <a:pt x="31" y="27"/>
                        </a:lnTo>
                        <a:lnTo>
                          <a:pt x="44" y="29"/>
                        </a:lnTo>
                        <a:lnTo>
                          <a:pt x="65" y="30"/>
                        </a:lnTo>
                        <a:lnTo>
                          <a:pt x="65" y="24"/>
                        </a:lnTo>
                        <a:lnTo>
                          <a:pt x="45" y="22"/>
                        </a:lnTo>
                        <a:lnTo>
                          <a:pt x="32" y="20"/>
                        </a:lnTo>
                        <a:lnTo>
                          <a:pt x="22" y="16"/>
                        </a:lnTo>
                        <a:lnTo>
                          <a:pt x="14" y="13"/>
                        </a:lnTo>
                        <a:lnTo>
                          <a:pt x="12" y="9"/>
                        </a:lnTo>
                        <a:lnTo>
                          <a:pt x="10" y="6"/>
                        </a:lnTo>
                        <a:lnTo>
                          <a:pt x="8" y="4"/>
                        </a:lnTo>
                        <a:lnTo>
                          <a:pt x="8" y="4"/>
                        </a:lnTo>
                        <a:lnTo>
                          <a:pt x="0" y="4"/>
                        </a:lnTo>
                        <a:lnTo>
                          <a:pt x="8" y="4"/>
                        </a:lnTo>
                        <a:lnTo>
                          <a:pt x="7" y="2"/>
                        </a:lnTo>
                        <a:lnTo>
                          <a:pt x="5" y="0"/>
                        </a:lnTo>
                        <a:lnTo>
                          <a:pt x="3" y="2"/>
                        </a:lnTo>
                        <a:lnTo>
                          <a:pt x="0" y="4"/>
                        </a:lnTo>
                        <a:lnTo>
                          <a:pt x="8" y="4"/>
                        </a:lnTo>
                        <a:lnTo>
                          <a:pt x="8" y="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55" name="Freeform 55"/>
                  <p:cNvSpPr>
                    <a:spLocks/>
                  </p:cNvSpPr>
                  <p:nvPr/>
                </p:nvSpPr>
                <p:spPr bwMode="auto">
                  <a:xfrm>
                    <a:off x="4431" y="2033"/>
                    <a:ext cx="9" cy="17"/>
                  </a:xfrm>
                  <a:custGeom>
                    <a:avLst/>
                    <a:gdLst>
                      <a:gd name="T0" fmla="*/ 8 w 9"/>
                      <a:gd name="T1" fmla="*/ 12 h 17"/>
                      <a:gd name="T2" fmla="*/ 8 w 9"/>
                      <a:gd name="T3" fmla="*/ 12 h 17"/>
                      <a:gd name="T4" fmla="*/ 8 w 9"/>
                      <a:gd name="T5" fmla="*/ 0 h 17"/>
                      <a:gd name="T6" fmla="*/ 0 w 9"/>
                      <a:gd name="T7" fmla="*/ 0 h 17"/>
                      <a:gd name="T8" fmla="*/ 0 w 9"/>
                      <a:gd name="T9" fmla="*/ 12 h 17"/>
                      <a:gd name="T10" fmla="*/ 0 w 9"/>
                      <a:gd name="T11" fmla="*/ 12 h 17"/>
                      <a:gd name="T12" fmla="*/ 0 w 9"/>
                      <a:gd name="T13" fmla="*/ 12 h 17"/>
                      <a:gd name="T14" fmla="*/ 3 w 9"/>
                      <a:gd name="T15" fmla="*/ 14 h 17"/>
                      <a:gd name="T16" fmla="*/ 5 w 9"/>
                      <a:gd name="T17" fmla="*/ 16 h 17"/>
                      <a:gd name="T18" fmla="*/ 7 w 9"/>
                      <a:gd name="T19" fmla="*/ 14 h 17"/>
                      <a:gd name="T20" fmla="*/ 8 w 9"/>
                      <a:gd name="T21" fmla="*/ 12 h 17"/>
                      <a:gd name="T22" fmla="*/ 8 w 9"/>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7">
                        <a:moveTo>
                          <a:pt x="8" y="12"/>
                        </a:moveTo>
                        <a:lnTo>
                          <a:pt x="8" y="12"/>
                        </a:lnTo>
                        <a:lnTo>
                          <a:pt x="8" y="0"/>
                        </a:lnTo>
                        <a:lnTo>
                          <a:pt x="0" y="0"/>
                        </a:lnTo>
                        <a:lnTo>
                          <a:pt x="0" y="12"/>
                        </a:lnTo>
                        <a:lnTo>
                          <a:pt x="0" y="12"/>
                        </a:lnTo>
                        <a:lnTo>
                          <a:pt x="0" y="12"/>
                        </a:lnTo>
                        <a:lnTo>
                          <a:pt x="3" y="14"/>
                        </a:lnTo>
                        <a:lnTo>
                          <a:pt x="5" y="16"/>
                        </a:lnTo>
                        <a:lnTo>
                          <a:pt x="7" y="14"/>
                        </a:lnTo>
                        <a:lnTo>
                          <a:pt x="8" y="12"/>
                        </a:lnTo>
                        <a:lnTo>
                          <a:pt x="8" y="1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56" name="Freeform 56"/>
                  <p:cNvSpPr>
                    <a:spLocks/>
                  </p:cNvSpPr>
                  <p:nvPr/>
                </p:nvSpPr>
                <p:spPr bwMode="auto">
                  <a:xfrm>
                    <a:off x="4436" y="2045"/>
                    <a:ext cx="121" cy="37"/>
                  </a:xfrm>
                  <a:custGeom>
                    <a:avLst/>
                    <a:gdLst>
                      <a:gd name="T0" fmla="*/ 0 w 121"/>
                      <a:gd name="T1" fmla="*/ 13 h 37"/>
                      <a:gd name="T2" fmla="*/ 0 w 121"/>
                      <a:gd name="T3" fmla="*/ 13 h 37"/>
                      <a:gd name="T4" fmla="*/ 1 w 121"/>
                      <a:gd name="T5" fmla="*/ 16 h 37"/>
                      <a:gd name="T6" fmla="*/ 2 w 121"/>
                      <a:gd name="T7" fmla="*/ 20 h 37"/>
                      <a:gd name="T8" fmla="*/ 7 w 121"/>
                      <a:gd name="T9" fmla="*/ 24 h 37"/>
                      <a:gd name="T10" fmla="*/ 15 w 121"/>
                      <a:gd name="T11" fmla="*/ 28 h 37"/>
                      <a:gd name="T12" fmla="*/ 27 w 121"/>
                      <a:gd name="T13" fmla="*/ 31 h 37"/>
                      <a:gd name="T14" fmla="*/ 40 w 121"/>
                      <a:gd name="T15" fmla="*/ 34 h 37"/>
                      <a:gd name="T16" fmla="*/ 60 w 121"/>
                      <a:gd name="T17" fmla="*/ 36 h 37"/>
                      <a:gd name="T18" fmla="*/ 79 w 121"/>
                      <a:gd name="T19" fmla="*/ 34 h 37"/>
                      <a:gd name="T20" fmla="*/ 94 w 121"/>
                      <a:gd name="T21" fmla="*/ 31 h 37"/>
                      <a:gd name="T22" fmla="*/ 104 w 121"/>
                      <a:gd name="T23" fmla="*/ 28 h 37"/>
                      <a:gd name="T24" fmla="*/ 110 w 121"/>
                      <a:gd name="T25" fmla="*/ 24 h 37"/>
                      <a:gd name="T26" fmla="*/ 116 w 121"/>
                      <a:gd name="T27" fmla="*/ 20 h 37"/>
                      <a:gd name="T28" fmla="*/ 118 w 121"/>
                      <a:gd name="T29" fmla="*/ 16 h 37"/>
                      <a:gd name="T30" fmla="*/ 120 w 121"/>
                      <a:gd name="T31" fmla="*/ 13 h 37"/>
                      <a:gd name="T32" fmla="*/ 120 w 121"/>
                      <a:gd name="T33" fmla="*/ 13 h 37"/>
                      <a:gd name="T34" fmla="*/ 120 w 121"/>
                      <a:gd name="T35" fmla="*/ 0 h 37"/>
                      <a:gd name="T36" fmla="*/ 119 w 121"/>
                      <a:gd name="T37" fmla="*/ 1 h 37"/>
                      <a:gd name="T38" fmla="*/ 118 w 121"/>
                      <a:gd name="T39" fmla="*/ 4 h 37"/>
                      <a:gd name="T40" fmla="*/ 116 w 121"/>
                      <a:gd name="T41" fmla="*/ 8 h 37"/>
                      <a:gd name="T42" fmla="*/ 110 w 121"/>
                      <a:gd name="T43" fmla="*/ 11 h 37"/>
                      <a:gd name="T44" fmla="*/ 102 w 121"/>
                      <a:gd name="T45" fmla="*/ 16 h 37"/>
                      <a:gd name="T46" fmla="*/ 94 w 121"/>
                      <a:gd name="T47" fmla="*/ 20 h 37"/>
                      <a:gd name="T48" fmla="*/ 78 w 121"/>
                      <a:gd name="T49" fmla="*/ 22 h 37"/>
                      <a:gd name="T50" fmla="*/ 59 w 121"/>
                      <a:gd name="T51" fmla="*/ 23 h 37"/>
                      <a:gd name="T52" fmla="*/ 39 w 121"/>
                      <a:gd name="T53" fmla="*/ 22 h 37"/>
                      <a:gd name="T54" fmla="*/ 26 w 121"/>
                      <a:gd name="T55" fmla="*/ 20 h 37"/>
                      <a:gd name="T56" fmla="*/ 13 w 121"/>
                      <a:gd name="T57" fmla="*/ 16 h 37"/>
                      <a:gd name="T58" fmla="*/ 7 w 121"/>
                      <a:gd name="T59" fmla="*/ 11 h 37"/>
                      <a:gd name="T60" fmla="*/ 2 w 121"/>
                      <a:gd name="T61" fmla="*/ 8 h 37"/>
                      <a:gd name="T62" fmla="*/ 1 w 121"/>
                      <a:gd name="T63" fmla="*/ 4 h 37"/>
                      <a:gd name="T64" fmla="*/ 0 w 121"/>
                      <a:gd name="T65" fmla="*/ 1 h 37"/>
                      <a:gd name="T66" fmla="*/ 0 w 121"/>
                      <a:gd name="T67" fmla="*/ 0 h 37"/>
                      <a:gd name="T68" fmla="*/ 0 w 121"/>
                      <a:gd name="T69" fmla="*/ 13 h 37"/>
                      <a:gd name="T70" fmla="*/ 0 w 121"/>
                      <a:gd name="T71"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37">
                        <a:moveTo>
                          <a:pt x="0" y="13"/>
                        </a:moveTo>
                        <a:lnTo>
                          <a:pt x="0" y="13"/>
                        </a:lnTo>
                        <a:lnTo>
                          <a:pt x="1" y="16"/>
                        </a:lnTo>
                        <a:lnTo>
                          <a:pt x="2" y="20"/>
                        </a:lnTo>
                        <a:lnTo>
                          <a:pt x="7" y="24"/>
                        </a:lnTo>
                        <a:lnTo>
                          <a:pt x="15" y="28"/>
                        </a:lnTo>
                        <a:lnTo>
                          <a:pt x="27" y="31"/>
                        </a:lnTo>
                        <a:lnTo>
                          <a:pt x="40" y="34"/>
                        </a:lnTo>
                        <a:lnTo>
                          <a:pt x="60" y="36"/>
                        </a:lnTo>
                        <a:lnTo>
                          <a:pt x="79" y="34"/>
                        </a:lnTo>
                        <a:lnTo>
                          <a:pt x="94" y="31"/>
                        </a:lnTo>
                        <a:lnTo>
                          <a:pt x="104" y="28"/>
                        </a:lnTo>
                        <a:lnTo>
                          <a:pt x="110" y="24"/>
                        </a:lnTo>
                        <a:lnTo>
                          <a:pt x="116" y="20"/>
                        </a:lnTo>
                        <a:lnTo>
                          <a:pt x="118" y="16"/>
                        </a:lnTo>
                        <a:lnTo>
                          <a:pt x="120" y="13"/>
                        </a:lnTo>
                        <a:lnTo>
                          <a:pt x="120" y="13"/>
                        </a:lnTo>
                        <a:lnTo>
                          <a:pt x="120" y="0"/>
                        </a:lnTo>
                        <a:lnTo>
                          <a:pt x="119" y="1"/>
                        </a:lnTo>
                        <a:lnTo>
                          <a:pt x="118" y="4"/>
                        </a:lnTo>
                        <a:lnTo>
                          <a:pt x="116" y="8"/>
                        </a:lnTo>
                        <a:lnTo>
                          <a:pt x="110" y="11"/>
                        </a:lnTo>
                        <a:lnTo>
                          <a:pt x="102" y="16"/>
                        </a:lnTo>
                        <a:lnTo>
                          <a:pt x="94" y="20"/>
                        </a:lnTo>
                        <a:lnTo>
                          <a:pt x="78" y="22"/>
                        </a:lnTo>
                        <a:lnTo>
                          <a:pt x="59" y="23"/>
                        </a:lnTo>
                        <a:lnTo>
                          <a:pt x="39" y="22"/>
                        </a:lnTo>
                        <a:lnTo>
                          <a:pt x="26" y="20"/>
                        </a:lnTo>
                        <a:lnTo>
                          <a:pt x="13" y="16"/>
                        </a:lnTo>
                        <a:lnTo>
                          <a:pt x="7" y="11"/>
                        </a:lnTo>
                        <a:lnTo>
                          <a:pt x="2" y="8"/>
                        </a:lnTo>
                        <a:lnTo>
                          <a:pt x="1" y="4"/>
                        </a:lnTo>
                        <a:lnTo>
                          <a:pt x="0" y="1"/>
                        </a:lnTo>
                        <a:lnTo>
                          <a:pt x="0" y="0"/>
                        </a:lnTo>
                        <a:lnTo>
                          <a:pt x="0" y="13"/>
                        </a:lnTo>
                        <a:lnTo>
                          <a:pt x="0" y="13"/>
                        </a:lnTo>
                      </a:path>
                    </a:pathLst>
                  </a:custGeom>
                  <a:solidFill>
                    <a:srgbClr val="D2D2D2"/>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57" name="Freeform 57"/>
                  <p:cNvSpPr>
                    <a:spLocks/>
                  </p:cNvSpPr>
                  <p:nvPr/>
                </p:nvSpPr>
                <p:spPr bwMode="auto">
                  <a:xfrm>
                    <a:off x="4431" y="2058"/>
                    <a:ext cx="70" cy="27"/>
                  </a:xfrm>
                  <a:custGeom>
                    <a:avLst/>
                    <a:gdLst>
                      <a:gd name="T0" fmla="*/ 65 w 70"/>
                      <a:gd name="T1" fmla="*/ 18 h 27"/>
                      <a:gd name="T2" fmla="*/ 65 w 70"/>
                      <a:gd name="T3" fmla="*/ 18 h 27"/>
                      <a:gd name="T4" fmla="*/ 45 w 70"/>
                      <a:gd name="T5" fmla="*/ 17 h 27"/>
                      <a:gd name="T6" fmla="*/ 32 w 70"/>
                      <a:gd name="T7" fmla="*/ 15 h 27"/>
                      <a:gd name="T8" fmla="*/ 22 w 70"/>
                      <a:gd name="T9" fmla="*/ 13 h 27"/>
                      <a:gd name="T10" fmla="*/ 14 w 70"/>
                      <a:gd name="T11" fmla="*/ 7 h 27"/>
                      <a:gd name="T12" fmla="*/ 12 w 70"/>
                      <a:gd name="T13" fmla="*/ 5 h 27"/>
                      <a:gd name="T14" fmla="*/ 10 w 70"/>
                      <a:gd name="T15" fmla="*/ 1 h 27"/>
                      <a:gd name="T16" fmla="*/ 8 w 70"/>
                      <a:gd name="T17" fmla="*/ 0 h 27"/>
                      <a:gd name="T18" fmla="*/ 8 w 70"/>
                      <a:gd name="T19" fmla="*/ 0 h 27"/>
                      <a:gd name="T20" fmla="*/ 0 w 70"/>
                      <a:gd name="T21" fmla="*/ 0 h 27"/>
                      <a:gd name="T22" fmla="*/ 0 w 70"/>
                      <a:gd name="T23" fmla="*/ 1 h 27"/>
                      <a:gd name="T24" fmla="*/ 3 w 70"/>
                      <a:gd name="T25" fmla="*/ 5 h 27"/>
                      <a:gd name="T26" fmla="*/ 5 w 70"/>
                      <a:gd name="T27" fmla="*/ 9 h 27"/>
                      <a:gd name="T28" fmla="*/ 10 w 70"/>
                      <a:gd name="T29" fmla="*/ 13 h 27"/>
                      <a:gd name="T30" fmla="*/ 18 w 70"/>
                      <a:gd name="T31" fmla="*/ 17 h 27"/>
                      <a:gd name="T32" fmla="*/ 31 w 70"/>
                      <a:gd name="T33" fmla="*/ 23 h 27"/>
                      <a:gd name="T34" fmla="*/ 44 w 70"/>
                      <a:gd name="T35" fmla="*/ 24 h 27"/>
                      <a:gd name="T36" fmla="*/ 65 w 70"/>
                      <a:gd name="T37" fmla="*/ 26 h 27"/>
                      <a:gd name="T38" fmla="*/ 65 w 70"/>
                      <a:gd name="T39" fmla="*/ 26 h 27"/>
                      <a:gd name="T40" fmla="*/ 65 w 70"/>
                      <a:gd name="T41" fmla="*/ 26 h 27"/>
                      <a:gd name="T42" fmla="*/ 67 w 70"/>
                      <a:gd name="T43" fmla="*/ 24 h 27"/>
                      <a:gd name="T44" fmla="*/ 69 w 70"/>
                      <a:gd name="T45" fmla="*/ 23 h 27"/>
                      <a:gd name="T46" fmla="*/ 67 w 70"/>
                      <a:gd name="T47" fmla="*/ 19 h 27"/>
                      <a:gd name="T48" fmla="*/ 65 w 70"/>
                      <a:gd name="T49" fmla="*/ 18 h 27"/>
                      <a:gd name="T50" fmla="*/ 65 w 70"/>
                      <a:gd name="T51"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27">
                        <a:moveTo>
                          <a:pt x="65" y="18"/>
                        </a:moveTo>
                        <a:lnTo>
                          <a:pt x="65" y="18"/>
                        </a:lnTo>
                        <a:lnTo>
                          <a:pt x="45" y="17"/>
                        </a:lnTo>
                        <a:lnTo>
                          <a:pt x="32" y="15"/>
                        </a:lnTo>
                        <a:lnTo>
                          <a:pt x="22" y="13"/>
                        </a:lnTo>
                        <a:lnTo>
                          <a:pt x="14" y="7"/>
                        </a:lnTo>
                        <a:lnTo>
                          <a:pt x="12" y="5"/>
                        </a:lnTo>
                        <a:lnTo>
                          <a:pt x="10" y="1"/>
                        </a:lnTo>
                        <a:lnTo>
                          <a:pt x="8" y="0"/>
                        </a:lnTo>
                        <a:lnTo>
                          <a:pt x="8" y="0"/>
                        </a:lnTo>
                        <a:lnTo>
                          <a:pt x="0" y="0"/>
                        </a:lnTo>
                        <a:lnTo>
                          <a:pt x="0" y="1"/>
                        </a:lnTo>
                        <a:lnTo>
                          <a:pt x="3" y="5"/>
                        </a:lnTo>
                        <a:lnTo>
                          <a:pt x="5" y="9"/>
                        </a:lnTo>
                        <a:lnTo>
                          <a:pt x="10" y="13"/>
                        </a:lnTo>
                        <a:lnTo>
                          <a:pt x="18" y="17"/>
                        </a:lnTo>
                        <a:lnTo>
                          <a:pt x="31" y="23"/>
                        </a:lnTo>
                        <a:lnTo>
                          <a:pt x="44" y="24"/>
                        </a:lnTo>
                        <a:lnTo>
                          <a:pt x="65" y="26"/>
                        </a:lnTo>
                        <a:lnTo>
                          <a:pt x="65" y="26"/>
                        </a:lnTo>
                        <a:lnTo>
                          <a:pt x="65" y="26"/>
                        </a:lnTo>
                        <a:lnTo>
                          <a:pt x="67" y="24"/>
                        </a:lnTo>
                        <a:lnTo>
                          <a:pt x="69" y="23"/>
                        </a:lnTo>
                        <a:lnTo>
                          <a:pt x="67" y="19"/>
                        </a:lnTo>
                        <a:lnTo>
                          <a:pt x="65" y="18"/>
                        </a:lnTo>
                        <a:lnTo>
                          <a:pt x="65" y="18"/>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58" name="Freeform 58"/>
                  <p:cNvSpPr>
                    <a:spLocks/>
                  </p:cNvSpPr>
                  <p:nvPr/>
                </p:nvSpPr>
                <p:spPr bwMode="auto">
                  <a:xfrm>
                    <a:off x="4496" y="2054"/>
                    <a:ext cx="65" cy="31"/>
                  </a:xfrm>
                  <a:custGeom>
                    <a:avLst/>
                    <a:gdLst>
                      <a:gd name="T0" fmla="*/ 56 w 65"/>
                      <a:gd name="T1" fmla="*/ 4 h 31"/>
                      <a:gd name="T2" fmla="*/ 56 w 65"/>
                      <a:gd name="T3" fmla="*/ 3 h 31"/>
                      <a:gd name="T4" fmla="*/ 57 w 65"/>
                      <a:gd name="T5" fmla="*/ 3 h 31"/>
                      <a:gd name="T6" fmla="*/ 56 w 65"/>
                      <a:gd name="T7" fmla="*/ 5 h 31"/>
                      <a:gd name="T8" fmla="*/ 54 w 65"/>
                      <a:gd name="T9" fmla="*/ 9 h 31"/>
                      <a:gd name="T10" fmla="*/ 49 w 65"/>
                      <a:gd name="T11" fmla="*/ 11 h 31"/>
                      <a:gd name="T12" fmla="*/ 42 w 65"/>
                      <a:gd name="T13" fmla="*/ 17 h 31"/>
                      <a:gd name="T14" fmla="*/ 34 w 65"/>
                      <a:gd name="T15" fmla="*/ 19 h 31"/>
                      <a:gd name="T16" fmla="*/ 19 w 65"/>
                      <a:gd name="T17" fmla="*/ 21 h 31"/>
                      <a:gd name="T18" fmla="*/ 0 w 65"/>
                      <a:gd name="T19" fmla="*/ 22 h 31"/>
                      <a:gd name="T20" fmla="*/ 0 w 65"/>
                      <a:gd name="T21" fmla="*/ 30 h 31"/>
                      <a:gd name="T22" fmla="*/ 19 w 65"/>
                      <a:gd name="T23" fmla="*/ 28 h 31"/>
                      <a:gd name="T24" fmla="*/ 35 w 65"/>
                      <a:gd name="T25" fmla="*/ 27 h 31"/>
                      <a:gd name="T26" fmla="*/ 46 w 65"/>
                      <a:gd name="T27" fmla="*/ 21 h 31"/>
                      <a:gd name="T28" fmla="*/ 54 w 65"/>
                      <a:gd name="T29" fmla="*/ 17 h 31"/>
                      <a:gd name="T30" fmla="*/ 58 w 65"/>
                      <a:gd name="T31" fmla="*/ 13 h 31"/>
                      <a:gd name="T32" fmla="*/ 61 w 65"/>
                      <a:gd name="T33" fmla="*/ 9 h 31"/>
                      <a:gd name="T34" fmla="*/ 64 w 65"/>
                      <a:gd name="T35" fmla="*/ 5 h 31"/>
                      <a:gd name="T36" fmla="*/ 64 w 65"/>
                      <a:gd name="T37" fmla="*/ 4 h 31"/>
                      <a:gd name="T38" fmla="*/ 64 w 65"/>
                      <a:gd name="T39" fmla="*/ 4 h 31"/>
                      <a:gd name="T40" fmla="*/ 64 w 65"/>
                      <a:gd name="T41" fmla="*/ 4 h 31"/>
                      <a:gd name="T42" fmla="*/ 63 w 65"/>
                      <a:gd name="T43" fmla="*/ 1 h 31"/>
                      <a:gd name="T44" fmla="*/ 60 w 65"/>
                      <a:gd name="T45" fmla="*/ 0 h 31"/>
                      <a:gd name="T46" fmla="*/ 57 w 65"/>
                      <a:gd name="T47" fmla="*/ 0 h 31"/>
                      <a:gd name="T48" fmla="*/ 56 w 65"/>
                      <a:gd name="T49" fmla="*/ 3 h 31"/>
                      <a:gd name="T50" fmla="*/ 56 w 65"/>
                      <a:gd name="T51" fmla="*/ 4 h 31"/>
                      <a:gd name="T52" fmla="*/ 56 w 65"/>
                      <a:gd name="T53"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31">
                        <a:moveTo>
                          <a:pt x="56" y="4"/>
                        </a:moveTo>
                        <a:lnTo>
                          <a:pt x="56" y="3"/>
                        </a:lnTo>
                        <a:lnTo>
                          <a:pt x="57" y="3"/>
                        </a:lnTo>
                        <a:lnTo>
                          <a:pt x="56" y="5"/>
                        </a:lnTo>
                        <a:lnTo>
                          <a:pt x="54" y="9"/>
                        </a:lnTo>
                        <a:lnTo>
                          <a:pt x="49" y="11"/>
                        </a:lnTo>
                        <a:lnTo>
                          <a:pt x="42" y="17"/>
                        </a:lnTo>
                        <a:lnTo>
                          <a:pt x="34" y="19"/>
                        </a:lnTo>
                        <a:lnTo>
                          <a:pt x="19" y="21"/>
                        </a:lnTo>
                        <a:lnTo>
                          <a:pt x="0" y="22"/>
                        </a:lnTo>
                        <a:lnTo>
                          <a:pt x="0" y="30"/>
                        </a:lnTo>
                        <a:lnTo>
                          <a:pt x="19" y="28"/>
                        </a:lnTo>
                        <a:lnTo>
                          <a:pt x="35" y="27"/>
                        </a:lnTo>
                        <a:lnTo>
                          <a:pt x="46" y="21"/>
                        </a:lnTo>
                        <a:lnTo>
                          <a:pt x="54" y="17"/>
                        </a:lnTo>
                        <a:lnTo>
                          <a:pt x="58" y="13"/>
                        </a:lnTo>
                        <a:lnTo>
                          <a:pt x="61" y="9"/>
                        </a:lnTo>
                        <a:lnTo>
                          <a:pt x="64" y="5"/>
                        </a:lnTo>
                        <a:lnTo>
                          <a:pt x="64" y="4"/>
                        </a:lnTo>
                        <a:lnTo>
                          <a:pt x="64" y="4"/>
                        </a:lnTo>
                        <a:lnTo>
                          <a:pt x="64" y="4"/>
                        </a:lnTo>
                        <a:lnTo>
                          <a:pt x="63" y="1"/>
                        </a:lnTo>
                        <a:lnTo>
                          <a:pt x="60" y="0"/>
                        </a:lnTo>
                        <a:lnTo>
                          <a:pt x="57" y="0"/>
                        </a:lnTo>
                        <a:lnTo>
                          <a:pt x="56" y="3"/>
                        </a:lnTo>
                        <a:lnTo>
                          <a:pt x="56" y="4"/>
                        </a:lnTo>
                        <a:lnTo>
                          <a:pt x="56" y="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59" name="Freeform 59"/>
                  <p:cNvSpPr>
                    <a:spLocks/>
                  </p:cNvSpPr>
                  <p:nvPr/>
                </p:nvSpPr>
                <p:spPr bwMode="auto">
                  <a:xfrm>
                    <a:off x="4552" y="2042"/>
                    <a:ext cx="9" cy="17"/>
                  </a:xfrm>
                  <a:custGeom>
                    <a:avLst/>
                    <a:gdLst>
                      <a:gd name="T0" fmla="*/ 8 w 9"/>
                      <a:gd name="T1" fmla="*/ 4 h 17"/>
                      <a:gd name="T2" fmla="*/ 0 w 9"/>
                      <a:gd name="T3" fmla="*/ 3 h 17"/>
                      <a:gd name="T4" fmla="*/ 0 w 9"/>
                      <a:gd name="T5" fmla="*/ 16 h 17"/>
                      <a:gd name="T6" fmla="*/ 8 w 9"/>
                      <a:gd name="T7" fmla="*/ 16 h 17"/>
                      <a:gd name="T8" fmla="*/ 8 w 9"/>
                      <a:gd name="T9" fmla="*/ 3 h 17"/>
                      <a:gd name="T10" fmla="*/ 0 w 9"/>
                      <a:gd name="T11" fmla="*/ 3 h 17"/>
                      <a:gd name="T12" fmla="*/ 8 w 9"/>
                      <a:gd name="T13" fmla="*/ 3 h 17"/>
                      <a:gd name="T14" fmla="*/ 7 w 9"/>
                      <a:gd name="T15" fmla="*/ 1 h 17"/>
                      <a:gd name="T16" fmla="*/ 4 w 9"/>
                      <a:gd name="T17" fmla="*/ 0 h 17"/>
                      <a:gd name="T18" fmla="*/ 1 w 9"/>
                      <a:gd name="T19" fmla="*/ 1 h 17"/>
                      <a:gd name="T20" fmla="*/ 0 w 9"/>
                      <a:gd name="T21" fmla="*/ 3 h 17"/>
                      <a:gd name="T22" fmla="*/ 8 w 9"/>
                      <a:gd name="T23" fmla="*/ 4 h 17"/>
                      <a:gd name="T24" fmla="*/ 8 w 9"/>
                      <a:gd name="T25"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7">
                        <a:moveTo>
                          <a:pt x="8" y="4"/>
                        </a:moveTo>
                        <a:lnTo>
                          <a:pt x="0" y="3"/>
                        </a:lnTo>
                        <a:lnTo>
                          <a:pt x="0" y="16"/>
                        </a:lnTo>
                        <a:lnTo>
                          <a:pt x="8" y="16"/>
                        </a:lnTo>
                        <a:lnTo>
                          <a:pt x="8" y="3"/>
                        </a:lnTo>
                        <a:lnTo>
                          <a:pt x="0" y="3"/>
                        </a:lnTo>
                        <a:lnTo>
                          <a:pt x="8" y="3"/>
                        </a:lnTo>
                        <a:lnTo>
                          <a:pt x="7" y="1"/>
                        </a:lnTo>
                        <a:lnTo>
                          <a:pt x="4" y="0"/>
                        </a:lnTo>
                        <a:lnTo>
                          <a:pt x="1" y="1"/>
                        </a:lnTo>
                        <a:lnTo>
                          <a:pt x="0" y="3"/>
                        </a:lnTo>
                        <a:lnTo>
                          <a:pt x="8" y="4"/>
                        </a:lnTo>
                        <a:lnTo>
                          <a:pt x="8" y="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60" name="Freeform 60"/>
                  <p:cNvSpPr>
                    <a:spLocks/>
                  </p:cNvSpPr>
                  <p:nvPr/>
                </p:nvSpPr>
                <p:spPr bwMode="auto">
                  <a:xfrm>
                    <a:off x="4492" y="2045"/>
                    <a:ext cx="69" cy="27"/>
                  </a:xfrm>
                  <a:custGeom>
                    <a:avLst/>
                    <a:gdLst>
                      <a:gd name="T0" fmla="*/ 3 w 69"/>
                      <a:gd name="T1" fmla="*/ 26 h 27"/>
                      <a:gd name="T2" fmla="*/ 3 w 69"/>
                      <a:gd name="T3" fmla="*/ 26 h 27"/>
                      <a:gd name="T4" fmla="*/ 23 w 69"/>
                      <a:gd name="T5" fmla="*/ 26 h 27"/>
                      <a:gd name="T6" fmla="*/ 38 w 69"/>
                      <a:gd name="T7" fmla="*/ 23 h 27"/>
                      <a:gd name="T8" fmla="*/ 49 w 69"/>
                      <a:gd name="T9" fmla="*/ 19 h 27"/>
                      <a:gd name="T10" fmla="*/ 57 w 69"/>
                      <a:gd name="T11" fmla="*/ 14 h 27"/>
                      <a:gd name="T12" fmla="*/ 62 w 69"/>
                      <a:gd name="T13" fmla="*/ 9 h 27"/>
                      <a:gd name="T14" fmla="*/ 65 w 69"/>
                      <a:gd name="T15" fmla="*/ 6 h 27"/>
                      <a:gd name="T16" fmla="*/ 67 w 69"/>
                      <a:gd name="T17" fmla="*/ 2 h 27"/>
                      <a:gd name="T18" fmla="*/ 68 w 69"/>
                      <a:gd name="T19" fmla="*/ 1 h 27"/>
                      <a:gd name="T20" fmla="*/ 60 w 69"/>
                      <a:gd name="T21" fmla="*/ 0 h 27"/>
                      <a:gd name="T22" fmla="*/ 60 w 69"/>
                      <a:gd name="T23" fmla="*/ 0 h 27"/>
                      <a:gd name="T24" fmla="*/ 60 w 69"/>
                      <a:gd name="T25" fmla="*/ 2 h 27"/>
                      <a:gd name="T26" fmla="*/ 57 w 69"/>
                      <a:gd name="T27" fmla="*/ 5 h 27"/>
                      <a:gd name="T28" fmla="*/ 52 w 69"/>
                      <a:gd name="T29" fmla="*/ 8 h 27"/>
                      <a:gd name="T30" fmla="*/ 45 w 69"/>
                      <a:gd name="T31" fmla="*/ 13 h 27"/>
                      <a:gd name="T32" fmla="*/ 35 w 69"/>
                      <a:gd name="T33" fmla="*/ 16 h 27"/>
                      <a:gd name="T34" fmla="*/ 21 w 69"/>
                      <a:gd name="T35" fmla="*/ 19 h 27"/>
                      <a:gd name="T36" fmla="*/ 3 w 69"/>
                      <a:gd name="T37" fmla="*/ 20 h 27"/>
                      <a:gd name="T38" fmla="*/ 3 w 69"/>
                      <a:gd name="T39" fmla="*/ 20 h 27"/>
                      <a:gd name="T40" fmla="*/ 3 w 69"/>
                      <a:gd name="T41" fmla="*/ 20 h 27"/>
                      <a:gd name="T42" fmla="*/ 1 w 69"/>
                      <a:gd name="T43" fmla="*/ 20 h 27"/>
                      <a:gd name="T44" fmla="*/ 0 w 69"/>
                      <a:gd name="T45" fmla="*/ 23 h 27"/>
                      <a:gd name="T46" fmla="*/ 1 w 69"/>
                      <a:gd name="T47" fmla="*/ 26 h 27"/>
                      <a:gd name="T48" fmla="*/ 3 w 69"/>
                      <a:gd name="T49" fmla="*/ 26 h 27"/>
                      <a:gd name="T50" fmla="*/ 3 w 69"/>
                      <a:gd name="T51"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 h="27">
                        <a:moveTo>
                          <a:pt x="3" y="26"/>
                        </a:moveTo>
                        <a:lnTo>
                          <a:pt x="3" y="26"/>
                        </a:lnTo>
                        <a:lnTo>
                          <a:pt x="23" y="26"/>
                        </a:lnTo>
                        <a:lnTo>
                          <a:pt x="38" y="23"/>
                        </a:lnTo>
                        <a:lnTo>
                          <a:pt x="49" y="19"/>
                        </a:lnTo>
                        <a:lnTo>
                          <a:pt x="57" y="14"/>
                        </a:lnTo>
                        <a:lnTo>
                          <a:pt x="62" y="9"/>
                        </a:lnTo>
                        <a:lnTo>
                          <a:pt x="65" y="6"/>
                        </a:lnTo>
                        <a:lnTo>
                          <a:pt x="67" y="2"/>
                        </a:lnTo>
                        <a:lnTo>
                          <a:pt x="68" y="1"/>
                        </a:lnTo>
                        <a:lnTo>
                          <a:pt x="60" y="0"/>
                        </a:lnTo>
                        <a:lnTo>
                          <a:pt x="60" y="0"/>
                        </a:lnTo>
                        <a:lnTo>
                          <a:pt x="60" y="2"/>
                        </a:lnTo>
                        <a:lnTo>
                          <a:pt x="57" y="5"/>
                        </a:lnTo>
                        <a:lnTo>
                          <a:pt x="52" y="8"/>
                        </a:lnTo>
                        <a:lnTo>
                          <a:pt x="45" y="13"/>
                        </a:lnTo>
                        <a:lnTo>
                          <a:pt x="35" y="16"/>
                        </a:lnTo>
                        <a:lnTo>
                          <a:pt x="21" y="19"/>
                        </a:lnTo>
                        <a:lnTo>
                          <a:pt x="3" y="20"/>
                        </a:lnTo>
                        <a:lnTo>
                          <a:pt x="3" y="20"/>
                        </a:lnTo>
                        <a:lnTo>
                          <a:pt x="3" y="20"/>
                        </a:lnTo>
                        <a:lnTo>
                          <a:pt x="1" y="20"/>
                        </a:lnTo>
                        <a:lnTo>
                          <a:pt x="0" y="23"/>
                        </a:lnTo>
                        <a:lnTo>
                          <a:pt x="1" y="26"/>
                        </a:lnTo>
                        <a:lnTo>
                          <a:pt x="3" y="26"/>
                        </a:lnTo>
                        <a:lnTo>
                          <a:pt x="3" y="26"/>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61" name="Freeform 61"/>
                  <p:cNvSpPr>
                    <a:spLocks/>
                  </p:cNvSpPr>
                  <p:nvPr/>
                </p:nvSpPr>
                <p:spPr bwMode="auto">
                  <a:xfrm>
                    <a:off x="4431" y="2042"/>
                    <a:ext cx="65" cy="30"/>
                  </a:xfrm>
                  <a:custGeom>
                    <a:avLst/>
                    <a:gdLst>
                      <a:gd name="T0" fmla="*/ 8 w 65"/>
                      <a:gd name="T1" fmla="*/ 3 h 30"/>
                      <a:gd name="T2" fmla="*/ 0 w 65"/>
                      <a:gd name="T3" fmla="*/ 3 h 30"/>
                      <a:gd name="T4" fmla="*/ 0 w 65"/>
                      <a:gd name="T5" fmla="*/ 5 h 30"/>
                      <a:gd name="T6" fmla="*/ 3 w 65"/>
                      <a:gd name="T7" fmla="*/ 8 h 30"/>
                      <a:gd name="T8" fmla="*/ 5 w 65"/>
                      <a:gd name="T9" fmla="*/ 12 h 30"/>
                      <a:gd name="T10" fmla="*/ 10 w 65"/>
                      <a:gd name="T11" fmla="*/ 17 h 30"/>
                      <a:gd name="T12" fmla="*/ 17 w 65"/>
                      <a:gd name="T13" fmla="*/ 22 h 30"/>
                      <a:gd name="T14" fmla="*/ 28 w 65"/>
                      <a:gd name="T15" fmla="*/ 26 h 30"/>
                      <a:gd name="T16" fmla="*/ 43 w 65"/>
                      <a:gd name="T17" fmla="*/ 29 h 30"/>
                      <a:gd name="T18" fmla="*/ 64 w 65"/>
                      <a:gd name="T19" fmla="*/ 29 h 30"/>
                      <a:gd name="T20" fmla="*/ 64 w 65"/>
                      <a:gd name="T21" fmla="*/ 23 h 30"/>
                      <a:gd name="T22" fmla="*/ 44 w 65"/>
                      <a:gd name="T23" fmla="*/ 22 h 30"/>
                      <a:gd name="T24" fmla="*/ 32 w 65"/>
                      <a:gd name="T25" fmla="*/ 19 h 30"/>
                      <a:gd name="T26" fmla="*/ 21 w 65"/>
                      <a:gd name="T27" fmla="*/ 16 h 30"/>
                      <a:gd name="T28" fmla="*/ 14 w 65"/>
                      <a:gd name="T29" fmla="*/ 12 h 30"/>
                      <a:gd name="T30" fmla="*/ 12 w 65"/>
                      <a:gd name="T31" fmla="*/ 8 h 30"/>
                      <a:gd name="T32" fmla="*/ 10 w 65"/>
                      <a:gd name="T33" fmla="*/ 5 h 30"/>
                      <a:gd name="T34" fmla="*/ 8 w 65"/>
                      <a:gd name="T35" fmla="*/ 3 h 30"/>
                      <a:gd name="T36" fmla="*/ 8 w 65"/>
                      <a:gd name="T37" fmla="*/ 3 h 30"/>
                      <a:gd name="T38" fmla="*/ 0 w 65"/>
                      <a:gd name="T39" fmla="*/ 3 h 30"/>
                      <a:gd name="T40" fmla="*/ 8 w 65"/>
                      <a:gd name="T41" fmla="*/ 3 h 30"/>
                      <a:gd name="T42" fmla="*/ 7 w 65"/>
                      <a:gd name="T43" fmla="*/ 1 h 30"/>
                      <a:gd name="T44" fmla="*/ 5 w 65"/>
                      <a:gd name="T45" fmla="*/ 0 h 30"/>
                      <a:gd name="T46" fmla="*/ 3 w 65"/>
                      <a:gd name="T47" fmla="*/ 1 h 30"/>
                      <a:gd name="T48" fmla="*/ 0 w 65"/>
                      <a:gd name="T49" fmla="*/ 3 h 30"/>
                      <a:gd name="T50" fmla="*/ 8 w 65"/>
                      <a:gd name="T51" fmla="*/ 3 h 30"/>
                      <a:gd name="T52" fmla="*/ 8 w 65"/>
                      <a:gd name="T5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30">
                        <a:moveTo>
                          <a:pt x="8" y="3"/>
                        </a:moveTo>
                        <a:lnTo>
                          <a:pt x="0" y="3"/>
                        </a:lnTo>
                        <a:lnTo>
                          <a:pt x="0" y="5"/>
                        </a:lnTo>
                        <a:lnTo>
                          <a:pt x="3" y="8"/>
                        </a:lnTo>
                        <a:lnTo>
                          <a:pt x="5" y="12"/>
                        </a:lnTo>
                        <a:lnTo>
                          <a:pt x="10" y="17"/>
                        </a:lnTo>
                        <a:lnTo>
                          <a:pt x="17" y="22"/>
                        </a:lnTo>
                        <a:lnTo>
                          <a:pt x="28" y="26"/>
                        </a:lnTo>
                        <a:lnTo>
                          <a:pt x="43" y="29"/>
                        </a:lnTo>
                        <a:lnTo>
                          <a:pt x="64" y="29"/>
                        </a:lnTo>
                        <a:lnTo>
                          <a:pt x="64" y="23"/>
                        </a:lnTo>
                        <a:lnTo>
                          <a:pt x="44" y="22"/>
                        </a:lnTo>
                        <a:lnTo>
                          <a:pt x="32" y="19"/>
                        </a:lnTo>
                        <a:lnTo>
                          <a:pt x="21" y="16"/>
                        </a:lnTo>
                        <a:lnTo>
                          <a:pt x="14" y="12"/>
                        </a:lnTo>
                        <a:lnTo>
                          <a:pt x="12" y="8"/>
                        </a:lnTo>
                        <a:lnTo>
                          <a:pt x="10" y="5"/>
                        </a:lnTo>
                        <a:lnTo>
                          <a:pt x="8" y="3"/>
                        </a:lnTo>
                        <a:lnTo>
                          <a:pt x="8" y="3"/>
                        </a:lnTo>
                        <a:lnTo>
                          <a:pt x="0" y="3"/>
                        </a:lnTo>
                        <a:lnTo>
                          <a:pt x="8" y="3"/>
                        </a:lnTo>
                        <a:lnTo>
                          <a:pt x="7" y="1"/>
                        </a:lnTo>
                        <a:lnTo>
                          <a:pt x="5" y="0"/>
                        </a:lnTo>
                        <a:lnTo>
                          <a:pt x="3" y="1"/>
                        </a:lnTo>
                        <a:lnTo>
                          <a:pt x="0" y="3"/>
                        </a:lnTo>
                        <a:lnTo>
                          <a:pt x="8" y="3"/>
                        </a:lnTo>
                        <a:lnTo>
                          <a:pt x="8" y="3"/>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62" name="Freeform 62"/>
                  <p:cNvSpPr>
                    <a:spLocks/>
                  </p:cNvSpPr>
                  <p:nvPr/>
                </p:nvSpPr>
                <p:spPr bwMode="auto">
                  <a:xfrm>
                    <a:off x="4431" y="2045"/>
                    <a:ext cx="9" cy="17"/>
                  </a:xfrm>
                  <a:custGeom>
                    <a:avLst/>
                    <a:gdLst>
                      <a:gd name="T0" fmla="*/ 8 w 9"/>
                      <a:gd name="T1" fmla="*/ 13 h 17"/>
                      <a:gd name="T2" fmla="*/ 8 w 9"/>
                      <a:gd name="T3" fmla="*/ 13 h 17"/>
                      <a:gd name="T4" fmla="*/ 8 w 9"/>
                      <a:gd name="T5" fmla="*/ 0 h 17"/>
                      <a:gd name="T6" fmla="*/ 0 w 9"/>
                      <a:gd name="T7" fmla="*/ 0 h 17"/>
                      <a:gd name="T8" fmla="*/ 0 w 9"/>
                      <a:gd name="T9" fmla="*/ 13 h 17"/>
                      <a:gd name="T10" fmla="*/ 0 w 9"/>
                      <a:gd name="T11" fmla="*/ 13 h 17"/>
                      <a:gd name="T12" fmla="*/ 0 w 9"/>
                      <a:gd name="T13" fmla="*/ 13 h 17"/>
                      <a:gd name="T14" fmla="*/ 3 w 9"/>
                      <a:gd name="T15" fmla="*/ 14 h 17"/>
                      <a:gd name="T16" fmla="*/ 5 w 9"/>
                      <a:gd name="T17" fmla="*/ 16 h 17"/>
                      <a:gd name="T18" fmla="*/ 7 w 9"/>
                      <a:gd name="T19" fmla="*/ 14 h 17"/>
                      <a:gd name="T20" fmla="*/ 8 w 9"/>
                      <a:gd name="T21" fmla="*/ 13 h 17"/>
                      <a:gd name="T22" fmla="*/ 8 w 9"/>
                      <a:gd name="T23"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7">
                        <a:moveTo>
                          <a:pt x="8" y="13"/>
                        </a:moveTo>
                        <a:lnTo>
                          <a:pt x="8" y="13"/>
                        </a:lnTo>
                        <a:lnTo>
                          <a:pt x="8" y="0"/>
                        </a:lnTo>
                        <a:lnTo>
                          <a:pt x="0" y="0"/>
                        </a:lnTo>
                        <a:lnTo>
                          <a:pt x="0" y="13"/>
                        </a:lnTo>
                        <a:lnTo>
                          <a:pt x="0" y="13"/>
                        </a:lnTo>
                        <a:lnTo>
                          <a:pt x="0" y="13"/>
                        </a:lnTo>
                        <a:lnTo>
                          <a:pt x="3" y="14"/>
                        </a:lnTo>
                        <a:lnTo>
                          <a:pt x="5" y="16"/>
                        </a:lnTo>
                        <a:lnTo>
                          <a:pt x="7" y="14"/>
                        </a:lnTo>
                        <a:lnTo>
                          <a:pt x="8" y="13"/>
                        </a:lnTo>
                        <a:lnTo>
                          <a:pt x="8" y="13"/>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63" name="Freeform 63"/>
                  <p:cNvSpPr>
                    <a:spLocks/>
                  </p:cNvSpPr>
                  <p:nvPr/>
                </p:nvSpPr>
                <p:spPr bwMode="auto">
                  <a:xfrm>
                    <a:off x="4436" y="2058"/>
                    <a:ext cx="121" cy="35"/>
                  </a:xfrm>
                  <a:custGeom>
                    <a:avLst/>
                    <a:gdLst>
                      <a:gd name="T0" fmla="*/ 3 w 121"/>
                      <a:gd name="T1" fmla="*/ 13 h 35"/>
                      <a:gd name="T2" fmla="*/ 5 w 121"/>
                      <a:gd name="T3" fmla="*/ 15 h 35"/>
                      <a:gd name="T4" fmla="*/ 5 w 121"/>
                      <a:gd name="T5" fmla="*/ 16 h 35"/>
                      <a:gd name="T6" fmla="*/ 7 w 121"/>
                      <a:gd name="T7" fmla="*/ 19 h 35"/>
                      <a:gd name="T8" fmla="*/ 11 w 121"/>
                      <a:gd name="T9" fmla="*/ 24 h 35"/>
                      <a:gd name="T10" fmla="*/ 13 w 121"/>
                      <a:gd name="T11" fmla="*/ 26 h 35"/>
                      <a:gd name="T12" fmla="*/ 18 w 121"/>
                      <a:gd name="T13" fmla="*/ 28 h 35"/>
                      <a:gd name="T14" fmla="*/ 21 w 121"/>
                      <a:gd name="T15" fmla="*/ 29 h 35"/>
                      <a:gd name="T16" fmla="*/ 27 w 121"/>
                      <a:gd name="T17" fmla="*/ 31 h 35"/>
                      <a:gd name="T18" fmla="*/ 32 w 121"/>
                      <a:gd name="T19" fmla="*/ 33 h 35"/>
                      <a:gd name="T20" fmla="*/ 41 w 121"/>
                      <a:gd name="T21" fmla="*/ 34 h 35"/>
                      <a:gd name="T22" fmla="*/ 50 w 121"/>
                      <a:gd name="T23" fmla="*/ 34 h 35"/>
                      <a:gd name="T24" fmla="*/ 60 w 121"/>
                      <a:gd name="T25" fmla="*/ 34 h 35"/>
                      <a:gd name="T26" fmla="*/ 70 w 121"/>
                      <a:gd name="T27" fmla="*/ 34 h 35"/>
                      <a:gd name="T28" fmla="*/ 78 w 121"/>
                      <a:gd name="T29" fmla="*/ 34 h 35"/>
                      <a:gd name="T30" fmla="*/ 85 w 121"/>
                      <a:gd name="T31" fmla="*/ 33 h 35"/>
                      <a:gd name="T32" fmla="*/ 91 w 121"/>
                      <a:gd name="T33" fmla="*/ 31 h 35"/>
                      <a:gd name="T34" fmla="*/ 96 w 121"/>
                      <a:gd name="T35" fmla="*/ 29 h 35"/>
                      <a:gd name="T36" fmla="*/ 100 w 121"/>
                      <a:gd name="T37" fmla="*/ 27 h 35"/>
                      <a:gd name="T38" fmla="*/ 105 w 121"/>
                      <a:gd name="T39" fmla="*/ 25 h 35"/>
                      <a:gd name="T40" fmla="*/ 108 w 121"/>
                      <a:gd name="T41" fmla="*/ 23 h 35"/>
                      <a:gd name="T42" fmla="*/ 110 w 121"/>
                      <a:gd name="T43" fmla="*/ 19 h 35"/>
                      <a:gd name="T44" fmla="*/ 114 w 121"/>
                      <a:gd name="T45" fmla="*/ 16 h 35"/>
                      <a:gd name="T46" fmla="*/ 116 w 121"/>
                      <a:gd name="T47" fmla="*/ 15 h 35"/>
                      <a:gd name="T48" fmla="*/ 116 w 121"/>
                      <a:gd name="T49" fmla="*/ 13 h 35"/>
                      <a:gd name="T50" fmla="*/ 120 w 121"/>
                      <a:gd name="T51" fmla="*/ 0 h 35"/>
                      <a:gd name="T52" fmla="*/ 120 w 121"/>
                      <a:gd name="T53" fmla="*/ 0 h 35"/>
                      <a:gd name="T54" fmla="*/ 118 w 121"/>
                      <a:gd name="T55" fmla="*/ 3 h 35"/>
                      <a:gd name="T56" fmla="*/ 116 w 121"/>
                      <a:gd name="T57" fmla="*/ 7 h 35"/>
                      <a:gd name="T58" fmla="*/ 110 w 121"/>
                      <a:gd name="T59" fmla="*/ 11 h 35"/>
                      <a:gd name="T60" fmla="*/ 104 w 121"/>
                      <a:gd name="T61" fmla="*/ 15 h 35"/>
                      <a:gd name="T62" fmla="*/ 94 w 121"/>
                      <a:gd name="T63" fmla="*/ 18 h 35"/>
                      <a:gd name="T64" fmla="*/ 79 w 121"/>
                      <a:gd name="T65" fmla="*/ 21 h 35"/>
                      <a:gd name="T66" fmla="*/ 60 w 121"/>
                      <a:gd name="T67" fmla="*/ 23 h 35"/>
                      <a:gd name="T68" fmla="*/ 40 w 121"/>
                      <a:gd name="T69" fmla="*/ 21 h 35"/>
                      <a:gd name="T70" fmla="*/ 27 w 121"/>
                      <a:gd name="T71" fmla="*/ 18 h 35"/>
                      <a:gd name="T72" fmla="*/ 15 w 121"/>
                      <a:gd name="T73" fmla="*/ 15 h 35"/>
                      <a:gd name="T74" fmla="*/ 7 w 121"/>
                      <a:gd name="T75" fmla="*/ 11 h 35"/>
                      <a:gd name="T76" fmla="*/ 2 w 121"/>
                      <a:gd name="T77" fmla="*/ 7 h 35"/>
                      <a:gd name="T78" fmla="*/ 1 w 121"/>
                      <a:gd name="T79" fmla="*/ 3 h 35"/>
                      <a:gd name="T80" fmla="*/ 0 w 121"/>
                      <a:gd name="T81" fmla="*/ 0 h 35"/>
                      <a:gd name="T82" fmla="*/ 0 w 121"/>
                      <a:gd name="T83" fmla="*/ 0 h 35"/>
                      <a:gd name="T84" fmla="*/ 3 w 121"/>
                      <a:gd name="T85" fmla="*/ 13 h 35"/>
                      <a:gd name="T86" fmla="*/ 3 w 121"/>
                      <a:gd name="T8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35">
                        <a:moveTo>
                          <a:pt x="3" y="13"/>
                        </a:moveTo>
                        <a:lnTo>
                          <a:pt x="5" y="15"/>
                        </a:lnTo>
                        <a:lnTo>
                          <a:pt x="5" y="16"/>
                        </a:lnTo>
                        <a:lnTo>
                          <a:pt x="7" y="19"/>
                        </a:lnTo>
                        <a:lnTo>
                          <a:pt x="11" y="24"/>
                        </a:lnTo>
                        <a:lnTo>
                          <a:pt x="13" y="26"/>
                        </a:lnTo>
                        <a:lnTo>
                          <a:pt x="18" y="28"/>
                        </a:lnTo>
                        <a:lnTo>
                          <a:pt x="21" y="29"/>
                        </a:lnTo>
                        <a:lnTo>
                          <a:pt x="27" y="31"/>
                        </a:lnTo>
                        <a:lnTo>
                          <a:pt x="32" y="33"/>
                        </a:lnTo>
                        <a:lnTo>
                          <a:pt x="41" y="34"/>
                        </a:lnTo>
                        <a:lnTo>
                          <a:pt x="50" y="34"/>
                        </a:lnTo>
                        <a:lnTo>
                          <a:pt x="60" y="34"/>
                        </a:lnTo>
                        <a:lnTo>
                          <a:pt x="70" y="34"/>
                        </a:lnTo>
                        <a:lnTo>
                          <a:pt x="78" y="34"/>
                        </a:lnTo>
                        <a:lnTo>
                          <a:pt x="85" y="33"/>
                        </a:lnTo>
                        <a:lnTo>
                          <a:pt x="91" y="31"/>
                        </a:lnTo>
                        <a:lnTo>
                          <a:pt x="96" y="29"/>
                        </a:lnTo>
                        <a:lnTo>
                          <a:pt x="100" y="27"/>
                        </a:lnTo>
                        <a:lnTo>
                          <a:pt x="105" y="25"/>
                        </a:lnTo>
                        <a:lnTo>
                          <a:pt x="108" y="23"/>
                        </a:lnTo>
                        <a:lnTo>
                          <a:pt x="110" y="19"/>
                        </a:lnTo>
                        <a:lnTo>
                          <a:pt x="114" y="16"/>
                        </a:lnTo>
                        <a:lnTo>
                          <a:pt x="116" y="15"/>
                        </a:lnTo>
                        <a:lnTo>
                          <a:pt x="116" y="13"/>
                        </a:lnTo>
                        <a:lnTo>
                          <a:pt x="120" y="0"/>
                        </a:lnTo>
                        <a:lnTo>
                          <a:pt x="120" y="0"/>
                        </a:lnTo>
                        <a:lnTo>
                          <a:pt x="118" y="3"/>
                        </a:lnTo>
                        <a:lnTo>
                          <a:pt x="116" y="7"/>
                        </a:lnTo>
                        <a:lnTo>
                          <a:pt x="110" y="11"/>
                        </a:lnTo>
                        <a:lnTo>
                          <a:pt x="104" y="15"/>
                        </a:lnTo>
                        <a:lnTo>
                          <a:pt x="94" y="18"/>
                        </a:lnTo>
                        <a:lnTo>
                          <a:pt x="79" y="21"/>
                        </a:lnTo>
                        <a:lnTo>
                          <a:pt x="60" y="23"/>
                        </a:lnTo>
                        <a:lnTo>
                          <a:pt x="40" y="21"/>
                        </a:lnTo>
                        <a:lnTo>
                          <a:pt x="27" y="18"/>
                        </a:lnTo>
                        <a:lnTo>
                          <a:pt x="15" y="15"/>
                        </a:lnTo>
                        <a:lnTo>
                          <a:pt x="7" y="11"/>
                        </a:lnTo>
                        <a:lnTo>
                          <a:pt x="2" y="7"/>
                        </a:lnTo>
                        <a:lnTo>
                          <a:pt x="1" y="3"/>
                        </a:lnTo>
                        <a:lnTo>
                          <a:pt x="0" y="0"/>
                        </a:lnTo>
                        <a:lnTo>
                          <a:pt x="0" y="0"/>
                        </a:lnTo>
                        <a:lnTo>
                          <a:pt x="3" y="13"/>
                        </a:lnTo>
                        <a:lnTo>
                          <a:pt x="3" y="13"/>
                        </a:lnTo>
                      </a:path>
                    </a:pathLst>
                  </a:custGeom>
                  <a:solidFill>
                    <a:srgbClr val="D2D2D2"/>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64" name="Freeform 64"/>
                  <p:cNvSpPr>
                    <a:spLocks/>
                  </p:cNvSpPr>
                  <p:nvPr/>
                </p:nvSpPr>
                <p:spPr bwMode="auto">
                  <a:xfrm>
                    <a:off x="4436" y="2071"/>
                    <a:ext cx="16" cy="15"/>
                  </a:xfrm>
                  <a:custGeom>
                    <a:avLst/>
                    <a:gdLst>
                      <a:gd name="T0" fmla="*/ 13 w 16"/>
                      <a:gd name="T1" fmla="*/ 8 h 15"/>
                      <a:gd name="T2" fmla="*/ 13 w 16"/>
                      <a:gd name="T3" fmla="*/ 8 h 15"/>
                      <a:gd name="T4" fmla="*/ 9 w 16"/>
                      <a:gd name="T5" fmla="*/ 4 h 15"/>
                      <a:gd name="T6" fmla="*/ 8 w 16"/>
                      <a:gd name="T7" fmla="*/ 2 h 15"/>
                      <a:gd name="T8" fmla="*/ 7 w 16"/>
                      <a:gd name="T9" fmla="*/ 0 h 15"/>
                      <a:gd name="T10" fmla="*/ 7 w 16"/>
                      <a:gd name="T11" fmla="*/ 0 h 15"/>
                      <a:gd name="T12" fmla="*/ 0 w 16"/>
                      <a:gd name="T13" fmla="*/ 2 h 15"/>
                      <a:gd name="T14" fmla="*/ 1 w 16"/>
                      <a:gd name="T15" fmla="*/ 3 h 15"/>
                      <a:gd name="T16" fmla="*/ 1 w 16"/>
                      <a:gd name="T17" fmla="*/ 5 h 15"/>
                      <a:gd name="T18" fmla="*/ 5 w 16"/>
                      <a:gd name="T19" fmla="*/ 9 h 15"/>
                      <a:gd name="T20" fmla="*/ 8 w 16"/>
                      <a:gd name="T21" fmla="*/ 13 h 15"/>
                      <a:gd name="T22" fmla="*/ 9 w 16"/>
                      <a:gd name="T23" fmla="*/ 13 h 15"/>
                      <a:gd name="T24" fmla="*/ 8 w 16"/>
                      <a:gd name="T25" fmla="*/ 13 h 15"/>
                      <a:gd name="T26" fmla="*/ 11 w 16"/>
                      <a:gd name="T27" fmla="*/ 14 h 15"/>
                      <a:gd name="T28" fmla="*/ 13 w 16"/>
                      <a:gd name="T29" fmla="*/ 13 h 15"/>
                      <a:gd name="T30" fmla="*/ 15 w 16"/>
                      <a:gd name="T31" fmla="*/ 11 h 15"/>
                      <a:gd name="T32" fmla="*/ 13 w 16"/>
                      <a:gd name="T33" fmla="*/ 8 h 15"/>
                      <a:gd name="T34" fmla="*/ 13 w 16"/>
                      <a:gd name="T35" fmla="*/ 8 h 15"/>
                      <a:gd name="T36" fmla="*/ 13 w 16"/>
                      <a:gd name="T37"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15">
                        <a:moveTo>
                          <a:pt x="13" y="8"/>
                        </a:moveTo>
                        <a:lnTo>
                          <a:pt x="13" y="8"/>
                        </a:lnTo>
                        <a:lnTo>
                          <a:pt x="9" y="4"/>
                        </a:lnTo>
                        <a:lnTo>
                          <a:pt x="8" y="2"/>
                        </a:lnTo>
                        <a:lnTo>
                          <a:pt x="7" y="0"/>
                        </a:lnTo>
                        <a:lnTo>
                          <a:pt x="7" y="0"/>
                        </a:lnTo>
                        <a:lnTo>
                          <a:pt x="0" y="2"/>
                        </a:lnTo>
                        <a:lnTo>
                          <a:pt x="1" y="3"/>
                        </a:lnTo>
                        <a:lnTo>
                          <a:pt x="1" y="5"/>
                        </a:lnTo>
                        <a:lnTo>
                          <a:pt x="5" y="9"/>
                        </a:lnTo>
                        <a:lnTo>
                          <a:pt x="8" y="13"/>
                        </a:lnTo>
                        <a:lnTo>
                          <a:pt x="9" y="13"/>
                        </a:lnTo>
                        <a:lnTo>
                          <a:pt x="8" y="13"/>
                        </a:lnTo>
                        <a:lnTo>
                          <a:pt x="11" y="14"/>
                        </a:lnTo>
                        <a:lnTo>
                          <a:pt x="13" y="13"/>
                        </a:lnTo>
                        <a:lnTo>
                          <a:pt x="15" y="11"/>
                        </a:lnTo>
                        <a:lnTo>
                          <a:pt x="13" y="8"/>
                        </a:lnTo>
                        <a:lnTo>
                          <a:pt x="13" y="8"/>
                        </a:lnTo>
                        <a:lnTo>
                          <a:pt x="13" y="8"/>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65" name="Freeform 65"/>
                  <p:cNvSpPr>
                    <a:spLocks/>
                  </p:cNvSpPr>
                  <p:nvPr/>
                </p:nvSpPr>
                <p:spPr bwMode="auto">
                  <a:xfrm>
                    <a:off x="4445" y="2079"/>
                    <a:ext cx="56" cy="17"/>
                  </a:xfrm>
                  <a:custGeom>
                    <a:avLst/>
                    <a:gdLst>
                      <a:gd name="T0" fmla="*/ 51 w 56"/>
                      <a:gd name="T1" fmla="*/ 10 h 17"/>
                      <a:gd name="T2" fmla="*/ 51 w 56"/>
                      <a:gd name="T3" fmla="*/ 10 h 17"/>
                      <a:gd name="T4" fmla="*/ 41 w 56"/>
                      <a:gd name="T5" fmla="*/ 10 h 17"/>
                      <a:gd name="T6" fmla="*/ 33 w 56"/>
                      <a:gd name="T7" fmla="*/ 9 h 17"/>
                      <a:gd name="T8" fmla="*/ 26 w 56"/>
                      <a:gd name="T9" fmla="*/ 8 h 17"/>
                      <a:gd name="T10" fmla="*/ 19 w 56"/>
                      <a:gd name="T11" fmla="*/ 7 h 17"/>
                      <a:gd name="T12" fmla="*/ 14 w 56"/>
                      <a:gd name="T13" fmla="*/ 5 h 17"/>
                      <a:gd name="T14" fmla="*/ 10 w 56"/>
                      <a:gd name="T15" fmla="*/ 3 h 17"/>
                      <a:gd name="T16" fmla="*/ 7 w 56"/>
                      <a:gd name="T17" fmla="*/ 2 h 17"/>
                      <a:gd name="T18" fmla="*/ 4 w 56"/>
                      <a:gd name="T19" fmla="*/ 0 h 17"/>
                      <a:gd name="T20" fmla="*/ 0 w 56"/>
                      <a:gd name="T21" fmla="*/ 5 h 17"/>
                      <a:gd name="T22" fmla="*/ 2 w 56"/>
                      <a:gd name="T23" fmla="*/ 8 h 17"/>
                      <a:gd name="T24" fmla="*/ 7 w 56"/>
                      <a:gd name="T25" fmla="*/ 10 h 17"/>
                      <a:gd name="T26" fmla="*/ 10 w 56"/>
                      <a:gd name="T27" fmla="*/ 12 h 17"/>
                      <a:gd name="T28" fmla="*/ 18 w 56"/>
                      <a:gd name="T29" fmla="*/ 13 h 17"/>
                      <a:gd name="T30" fmla="*/ 23 w 56"/>
                      <a:gd name="T31" fmla="*/ 15 h 17"/>
                      <a:gd name="T32" fmla="*/ 31 w 56"/>
                      <a:gd name="T33" fmla="*/ 16 h 17"/>
                      <a:gd name="T34" fmla="*/ 41 w 56"/>
                      <a:gd name="T35" fmla="*/ 16 h 17"/>
                      <a:gd name="T36" fmla="*/ 51 w 56"/>
                      <a:gd name="T37" fmla="*/ 16 h 17"/>
                      <a:gd name="T38" fmla="*/ 51 w 56"/>
                      <a:gd name="T39" fmla="*/ 16 h 17"/>
                      <a:gd name="T40" fmla="*/ 51 w 56"/>
                      <a:gd name="T41" fmla="*/ 16 h 17"/>
                      <a:gd name="T42" fmla="*/ 53 w 56"/>
                      <a:gd name="T43" fmla="*/ 16 h 17"/>
                      <a:gd name="T44" fmla="*/ 55 w 56"/>
                      <a:gd name="T45" fmla="*/ 13 h 17"/>
                      <a:gd name="T46" fmla="*/ 53 w 56"/>
                      <a:gd name="T47" fmla="*/ 12 h 17"/>
                      <a:gd name="T48" fmla="*/ 51 w 56"/>
                      <a:gd name="T49" fmla="*/ 10 h 17"/>
                      <a:gd name="T50" fmla="*/ 51 w 56"/>
                      <a:gd name="T51"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17">
                        <a:moveTo>
                          <a:pt x="51" y="10"/>
                        </a:moveTo>
                        <a:lnTo>
                          <a:pt x="51" y="10"/>
                        </a:lnTo>
                        <a:lnTo>
                          <a:pt x="41" y="10"/>
                        </a:lnTo>
                        <a:lnTo>
                          <a:pt x="33" y="9"/>
                        </a:lnTo>
                        <a:lnTo>
                          <a:pt x="26" y="8"/>
                        </a:lnTo>
                        <a:lnTo>
                          <a:pt x="19" y="7"/>
                        </a:lnTo>
                        <a:lnTo>
                          <a:pt x="14" y="5"/>
                        </a:lnTo>
                        <a:lnTo>
                          <a:pt x="10" y="3"/>
                        </a:lnTo>
                        <a:lnTo>
                          <a:pt x="7" y="2"/>
                        </a:lnTo>
                        <a:lnTo>
                          <a:pt x="4" y="0"/>
                        </a:lnTo>
                        <a:lnTo>
                          <a:pt x="0" y="5"/>
                        </a:lnTo>
                        <a:lnTo>
                          <a:pt x="2" y="8"/>
                        </a:lnTo>
                        <a:lnTo>
                          <a:pt x="7" y="10"/>
                        </a:lnTo>
                        <a:lnTo>
                          <a:pt x="10" y="12"/>
                        </a:lnTo>
                        <a:lnTo>
                          <a:pt x="18" y="13"/>
                        </a:lnTo>
                        <a:lnTo>
                          <a:pt x="23" y="15"/>
                        </a:lnTo>
                        <a:lnTo>
                          <a:pt x="31" y="16"/>
                        </a:lnTo>
                        <a:lnTo>
                          <a:pt x="41" y="16"/>
                        </a:lnTo>
                        <a:lnTo>
                          <a:pt x="51" y="16"/>
                        </a:lnTo>
                        <a:lnTo>
                          <a:pt x="51" y="16"/>
                        </a:lnTo>
                        <a:lnTo>
                          <a:pt x="51" y="16"/>
                        </a:lnTo>
                        <a:lnTo>
                          <a:pt x="53" y="16"/>
                        </a:lnTo>
                        <a:lnTo>
                          <a:pt x="55" y="13"/>
                        </a:lnTo>
                        <a:lnTo>
                          <a:pt x="53" y="12"/>
                        </a:lnTo>
                        <a:lnTo>
                          <a:pt x="51" y="10"/>
                        </a:lnTo>
                        <a:lnTo>
                          <a:pt x="51" y="10"/>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66" name="Freeform 66"/>
                  <p:cNvSpPr>
                    <a:spLocks/>
                  </p:cNvSpPr>
                  <p:nvPr/>
                </p:nvSpPr>
                <p:spPr bwMode="auto">
                  <a:xfrm>
                    <a:off x="4496" y="2077"/>
                    <a:ext cx="51" cy="19"/>
                  </a:xfrm>
                  <a:custGeom>
                    <a:avLst/>
                    <a:gdLst>
                      <a:gd name="T0" fmla="*/ 45 w 51"/>
                      <a:gd name="T1" fmla="*/ 2 h 19"/>
                      <a:gd name="T2" fmla="*/ 45 w 51"/>
                      <a:gd name="T3" fmla="*/ 2 h 19"/>
                      <a:gd name="T4" fmla="*/ 42 w 51"/>
                      <a:gd name="T5" fmla="*/ 4 h 19"/>
                      <a:gd name="T6" fmla="*/ 40 w 51"/>
                      <a:gd name="T7" fmla="*/ 5 h 19"/>
                      <a:gd name="T8" fmla="*/ 35 w 51"/>
                      <a:gd name="T9" fmla="*/ 7 h 19"/>
                      <a:gd name="T10" fmla="*/ 30 w 51"/>
                      <a:gd name="T11" fmla="*/ 9 h 19"/>
                      <a:gd name="T12" fmla="*/ 24 w 51"/>
                      <a:gd name="T13" fmla="*/ 10 h 19"/>
                      <a:gd name="T14" fmla="*/ 17 w 51"/>
                      <a:gd name="T15" fmla="*/ 11 h 19"/>
                      <a:gd name="T16" fmla="*/ 10 w 51"/>
                      <a:gd name="T17" fmla="*/ 12 h 19"/>
                      <a:gd name="T18" fmla="*/ 0 w 51"/>
                      <a:gd name="T19" fmla="*/ 12 h 19"/>
                      <a:gd name="T20" fmla="*/ 0 w 51"/>
                      <a:gd name="T21" fmla="*/ 18 h 19"/>
                      <a:gd name="T22" fmla="*/ 10 w 51"/>
                      <a:gd name="T23" fmla="*/ 18 h 19"/>
                      <a:gd name="T24" fmla="*/ 19 w 51"/>
                      <a:gd name="T25" fmla="*/ 18 h 19"/>
                      <a:gd name="T26" fmla="*/ 26 w 51"/>
                      <a:gd name="T27" fmla="*/ 17 h 19"/>
                      <a:gd name="T28" fmla="*/ 34 w 51"/>
                      <a:gd name="T29" fmla="*/ 15 h 19"/>
                      <a:gd name="T30" fmla="*/ 38 w 51"/>
                      <a:gd name="T31" fmla="*/ 14 h 19"/>
                      <a:gd name="T32" fmla="*/ 42 w 51"/>
                      <a:gd name="T33" fmla="*/ 11 h 19"/>
                      <a:gd name="T34" fmla="*/ 47 w 51"/>
                      <a:gd name="T35" fmla="*/ 10 h 19"/>
                      <a:gd name="T36" fmla="*/ 49 w 51"/>
                      <a:gd name="T37" fmla="*/ 7 h 19"/>
                      <a:gd name="T38" fmla="*/ 49 w 51"/>
                      <a:gd name="T39" fmla="*/ 7 h 19"/>
                      <a:gd name="T40" fmla="*/ 49 w 51"/>
                      <a:gd name="T41" fmla="*/ 7 h 19"/>
                      <a:gd name="T42" fmla="*/ 50 w 51"/>
                      <a:gd name="T43" fmla="*/ 4 h 19"/>
                      <a:gd name="T44" fmla="*/ 49 w 51"/>
                      <a:gd name="T45" fmla="*/ 2 h 19"/>
                      <a:gd name="T46" fmla="*/ 48 w 51"/>
                      <a:gd name="T47" fmla="*/ 0 h 19"/>
                      <a:gd name="T48" fmla="*/ 45 w 51"/>
                      <a:gd name="T49" fmla="*/ 2 h 19"/>
                      <a:gd name="T50" fmla="*/ 45 w 51"/>
                      <a:gd name="T51" fmla="*/ 2 h 19"/>
                      <a:gd name="T52" fmla="*/ 45 w 51"/>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19">
                        <a:moveTo>
                          <a:pt x="45" y="2"/>
                        </a:moveTo>
                        <a:lnTo>
                          <a:pt x="45" y="2"/>
                        </a:lnTo>
                        <a:lnTo>
                          <a:pt x="42" y="4"/>
                        </a:lnTo>
                        <a:lnTo>
                          <a:pt x="40" y="5"/>
                        </a:lnTo>
                        <a:lnTo>
                          <a:pt x="35" y="7"/>
                        </a:lnTo>
                        <a:lnTo>
                          <a:pt x="30" y="9"/>
                        </a:lnTo>
                        <a:lnTo>
                          <a:pt x="24" y="10"/>
                        </a:lnTo>
                        <a:lnTo>
                          <a:pt x="17" y="11"/>
                        </a:lnTo>
                        <a:lnTo>
                          <a:pt x="10" y="12"/>
                        </a:lnTo>
                        <a:lnTo>
                          <a:pt x="0" y="12"/>
                        </a:lnTo>
                        <a:lnTo>
                          <a:pt x="0" y="18"/>
                        </a:lnTo>
                        <a:lnTo>
                          <a:pt x="10" y="18"/>
                        </a:lnTo>
                        <a:lnTo>
                          <a:pt x="19" y="18"/>
                        </a:lnTo>
                        <a:lnTo>
                          <a:pt x="26" y="17"/>
                        </a:lnTo>
                        <a:lnTo>
                          <a:pt x="34" y="15"/>
                        </a:lnTo>
                        <a:lnTo>
                          <a:pt x="38" y="14"/>
                        </a:lnTo>
                        <a:lnTo>
                          <a:pt x="42" y="11"/>
                        </a:lnTo>
                        <a:lnTo>
                          <a:pt x="47" y="10"/>
                        </a:lnTo>
                        <a:lnTo>
                          <a:pt x="49" y="7"/>
                        </a:lnTo>
                        <a:lnTo>
                          <a:pt x="49" y="7"/>
                        </a:lnTo>
                        <a:lnTo>
                          <a:pt x="49" y="7"/>
                        </a:lnTo>
                        <a:lnTo>
                          <a:pt x="50" y="4"/>
                        </a:lnTo>
                        <a:lnTo>
                          <a:pt x="49" y="2"/>
                        </a:lnTo>
                        <a:lnTo>
                          <a:pt x="48" y="0"/>
                        </a:lnTo>
                        <a:lnTo>
                          <a:pt x="45" y="2"/>
                        </a:lnTo>
                        <a:lnTo>
                          <a:pt x="45" y="2"/>
                        </a:lnTo>
                        <a:lnTo>
                          <a:pt x="45" y="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67" name="Freeform 67"/>
                  <p:cNvSpPr>
                    <a:spLocks/>
                  </p:cNvSpPr>
                  <p:nvPr/>
                </p:nvSpPr>
                <p:spPr bwMode="auto">
                  <a:xfrm>
                    <a:off x="4541" y="2068"/>
                    <a:ext cx="15" cy="17"/>
                  </a:xfrm>
                  <a:custGeom>
                    <a:avLst/>
                    <a:gdLst>
                      <a:gd name="T0" fmla="*/ 7 w 15"/>
                      <a:gd name="T1" fmla="*/ 3 h 17"/>
                      <a:gd name="T2" fmla="*/ 7 w 15"/>
                      <a:gd name="T3" fmla="*/ 3 h 17"/>
                      <a:gd name="T4" fmla="*/ 7 w 15"/>
                      <a:gd name="T5" fmla="*/ 3 h 17"/>
                      <a:gd name="T6" fmla="*/ 5 w 15"/>
                      <a:gd name="T7" fmla="*/ 5 h 17"/>
                      <a:gd name="T8" fmla="*/ 3 w 15"/>
                      <a:gd name="T9" fmla="*/ 7 h 17"/>
                      <a:gd name="T10" fmla="*/ 0 w 15"/>
                      <a:gd name="T11" fmla="*/ 11 h 17"/>
                      <a:gd name="T12" fmla="*/ 4 w 15"/>
                      <a:gd name="T13" fmla="*/ 16 h 17"/>
                      <a:gd name="T14" fmla="*/ 9 w 15"/>
                      <a:gd name="T15" fmla="*/ 13 h 17"/>
                      <a:gd name="T16" fmla="*/ 12 w 15"/>
                      <a:gd name="T17" fmla="*/ 8 h 17"/>
                      <a:gd name="T18" fmla="*/ 13 w 15"/>
                      <a:gd name="T19" fmla="*/ 6 h 17"/>
                      <a:gd name="T20" fmla="*/ 14 w 15"/>
                      <a:gd name="T21" fmla="*/ 5 h 17"/>
                      <a:gd name="T22" fmla="*/ 14 w 15"/>
                      <a:gd name="T23" fmla="*/ 5 h 17"/>
                      <a:gd name="T24" fmla="*/ 14 w 15"/>
                      <a:gd name="T25" fmla="*/ 5 h 17"/>
                      <a:gd name="T26" fmla="*/ 13 w 15"/>
                      <a:gd name="T27" fmla="*/ 3 h 17"/>
                      <a:gd name="T28" fmla="*/ 12 w 15"/>
                      <a:gd name="T29" fmla="*/ 0 h 17"/>
                      <a:gd name="T30" fmla="*/ 9 w 15"/>
                      <a:gd name="T31" fmla="*/ 1 h 17"/>
                      <a:gd name="T32" fmla="*/ 7 w 15"/>
                      <a:gd name="T33" fmla="*/ 3 h 17"/>
                      <a:gd name="T34" fmla="*/ 7 w 15"/>
                      <a:gd name="T35"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7">
                        <a:moveTo>
                          <a:pt x="7" y="3"/>
                        </a:moveTo>
                        <a:lnTo>
                          <a:pt x="7" y="3"/>
                        </a:lnTo>
                        <a:lnTo>
                          <a:pt x="7" y="3"/>
                        </a:lnTo>
                        <a:lnTo>
                          <a:pt x="5" y="5"/>
                        </a:lnTo>
                        <a:lnTo>
                          <a:pt x="3" y="7"/>
                        </a:lnTo>
                        <a:lnTo>
                          <a:pt x="0" y="11"/>
                        </a:lnTo>
                        <a:lnTo>
                          <a:pt x="4" y="16"/>
                        </a:lnTo>
                        <a:lnTo>
                          <a:pt x="9" y="13"/>
                        </a:lnTo>
                        <a:lnTo>
                          <a:pt x="12" y="8"/>
                        </a:lnTo>
                        <a:lnTo>
                          <a:pt x="13" y="6"/>
                        </a:lnTo>
                        <a:lnTo>
                          <a:pt x="14" y="5"/>
                        </a:lnTo>
                        <a:lnTo>
                          <a:pt x="14" y="5"/>
                        </a:lnTo>
                        <a:lnTo>
                          <a:pt x="14" y="5"/>
                        </a:lnTo>
                        <a:lnTo>
                          <a:pt x="13" y="3"/>
                        </a:lnTo>
                        <a:lnTo>
                          <a:pt x="12" y="0"/>
                        </a:lnTo>
                        <a:lnTo>
                          <a:pt x="9" y="1"/>
                        </a:lnTo>
                        <a:lnTo>
                          <a:pt x="7" y="3"/>
                        </a:lnTo>
                        <a:lnTo>
                          <a:pt x="7" y="3"/>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68" name="Freeform 68"/>
                  <p:cNvSpPr>
                    <a:spLocks/>
                  </p:cNvSpPr>
                  <p:nvPr/>
                </p:nvSpPr>
                <p:spPr bwMode="auto">
                  <a:xfrm>
                    <a:off x="4548" y="2054"/>
                    <a:ext cx="13" cy="20"/>
                  </a:xfrm>
                  <a:custGeom>
                    <a:avLst/>
                    <a:gdLst>
                      <a:gd name="T0" fmla="*/ 12 w 13"/>
                      <a:gd name="T1" fmla="*/ 4 h 20"/>
                      <a:gd name="T2" fmla="*/ 4 w 13"/>
                      <a:gd name="T3" fmla="*/ 2 h 20"/>
                      <a:gd name="T4" fmla="*/ 0 w 13"/>
                      <a:gd name="T5" fmla="*/ 17 h 20"/>
                      <a:gd name="T6" fmla="*/ 7 w 13"/>
                      <a:gd name="T7" fmla="*/ 19 h 20"/>
                      <a:gd name="T8" fmla="*/ 12 w 13"/>
                      <a:gd name="T9" fmla="*/ 4 h 20"/>
                      <a:gd name="T10" fmla="*/ 4 w 13"/>
                      <a:gd name="T11" fmla="*/ 3 h 20"/>
                      <a:gd name="T12" fmla="*/ 12 w 13"/>
                      <a:gd name="T13" fmla="*/ 4 h 20"/>
                      <a:gd name="T14" fmla="*/ 12 w 13"/>
                      <a:gd name="T15" fmla="*/ 1 h 20"/>
                      <a:gd name="T16" fmla="*/ 8 w 13"/>
                      <a:gd name="T17" fmla="*/ 0 h 20"/>
                      <a:gd name="T18" fmla="*/ 5 w 13"/>
                      <a:gd name="T19" fmla="*/ 0 h 20"/>
                      <a:gd name="T20" fmla="*/ 4 w 13"/>
                      <a:gd name="T21" fmla="*/ 2 h 20"/>
                      <a:gd name="T22" fmla="*/ 12 w 13"/>
                      <a:gd name="T23" fmla="*/ 4 h 20"/>
                      <a:gd name="T24" fmla="*/ 12 w 13"/>
                      <a:gd name="T2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0">
                        <a:moveTo>
                          <a:pt x="12" y="4"/>
                        </a:moveTo>
                        <a:lnTo>
                          <a:pt x="4" y="2"/>
                        </a:lnTo>
                        <a:lnTo>
                          <a:pt x="0" y="17"/>
                        </a:lnTo>
                        <a:lnTo>
                          <a:pt x="7" y="19"/>
                        </a:lnTo>
                        <a:lnTo>
                          <a:pt x="12" y="4"/>
                        </a:lnTo>
                        <a:lnTo>
                          <a:pt x="4" y="3"/>
                        </a:lnTo>
                        <a:lnTo>
                          <a:pt x="12" y="4"/>
                        </a:lnTo>
                        <a:lnTo>
                          <a:pt x="12" y="1"/>
                        </a:lnTo>
                        <a:lnTo>
                          <a:pt x="8" y="0"/>
                        </a:lnTo>
                        <a:lnTo>
                          <a:pt x="5" y="0"/>
                        </a:lnTo>
                        <a:lnTo>
                          <a:pt x="4" y="2"/>
                        </a:lnTo>
                        <a:lnTo>
                          <a:pt x="12" y="4"/>
                        </a:lnTo>
                        <a:lnTo>
                          <a:pt x="12" y="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69" name="Freeform 69"/>
                  <p:cNvSpPr>
                    <a:spLocks/>
                  </p:cNvSpPr>
                  <p:nvPr/>
                </p:nvSpPr>
                <p:spPr bwMode="auto">
                  <a:xfrm>
                    <a:off x="4493" y="2057"/>
                    <a:ext cx="68" cy="28"/>
                  </a:xfrm>
                  <a:custGeom>
                    <a:avLst/>
                    <a:gdLst>
                      <a:gd name="T0" fmla="*/ 3 w 68"/>
                      <a:gd name="T1" fmla="*/ 27 h 28"/>
                      <a:gd name="T2" fmla="*/ 3 w 68"/>
                      <a:gd name="T3" fmla="*/ 27 h 28"/>
                      <a:gd name="T4" fmla="*/ 22 w 68"/>
                      <a:gd name="T5" fmla="*/ 25 h 28"/>
                      <a:gd name="T6" fmla="*/ 38 w 68"/>
                      <a:gd name="T7" fmla="*/ 24 h 28"/>
                      <a:gd name="T8" fmla="*/ 49 w 68"/>
                      <a:gd name="T9" fmla="*/ 18 h 28"/>
                      <a:gd name="T10" fmla="*/ 57 w 68"/>
                      <a:gd name="T11" fmla="*/ 14 h 28"/>
                      <a:gd name="T12" fmla="*/ 61 w 68"/>
                      <a:gd name="T13" fmla="*/ 10 h 28"/>
                      <a:gd name="T14" fmla="*/ 64 w 68"/>
                      <a:gd name="T15" fmla="*/ 6 h 28"/>
                      <a:gd name="T16" fmla="*/ 67 w 68"/>
                      <a:gd name="T17" fmla="*/ 2 h 28"/>
                      <a:gd name="T18" fmla="*/ 67 w 68"/>
                      <a:gd name="T19" fmla="*/ 1 h 28"/>
                      <a:gd name="T20" fmla="*/ 59 w 68"/>
                      <a:gd name="T21" fmla="*/ 0 h 28"/>
                      <a:gd name="T22" fmla="*/ 60 w 68"/>
                      <a:gd name="T23" fmla="*/ 0 h 28"/>
                      <a:gd name="T24" fmla="*/ 59 w 68"/>
                      <a:gd name="T25" fmla="*/ 2 h 28"/>
                      <a:gd name="T26" fmla="*/ 57 w 68"/>
                      <a:gd name="T27" fmla="*/ 6 h 28"/>
                      <a:gd name="T28" fmla="*/ 52 w 68"/>
                      <a:gd name="T29" fmla="*/ 8 h 28"/>
                      <a:gd name="T30" fmla="*/ 45 w 68"/>
                      <a:gd name="T31" fmla="*/ 14 h 28"/>
                      <a:gd name="T32" fmla="*/ 37 w 68"/>
                      <a:gd name="T33" fmla="*/ 16 h 28"/>
                      <a:gd name="T34" fmla="*/ 22 w 68"/>
                      <a:gd name="T35" fmla="*/ 18 h 28"/>
                      <a:gd name="T36" fmla="*/ 3 w 68"/>
                      <a:gd name="T37" fmla="*/ 19 h 28"/>
                      <a:gd name="T38" fmla="*/ 3 w 68"/>
                      <a:gd name="T39" fmla="*/ 19 h 28"/>
                      <a:gd name="T40" fmla="*/ 3 w 68"/>
                      <a:gd name="T41" fmla="*/ 19 h 28"/>
                      <a:gd name="T42" fmla="*/ 0 w 68"/>
                      <a:gd name="T43" fmla="*/ 20 h 28"/>
                      <a:gd name="T44" fmla="*/ 0 w 68"/>
                      <a:gd name="T45" fmla="*/ 24 h 28"/>
                      <a:gd name="T46" fmla="*/ 0 w 68"/>
                      <a:gd name="T47" fmla="*/ 25 h 28"/>
                      <a:gd name="T48" fmla="*/ 3 w 68"/>
                      <a:gd name="T49" fmla="*/ 27 h 28"/>
                      <a:gd name="T50" fmla="*/ 3 w 68"/>
                      <a:gd name="T5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28">
                        <a:moveTo>
                          <a:pt x="3" y="27"/>
                        </a:moveTo>
                        <a:lnTo>
                          <a:pt x="3" y="27"/>
                        </a:lnTo>
                        <a:lnTo>
                          <a:pt x="22" y="25"/>
                        </a:lnTo>
                        <a:lnTo>
                          <a:pt x="38" y="24"/>
                        </a:lnTo>
                        <a:lnTo>
                          <a:pt x="49" y="18"/>
                        </a:lnTo>
                        <a:lnTo>
                          <a:pt x="57" y="14"/>
                        </a:lnTo>
                        <a:lnTo>
                          <a:pt x="61" y="10"/>
                        </a:lnTo>
                        <a:lnTo>
                          <a:pt x="64" y="6"/>
                        </a:lnTo>
                        <a:lnTo>
                          <a:pt x="67" y="2"/>
                        </a:lnTo>
                        <a:lnTo>
                          <a:pt x="67" y="1"/>
                        </a:lnTo>
                        <a:lnTo>
                          <a:pt x="59" y="0"/>
                        </a:lnTo>
                        <a:lnTo>
                          <a:pt x="60" y="0"/>
                        </a:lnTo>
                        <a:lnTo>
                          <a:pt x="59" y="2"/>
                        </a:lnTo>
                        <a:lnTo>
                          <a:pt x="57" y="6"/>
                        </a:lnTo>
                        <a:lnTo>
                          <a:pt x="52" y="8"/>
                        </a:lnTo>
                        <a:lnTo>
                          <a:pt x="45" y="14"/>
                        </a:lnTo>
                        <a:lnTo>
                          <a:pt x="37" y="16"/>
                        </a:lnTo>
                        <a:lnTo>
                          <a:pt x="22" y="18"/>
                        </a:lnTo>
                        <a:lnTo>
                          <a:pt x="3" y="19"/>
                        </a:lnTo>
                        <a:lnTo>
                          <a:pt x="3" y="19"/>
                        </a:lnTo>
                        <a:lnTo>
                          <a:pt x="3" y="19"/>
                        </a:lnTo>
                        <a:lnTo>
                          <a:pt x="0" y="20"/>
                        </a:lnTo>
                        <a:lnTo>
                          <a:pt x="0" y="24"/>
                        </a:lnTo>
                        <a:lnTo>
                          <a:pt x="0" y="25"/>
                        </a:lnTo>
                        <a:lnTo>
                          <a:pt x="3" y="27"/>
                        </a:lnTo>
                        <a:lnTo>
                          <a:pt x="3" y="27"/>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70" name="Freeform 70"/>
                  <p:cNvSpPr>
                    <a:spLocks/>
                  </p:cNvSpPr>
                  <p:nvPr/>
                </p:nvSpPr>
                <p:spPr bwMode="auto">
                  <a:xfrm>
                    <a:off x="4431" y="2054"/>
                    <a:ext cx="66" cy="31"/>
                  </a:xfrm>
                  <a:custGeom>
                    <a:avLst/>
                    <a:gdLst>
                      <a:gd name="T0" fmla="*/ 8 w 66"/>
                      <a:gd name="T1" fmla="*/ 2 h 31"/>
                      <a:gd name="T2" fmla="*/ 0 w 66"/>
                      <a:gd name="T3" fmla="*/ 4 h 31"/>
                      <a:gd name="T4" fmla="*/ 0 w 66"/>
                      <a:gd name="T5" fmla="*/ 5 h 31"/>
                      <a:gd name="T6" fmla="*/ 3 w 66"/>
                      <a:gd name="T7" fmla="*/ 9 h 31"/>
                      <a:gd name="T8" fmla="*/ 5 w 66"/>
                      <a:gd name="T9" fmla="*/ 13 h 31"/>
                      <a:gd name="T10" fmla="*/ 10 w 66"/>
                      <a:gd name="T11" fmla="*/ 17 h 31"/>
                      <a:gd name="T12" fmla="*/ 18 w 66"/>
                      <a:gd name="T13" fmla="*/ 21 h 31"/>
                      <a:gd name="T14" fmla="*/ 31 w 66"/>
                      <a:gd name="T15" fmla="*/ 27 h 31"/>
                      <a:gd name="T16" fmla="*/ 44 w 66"/>
                      <a:gd name="T17" fmla="*/ 28 h 31"/>
                      <a:gd name="T18" fmla="*/ 65 w 66"/>
                      <a:gd name="T19" fmla="*/ 30 h 31"/>
                      <a:gd name="T20" fmla="*/ 65 w 66"/>
                      <a:gd name="T21" fmla="*/ 22 h 31"/>
                      <a:gd name="T22" fmla="*/ 45 w 66"/>
                      <a:gd name="T23" fmla="*/ 21 h 31"/>
                      <a:gd name="T24" fmla="*/ 32 w 66"/>
                      <a:gd name="T25" fmla="*/ 19 h 31"/>
                      <a:gd name="T26" fmla="*/ 22 w 66"/>
                      <a:gd name="T27" fmla="*/ 17 h 31"/>
                      <a:gd name="T28" fmla="*/ 14 w 66"/>
                      <a:gd name="T29" fmla="*/ 11 h 31"/>
                      <a:gd name="T30" fmla="*/ 12 w 66"/>
                      <a:gd name="T31" fmla="*/ 9 h 31"/>
                      <a:gd name="T32" fmla="*/ 10 w 66"/>
                      <a:gd name="T33" fmla="*/ 5 h 31"/>
                      <a:gd name="T34" fmla="*/ 8 w 66"/>
                      <a:gd name="T35" fmla="*/ 4 h 31"/>
                      <a:gd name="T36" fmla="*/ 8 w 66"/>
                      <a:gd name="T37" fmla="*/ 4 h 31"/>
                      <a:gd name="T38" fmla="*/ 0 w 66"/>
                      <a:gd name="T39" fmla="*/ 4 h 31"/>
                      <a:gd name="T40" fmla="*/ 8 w 66"/>
                      <a:gd name="T41" fmla="*/ 4 h 31"/>
                      <a:gd name="T42" fmla="*/ 7 w 66"/>
                      <a:gd name="T43" fmla="*/ 0 h 31"/>
                      <a:gd name="T44" fmla="*/ 5 w 66"/>
                      <a:gd name="T45" fmla="*/ 0 h 31"/>
                      <a:gd name="T46" fmla="*/ 3 w 66"/>
                      <a:gd name="T47" fmla="*/ 0 h 31"/>
                      <a:gd name="T48" fmla="*/ 0 w 66"/>
                      <a:gd name="T49" fmla="*/ 4 h 31"/>
                      <a:gd name="T50" fmla="*/ 8 w 66"/>
                      <a:gd name="T51" fmla="*/ 2 h 31"/>
                      <a:gd name="T52" fmla="*/ 8 w 66"/>
                      <a:gd name="T53"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31">
                        <a:moveTo>
                          <a:pt x="8" y="2"/>
                        </a:moveTo>
                        <a:lnTo>
                          <a:pt x="0" y="4"/>
                        </a:lnTo>
                        <a:lnTo>
                          <a:pt x="0" y="5"/>
                        </a:lnTo>
                        <a:lnTo>
                          <a:pt x="3" y="9"/>
                        </a:lnTo>
                        <a:lnTo>
                          <a:pt x="5" y="13"/>
                        </a:lnTo>
                        <a:lnTo>
                          <a:pt x="10" y="17"/>
                        </a:lnTo>
                        <a:lnTo>
                          <a:pt x="18" y="21"/>
                        </a:lnTo>
                        <a:lnTo>
                          <a:pt x="31" y="27"/>
                        </a:lnTo>
                        <a:lnTo>
                          <a:pt x="44" y="28"/>
                        </a:lnTo>
                        <a:lnTo>
                          <a:pt x="65" y="30"/>
                        </a:lnTo>
                        <a:lnTo>
                          <a:pt x="65" y="22"/>
                        </a:lnTo>
                        <a:lnTo>
                          <a:pt x="45" y="21"/>
                        </a:lnTo>
                        <a:lnTo>
                          <a:pt x="32" y="19"/>
                        </a:lnTo>
                        <a:lnTo>
                          <a:pt x="22" y="17"/>
                        </a:lnTo>
                        <a:lnTo>
                          <a:pt x="14" y="11"/>
                        </a:lnTo>
                        <a:lnTo>
                          <a:pt x="12" y="9"/>
                        </a:lnTo>
                        <a:lnTo>
                          <a:pt x="10" y="5"/>
                        </a:lnTo>
                        <a:lnTo>
                          <a:pt x="8" y="4"/>
                        </a:lnTo>
                        <a:lnTo>
                          <a:pt x="8" y="4"/>
                        </a:lnTo>
                        <a:lnTo>
                          <a:pt x="0" y="4"/>
                        </a:lnTo>
                        <a:lnTo>
                          <a:pt x="8" y="4"/>
                        </a:lnTo>
                        <a:lnTo>
                          <a:pt x="7" y="0"/>
                        </a:lnTo>
                        <a:lnTo>
                          <a:pt x="5" y="0"/>
                        </a:lnTo>
                        <a:lnTo>
                          <a:pt x="3" y="0"/>
                        </a:lnTo>
                        <a:lnTo>
                          <a:pt x="0" y="4"/>
                        </a:lnTo>
                        <a:lnTo>
                          <a:pt x="8" y="2"/>
                        </a:lnTo>
                        <a:lnTo>
                          <a:pt x="8" y="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71" name="Freeform 71"/>
                  <p:cNvSpPr>
                    <a:spLocks/>
                  </p:cNvSpPr>
                  <p:nvPr/>
                </p:nvSpPr>
                <p:spPr bwMode="auto">
                  <a:xfrm>
                    <a:off x="4431" y="2056"/>
                    <a:ext cx="13" cy="20"/>
                  </a:xfrm>
                  <a:custGeom>
                    <a:avLst/>
                    <a:gdLst>
                      <a:gd name="T0" fmla="*/ 12 w 13"/>
                      <a:gd name="T1" fmla="*/ 15 h 20"/>
                      <a:gd name="T2" fmla="*/ 12 w 13"/>
                      <a:gd name="T3" fmla="*/ 15 h 20"/>
                      <a:gd name="T4" fmla="*/ 8 w 13"/>
                      <a:gd name="T5" fmla="*/ 0 h 20"/>
                      <a:gd name="T6" fmla="*/ 0 w 13"/>
                      <a:gd name="T7" fmla="*/ 2 h 20"/>
                      <a:gd name="T8" fmla="*/ 5 w 13"/>
                      <a:gd name="T9" fmla="*/ 17 h 20"/>
                      <a:gd name="T10" fmla="*/ 5 w 13"/>
                      <a:gd name="T11" fmla="*/ 17 h 20"/>
                      <a:gd name="T12" fmla="*/ 5 w 13"/>
                      <a:gd name="T13" fmla="*/ 17 h 20"/>
                      <a:gd name="T14" fmla="*/ 6 w 13"/>
                      <a:gd name="T15" fmla="*/ 18 h 20"/>
                      <a:gd name="T16" fmla="*/ 10 w 13"/>
                      <a:gd name="T17" fmla="*/ 19 h 20"/>
                      <a:gd name="T18" fmla="*/ 12 w 13"/>
                      <a:gd name="T19" fmla="*/ 18 h 20"/>
                      <a:gd name="T20" fmla="*/ 12 w 13"/>
                      <a:gd name="T21" fmla="*/ 15 h 20"/>
                      <a:gd name="T22" fmla="*/ 12 w 13"/>
                      <a:gd name="T23"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20">
                        <a:moveTo>
                          <a:pt x="12" y="15"/>
                        </a:moveTo>
                        <a:lnTo>
                          <a:pt x="12" y="15"/>
                        </a:lnTo>
                        <a:lnTo>
                          <a:pt x="8" y="0"/>
                        </a:lnTo>
                        <a:lnTo>
                          <a:pt x="0" y="2"/>
                        </a:lnTo>
                        <a:lnTo>
                          <a:pt x="5" y="17"/>
                        </a:lnTo>
                        <a:lnTo>
                          <a:pt x="5" y="17"/>
                        </a:lnTo>
                        <a:lnTo>
                          <a:pt x="5" y="17"/>
                        </a:lnTo>
                        <a:lnTo>
                          <a:pt x="6" y="18"/>
                        </a:lnTo>
                        <a:lnTo>
                          <a:pt x="10" y="19"/>
                        </a:lnTo>
                        <a:lnTo>
                          <a:pt x="12" y="18"/>
                        </a:lnTo>
                        <a:lnTo>
                          <a:pt x="12" y="15"/>
                        </a:lnTo>
                        <a:lnTo>
                          <a:pt x="12" y="15"/>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72" name="Freeform 72"/>
                  <p:cNvSpPr>
                    <a:spLocks/>
                  </p:cNvSpPr>
                  <p:nvPr/>
                </p:nvSpPr>
                <p:spPr bwMode="auto">
                  <a:xfrm>
                    <a:off x="4447" y="2081"/>
                    <a:ext cx="98" cy="24"/>
                  </a:xfrm>
                  <a:custGeom>
                    <a:avLst/>
                    <a:gdLst>
                      <a:gd name="T0" fmla="*/ 97 w 98"/>
                      <a:gd name="T1" fmla="*/ 5 h 24"/>
                      <a:gd name="T2" fmla="*/ 97 w 98"/>
                      <a:gd name="T3" fmla="*/ 6 h 24"/>
                      <a:gd name="T4" fmla="*/ 96 w 98"/>
                      <a:gd name="T5" fmla="*/ 8 h 24"/>
                      <a:gd name="T6" fmla="*/ 93 w 98"/>
                      <a:gd name="T7" fmla="*/ 11 h 24"/>
                      <a:gd name="T8" fmla="*/ 89 w 98"/>
                      <a:gd name="T9" fmla="*/ 13 h 24"/>
                      <a:gd name="T10" fmla="*/ 84 w 98"/>
                      <a:gd name="T11" fmla="*/ 18 h 24"/>
                      <a:gd name="T12" fmla="*/ 76 w 98"/>
                      <a:gd name="T13" fmla="*/ 20 h 24"/>
                      <a:gd name="T14" fmla="*/ 65 w 98"/>
                      <a:gd name="T15" fmla="*/ 23 h 24"/>
                      <a:gd name="T16" fmla="*/ 49 w 98"/>
                      <a:gd name="T17" fmla="*/ 23 h 24"/>
                      <a:gd name="T18" fmla="*/ 33 w 98"/>
                      <a:gd name="T19" fmla="*/ 23 h 24"/>
                      <a:gd name="T20" fmla="*/ 20 w 98"/>
                      <a:gd name="T21" fmla="*/ 20 h 24"/>
                      <a:gd name="T22" fmla="*/ 12 w 98"/>
                      <a:gd name="T23" fmla="*/ 18 h 24"/>
                      <a:gd name="T24" fmla="*/ 7 w 98"/>
                      <a:gd name="T25" fmla="*/ 13 h 24"/>
                      <a:gd name="T26" fmla="*/ 4 w 98"/>
                      <a:gd name="T27" fmla="*/ 11 h 24"/>
                      <a:gd name="T28" fmla="*/ 1 w 98"/>
                      <a:gd name="T29" fmla="*/ 8 h 24"/>
                      <a:gd name="T30" fmla="*/ 0 w 98"/>
                      <a:gd name="T31" fmla="*/ 6 h 24"/>
                      <a:gd name="T32" fmla="*/ 0 w 98"/>
                      <a:gd name="T33" fmla="*/ 5 h 24"/>
                      <a:gd name="T34" fmla="*/ 0 w 98"/>
                      <a:gd name="T35" fmla="*/ 1 h 24"/>
                      <a:gd name="T36" fmla="*/ 2 w 98"/>
                      <a:gd name="T37" fmla="*/ 3 h 24"/>
                      <a:gd name="T38" fmla="*/ 7 w 98"/>
                      <a:gd name="T39" fmla="*/ 5 h 24"/>
                      <a:gd name="T40" fmla="*/ 10 w 98"/>
                      <a:gd name="T41" fmla="*/ 6 h 24"/>
                      <a:gd name="T42" fmla="*/ 16 w 98"/>
                      <a:gd name="T43" fmla="*/ 8 h 24"/>
                      <a:gd name="T44" fmla="*/ 21 w 98"/>
                      <a:gd name="T45" fmla="*/ 10 h 24"/>
                      <a:gd name="T46" fmla="*/ 30 w 98"/>
                      <a:gd name="T47" fmla="*/ 11 h 24"/>
                      <a:gd name="T48" fmla="*/ 39 w 98"/>
                      <a:gd name="T49" fmla="*/ 11 h 24"/>
                      <a:gd name="T50" fmla="*/ 49 w 98"/>
                      <a:gd name="T51" fmla="*/ 11 h 24"/>
                      <a:gd name="T52" fmla="*/ 59 w 98"/>
                      <a:gd name="T53" fmla="*/ 11 h 24"/>
                      <a:gd name="T54" fmla="*/ 67 w 98"/>
                      <a:gd name="T55" fmla="*/ 11 h 24"/>
                      <a:gd name="T56" fmla="*/ 74 w 98"/>
                      <a:gd name="T57" fmla="*/ 10 h 24"/>
                      <a:gd name="T58" fmla="*/ 80 w 98"/>
                      <a:gd name="T59" fmla="*/ 8 h 24"/>
                      <a:gd name="T60" fmla="*/ 85 w 98"/>
                      <a:gd name="T61" fmla="*/ 6 h 24"/>
                      <a:gd name="T62" fmla="*/ 89 w 98"/>
                      <a:gd name="T63" fmla="*/ 4 h 24"/>
                      <a:gd name="T64" fmla="*/ 94 w 98"/>
                      <a:gd name="T65" fmla="*/ 2 h 24"/>
                      <a:gd name="T66" fmla="*/ 97 w 98"/>
                      <a:gd name="T67" fmla="*/ 0 h 24"/>
                      <a:gd name="T68" fmla="*/ 97 w 98"/>
                      <a:gd name="T69" fmla="*/ 5 h 24"/>
                      <a:gd name="T70" fmla="*/ 97 w 98"/>
                      <a:gd name="T7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24">
                        <a:moveTo>
                          <a:pt x="97" y="5"/>
                        </a:moveTo>
                        <a:lnTo>
                          <a:pt x="97" y="6"/>
                        </a:lnTo>
                        <a:lnTo>
                          <a:pt x="96" y="8"/>
                        </a:lnTo>
                        <a:lnTo>
                          <a:pt x="93" y="11"/>
                        </a:lnTo>
                        <a:lnTo>
                          <a:pt x="89" y="13"/>
                        </a:lnTo>
                        <a:lnTo>
                          <a:pt x="84" y="18"/>
                        </a:lnTo>
                        <a:lnTo>
                          <a:pt x="76" y="20"/>
                        </a:lnTo>
                        <a:lnTo>
                          <a:pt x="65" y="23"/>
                        </a:lnTo>
                        <a:lnTo>
                          <a:pt x="49" y="23"/>
                        </a:lnTo>
                        <a:lnTo>
                          <a:pt x="33" y="23"/>
                        </a:lnTo>
                        <a:lnTo>
                          <a:pt x="20" y="20"/>
                        </a:lnTo>
                        <a:lnTo>
                          <a:pt x="12" y="18"/>
                        </a:lnTo>
                        <a:lnTo>
                          <a:pt x="7" y="13"/>
                        </a:lnTo>
                        <a:lnTo>
                          <a:pt x="4" y="11"/>
                        </a:lnTo>
                        <a:lnTo>
                          <a:pt x="1" y="8"/>
                        </a:lnTo>
                        <a:lnTo>
                          <a:pt x="0" y="6"/>
                        </a:lnTo>
                        <a:lnTo>
                          <a:pt x="0" y="5"/>
                        </a:lnTo>
                        <a:lnTo>
                          <a:pt x="0" y="1"/>
                        </a:lnTo>
                        <a:lnTo>
                          <a:pt x="2" y="3"/>
                        </a:lnTo>
                        <a:lnTo>
                          <a:pt x="7" y="5"/>
                        </a:lnTo>
                        <a:lnTo>
                          <a:pt x="10" y="6"/>
                        </a:lnTo>
                        <a:lnTo>
                          <a:pt x="16" y="8"/>
                        </a:lnTo>
                        <a:lnTo>
                          <a:pt x="21" y="10"/>
                        </a:lnTo>
                        <a:lnTo>
                          <a:pt x="30" y="11"/>
                        </a:lnTo>
                        <a:lnTo>
                          <a:pt x="39" y="11"/>
                        </a:lnTo>
                        <a:lnTo>
                          <a:pt x="49" y="11"/>
                        </a:lnTo>
                        <a:lnTo>
                          <a:pt x="59" y="11"/>
                        </a:lnTo>
                        <a:lnTo>
                          <a:pt x="67" y="11"/>
                        </a:lnTo>
                        <a:lnTo>
                          <a:pt x="74" y="10"/>
                        </a:lnTo>
                        <a:lnTo>
                          <a:pt x="80" y="8"/>
                        </a:lnTo>
                        <a:lnTo>
                          <a:pt x="85" y="6"/>
                        </a:lnTo>
                        <a:lnTo>
                          <a:pt x="89" y="4"/>
                        </a:lnTo>
                        <a:lnTo>
                          <a:pt x="94" y="2"/>
                        </a:lnTo>
                        <a:lnTo>
                          <a:pt x="97" y="0"/>
                        </a:lnTo>
                        <a:lnTo>
                          <a:pt x="97" y="5"/>
                        </a:lnTo>
                        <a:lnTo>
                          <a:pt x="97" y="5"/>
                        </a:lnTo>
                      </a:path>
                    </a:pathLst>
                  </a:custGeom>
                  <a:solidFill>
                    <a:srgbClr val="D2D2D2"/>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73" name="Freeform 73"/>
                  <p:cNvSpPr>
                    <a:spLocks/>
                  </p:cNvSpPr>
                  <p:nvPr/>
                </p:nvSpPr>
                <p:spPr bwMode="auto">
                  <a:xfrm>
                    <a:off x="4493" y="2085"/>
                    <a:ext cx="54" cy="23"/>
                  </a:xfrm>
                  <a:custGeom>
                    <a:avLst/>
                    <a:gdLst>
                      <a:gd name="T0" fmla="*/ 3 w 54"/>
                      <a:gd name="T1" fmla="*/ 22 h 23"/>
                      <a:gd name="T2" fmla="*/ 3 w 54"/>
                      <a:gd name="T3" fmla="*/ 22 h 23"/>
                      <a:gd name="T4" fmla="*/ 19 w 54"/>
                      <a:gd name="T5" fmla="*/ 22 h 23"/>
                      <a:gd name="T6" fmla="*/ 31 w 54"/>
                      <a:gd name="T7" fmla="*/ 19 h 23"/>
                      <a:gd name="T8" fmla="*/ 39 w 54"/>
                      <a:gd name="T9" fmla="*/ 16 h 23"/>
                      <a:gd name="T10" fmla="*/ 45 w 54"/>
                      <a:gd name="T11" fmla="*/ 12 h 23"/>
                      <a:gd name="T12" fmla="*/ 50 w 54"/>
                      <a:gd name="T13" fmla="*/ 9 h 23"/>
                      <a:gd name="T14" fmla="*/ 52 w 54"/>
                      <a:gd name="T15" fmla="*/ 6 h 23"/>
                      <a:gd name="T16" fmla="*/ 53 w 54"/>
                      <a:gd name="T17" fmla="*/ 2 h 23"/>
                      <a:gd name="T18" fmla="*/ 53 w 54"/>
                      <a:gd name="T19" fmla="*/ 2 h 23"/>
                      <a:gd name="T20" fmla="*/ 45 w 54"/>
                      <a:gd name="T21" fmla="*/ 0 h 23"/>
                      <a:gd name="T22" fmla="*/ 45 w 54"/>
                      <a:gd name="T23" fmla="*/ 1 h 23"/>
                      <a:gd name="T24" fmla="*/ 45 w 54"/>
                      <a:gd name="T25" fmla="*/ 2 h 23"/>
                      <a:gd name="T26" fmla="*/ 44 w 54"/>
                      <a:gd name="T27" fmla="*/ 4 h 23"/>
                      <a:gd name="T28" fmla="*/ 41 w 54"/>
                      <a:gd name="T29" fmla="*/ 7 h 23"/>
                      <a:gd name="T30" fmla="*/ 37 w 54"/>
                      <a:gd name="T31" fmla="*/ 10 h 23"/>
                      <a:gd name="T32" fmla="*/ 29 w 54"/>
                      <a:gd name="T33" fmla="*/ 12 h 23"/>
                      <a:gd name="T34" fmla="*/ 19 w 54"/>
                      <a:gd name="T35" fmla="*/ 14 h 23"/>
                      <a:gd name="T36" fmla="*/ 3 w 54"/>
                      <a:gd name="T37" fmla="*/ 16 h 23"/>
                      <a:gd name="T38" fmla="*/ 3 w 54"/>
                      <a:gd name="T39" fmla="*/ 16 h 23"/>
                      <a:gd name="T40" fmla="*/ 3 w 54"/>
                      <a:gd name="T41" fmla="*/ 16 h 23"/>
                      <a:gd name="T42" fmla="*/ 0 w 54"/>
                      <a:gd name="T43" fmla="*/ 17 h 23"/>
                      <a:gd name="T44" fmla="*/ 0 w 54"/>
                      <a:gd name="T45" fmla="*/ 19 h 23"/>
                      <a:gd name="T46" fmla="*/ 0 w 54"/>
                      <a:gd name="T47" fmla="*/ 22 h 23"/>
                      <a:gd name="T48" fmla="*/ 3 w 54"/>
                      <a:gd name="T49" fmla="*/ 22 h 23"/>
                      <a:gd name="T50" fmla="*/ 3 w 54"/>
                      <a:gd name="T51"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23">
                        <a:moveTo>
                          <a:pt x="3" y="22"/>
                        </a:moveTo>
                        <a:lnTo>
                          <a:pt x="3" y="22"/>
                        </a:lnTo>
                        <a:lnTo>
                          <a:pt x="19" y="22"/>
                        </a:lnTo>
                        <a:lnTo>
                          <a:pt x="31" y="19"/>
                        </a:lnTo>
                        <a:lnTo>
                          <a:pt x="39" y="16"/>
                        </a:lnTo>
                        <a:lnTo>
                          <a:pt x="45" y="12"/>
                        </a:lnTo>
                        <a:lnTo>
                          <a:pt x="50" y="9"/>
                        </a:lnTo>
                        <a:lnTo>
                          <a:pt x="52" y="6"/>
                        </a:lnTo>
                        <a:lnTo>
                          <a:pt x="53" y="2"/>
                        </a:lnTo>
                        <a:lnTo>
                          <a:pt x="53" y="2"/>
                        </a:lnTo>
                        <a:lnTo>
                          <a:pt x="45" y="0"/>
                        </a:lnTo>
                        <a:lnTo>
                          <a:pt x="45" y="1"/>
                        </a:lnTo>
                        <a:lnTo>
                          <a:pt x="45" y="2"/>
                        </a:lnTo>
                        <a:lnTo>
                          <a:pt x="44" y="4"/>
                        </a:lnTo>
                        <a:lnTo>
                          <a:pt x="41" y="7"/>
                        </a:lnTo>
                        <a:lnTo>
                          <a:pt x="37" y="10"/>
                        </a:lnTo>
                        <a:lnTo>
                          <a:pt x="29" y="12"/>
                        </a:lnTo>
                        <a:lnTo>
                          <a:pt x="19" y="14"/>
                        </a:lnTo>
                        <a:lnTo>
                          <a:pt x="3" y="16"/>
                        </a:lnTo>
                        <a:lnTo>
                          <a:pt x="3" y="16"/>
                        </a:lnTo>
                        <a:lnTo>
                          <a:pt x="3" y="16"/>
                        </a:lnTo>
                        <a:lnTo>
                          <a:pt x="0" y="17"/>
                        </a:lnTo>
                        <a:lnTo>
                          <a:pt x="0" y="19"/>
                        </a:lnTo>
                        <a:lnTo>
                          <a:pt x="0" y="22"/>
                        </a:lnTo>
                        <a:lnTo>
                          <a:pt x="3" y="22"/>
                        </a:lnTo>
                        <a:lnTo>
                          <a:pt x="3" y="2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74" name="Freeform 74"/>
                  <p:cNvSpPr>
                    <a:spLocks/>
                  </p:cNvSpPr>
                  <p:nvPr/>
                </p:nvSpPr>
                <p:spPr bwMode="auto">
                  <a:xfrm>
                    <a:off x="4444" y="2082"/>
                    <a:ext cx="53" cy="26"/>
                  </a:xfrm>
                  <a:custGeom>
                    <a:avLst/>
                    <a:gdLst>
                      <a:gd name="T0" fmla="*/ 0 w 53"/>
                      <a:gd name="T1" fmla="*/ 5 h 26"/>
                      <a:gd name="T2" fmla="*/ 0 w 53"/>
                      <a:gd name="T3" fmla="*/ 4 h 26"/>
                      <a:gd name="T4" fmla="*/ 0 w 53"/>
                      <a:gd name="T5" fmla="*/ 5 h 26"/>
                      <a:gd name="T6" fmla="*/ 1 w 53"/>
                      <a:gd name="T7" fmla="*/ 9 h 26"/>
                      <a:gd name="T8" fmla="*/ 3 w 53"/>
                      <a:gd name="T9" fmla="*/ 12 h 26"/>
                      <a:gd name="T10" fmla="*/ 8 w 53"/>
                      <a:gd name="T11" fmla="*/ 15 h 26"/>
                      <a:gd name="T12" fmla="*/ 13 w 53"/>
                      <a:gd name="T13" fmla="*/ 19 h 26"/>
                      <a:gd name="T14" fmla="*/ 23 w 53"/>
                      <a:gd name="T15" fmla="*/ 22 h 26"/>
                      <a:gd name="T16" fmla="*/ 35 w 53"/>
                      <a:gd name="T17" fmla="*/ 25 h 26"/>
                      <a:gd name="T18" fmla="*/ 52 w 53"/>
                      <a:gd name="T19" fmla="*/ 25 h 26"/>
                      <a:gd name="T20" fmla="*/ 52 w 53"/>
                      <a:gd name="T21" fmla="*/ 19 h 26"/>
                      <a:gd name="T22" fmla="*/ 37 w 53"/>
                      <a:gd name="T23" fmla="*/ 17 h 26"/>
                      <a:gd name="T24" fmla="*/ 24 w 53"/>
                      <a:gd name="T25" fmla="*/ 15 h 26"/>
                      <a:gd name="T26" fmla="*/ 18 w 53"/>
                      <a:gd name="T27" fmla="*/ 13 h 26"/>
                      <a:gd name="T28" fmla="*/ 11 w 53"/>
                      <a:gd name="T29" fmla="*/ 10 h 26"/>
                      <a:gd name="T30" fmla="*/ 9 w 53"/>
                      <a:gd name="T31" fmla="*/ 7 h 26"/>
                      <a:gd name="T32" fmla="*/ 8 w 53"/>
                      <a:gd name="T33" fmla="*/ 5 h 26"/>
                      <a:gd name="T34" fmla="*/ 8 w 53"/>
                      <a:gd name="T35" fmla="*/ 5 h 26"/>
                      <a:gd name="T36" fmla="*/ 8 w 53"/>
                      <a:gd name="T37" fmla="*/ 4 h 26"/>
                      <a:gd name="T38" fmla="*/ 8 w 53"/>
                      <a:gd name="T39" fmla="*/ 3 h 26"/>
                      <a:gd name="T40" fmla="*/ 8 w 53"/>
                      <a:gd name="T41" fmla="*/ 4 h 26"/>
                      <a:gd name="T42" fmla="*/ 7 w 53"/>
                      <a:gd name="T43" fmla="*/ 1 h 26"/>
                      <a:gd name="T44" fmla="*/ 3 w 53"/>
                      <a:gd name="T45" fmla="*/ 0 h 26"/>
                      <a:gd name="T46" fmla="*/ 1 w 53"/>
                      <a:gd name="T47" fmla="*/ 1 h 26"/>
                      <a:gd name="T48" fmla="*/ 0 w 53"/>
                      <a:gd name="T49" fmla="*/ 4 h 26"/>
                      <a:gd name="T50" fmla="*/ 0 w 53"/>
                      <a:gd name="T51" fmla="*/ 5 h 26"/>
                      <a:gd name="T52" fmla="*/ 0 w 53"/>
                      <a:gd name="T5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 h="26">
                        <a:moveTo>
                          <a:pt x="0" y="5"/>
                        </a:moveTo>
                        <a:lnTo>
                          <a:pt x="0" y="4"/>
                        </a:lnTo>
                        <a:lnTo>
                          <a:pt x="0" y="5"/>
                        </a:lnTo>
                        <a:lnTo>
                          <a:pt x="1" y="9"/>
                        </a:lnTo>
                        <a:lnTo>
                          <a:pt x="3" y="12"/>
                        </a:lnTo>
                        <a:lnTo>
                          <a:pt x="8" y="15"/>
                        </a:lnTo>
                        <a:lnTo>
                          <a:pt x="13" y="19"/>
                        </a:lnTo>
                        <a:lnTo>
                          <a:pt x="23" y="22"/>
                        </a:lnTo>
                        <a:lnTo>
                          <a:pt x="35" y="25"/>
                        </a:lnTo>
                        <a:lnTo>
                          <a:pt x="52" y="25"/>
                        </a:lnTo>
                        <a:lnTo>
                          <a:pt x="52" y="19"/>
                        </a:lnTo>
                        <a:lnTo>
                          <a:pt x="37" y="17"/>
                        </a:lnTo>
                        <a:lnTo>
                          <a:pt x="24" y="15"/>
                        </a:lnTo>
                        <a:lnTo>
                          <a:pt x="18" y="13"/>
                        </a:lnTo>
                        <a:lnTo>
                          <a:pt x="11" y="10"/>
                        </a:lnTo>
                        <a:lnTo>
                          <a:pt x="9" y="7"/>
                        </a:lnTo>
                        <a:lnTo>
                          <a:pt x="8" y="5"/>
                        </a:lnTo>
                        <a:lnTo>
                          <a:pt x="8" y="5"/>
                        </a:lnTo>
                        <a:lnTo>
                          <a:pt x="8" y="4"/>
                        </a:lnTo>
                        <a:lnTo>
                          <a:pt x="8" y="3"/>
                        </a:lnTo>
                        <a:lnTo>
                          <a:pt x="8" y="4"/>
                        </a:lnTo>
                        <a:lnTo>
                          <a:pt x="7" y="1"/>
                        </a:lnTo>
                        <a:lnTo>
                          <a:pt x="3" y="0"/>
                        </a:lnTo>
                        <a:lnTo>
                          <a:pt x="1" y="1"/>
                        </a:lnTo>
                        <a:lnTo>
                          <a:pt x="0" y="4"/>
                        </a:lnTo>
                        <a:lnTo>
                          <a:pt x="0" y="5"/>
                        </a:lnTo>
                        <a:lnTo>
                          <a:pt x="0" y="5"/>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75" name="Freeform 75"/>
                  <p:cNvSpPr>
                    <a:spLocks/>
                  </p:cNvSpPr>
                  <p:nvPr/>
                </p:nvSpPr>
                <p:spPr bwMode="auto">
                  <a:xfrm>
                    <a:off x="4443" y="2078"/>
                    <a:ext cx="10" cy="10"/>
                  </a:xfrm>
                  <a:custGeom>
                    <a:avLst/>
                    <a:gdLst>
                      <a:gd name="T0" fmla="*/ 6 w 10"/>
                      <a:gd name="T1" fmla="*/ 1 h 10"/>
                      <a:gd name="T2" fmla="*/ 0 w 10"/>
                      <a:gd name="T3" fmla="*/ 4 h 10"/>
                      <a:gd name="T4" fmla="*/ 1 w 10"/>
                      <a:gd name="T5" fmla="*/ 9 h 10"/>
                      <a:gd name="T6" fmla="*/ 9 w 10"/>
                      <a:gd name="T7" fmla="*/ 7 h 10"/>
                      <a:gd name="T8" fmla="*/ 8 w 10"/>
                      <a:gd name="T9" fmla="*/ 3 h 10"/>
                      <a:gd name="T10" fmla="*/ 2 w 10"/>
                      <a:gd name="T11" fmla="*/ 6 h 10"/>
                      <a:gd name="T12" fmla="*/ 8 w 10"/>
                      <a:gd name="T13" fmla="*/ 3 h 10"/>
                      <a:gd name="T14" fmla="*/ 6 w 10"/>
                      <a:gd name="T15" fmla="*/ 1 h 10"/>
                      <a:gd name="T16" fmla="*/ 4 w 10"/>
                      <a:gd name="T17" fmla="*/ 0 h 10"/>
                      <a:gd name="T18" fmla="*/ 1 w 10"/>
                      <a:gd name="T19" fmla="*/ 2 h 10"/>
                      <a:gd name="T20" fmla="*/ 0 w 10"/>
                      <a:gd name="T21" fmla="*/ 4 h 10"/>
                      <a:gd name="T22" fmla="*/ 6 w 10"/>
                      <a:gd name="T23" fmla="*/ 1 h 10"/>
                      <a:gd name="T24" fmla="*/ 6 w 10"/>
                      <a:gd name="T25"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0">
                        <a:moveTo>
                          <a:pt x="6" y="1"/>
                        </a:moveTo>
                        <a:lnTo>
                          <a:pt x="0" y="4"/>
                        </a:lnTo>
                        <a:lnTo>
                          <a:pt x="1" y="9"/>
                        </a:lnTo>
                        <a:lnTo>
                          <a:pt x="9" y="7"/>
                        </a:lnTo>
                        <a:lnTo>
                          <a:pt x="8" y="3"/>
                        </a:lnTo>
                        <a:lnTo>
                          <a:pt x="2" y="6"/>
                        </a:lnTo>
                        <a:lnTo>
                          <a:pt x="8" y="3"/>
                        </a:lnTo>
                        <a:lnTo>
                          <a:pt x="6" y="1"/>
                        </a:lnTo>
                        <a:lnTo>
                          <a:pt x="4" y="0"/>
                        </a:lnTo>
                        <a:lnTo>
                          <a:pt x="1" y="2"/>
                        </a:lnTo>
                        <a:lnTo>
                          <a:pt x="0" y="4"/>
                        </a:lnTo>
                        <a:lnTo>
                          <a:pt x="6" y="1"/>
                        </a:lnTo>
                        <a:lnTo>
                          <a:pt x="6" y="1"/>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76" name="Freeform 76"/>
                  <p:cNvSpPr>
                    <a:spLocks/>
                  </p:cNvSpPr>
                  <p:nvPr/>
                </p:nvSpPr>
                <p:spPr bwMode="auto">
                  <a:xfrm>
                    <a:off x="4445" y="2079"/>
                    <a:ext cx="56" cy="17"/>
                  </a:xfrm>
                  <a:custGeom>
                    <a:avLst/>
                    <a:gdLst>
                      <a:gd name="T0" fmla="*/ 51 w 56"/>
                      <a:gd name="T1" fmla="*/ 10 h 17"/>
                      <a:gd name="T2" fmla="*/ 51 w 56"/>
                      <a:gd name="T3" fmla="*/ 10 h 17"/>
                      <a:gd name="T4" fmla="*/ 41 w 56"/>
                      <a:gd name="T5" fmla="*/ 10 h 17"/>
                      <a:gd name="T6" fmla="*/ 33 w 56"/>
                      <a:gd name="T7" fmla="*/ 9 h 17"/>
                      <a:gd name="T8" fmla="*/ 26 w 56"/>
                      <a:gd name="T9" fmla="*/ 8 h 17"/>
                      <a:gd name="T10" fmla="*/ 19 w 56"/>
                      <a:gd name="T11" fmla="*/ 7 h 17"/>
                      <a:gd name="T12" fmla="*/ 14 w 56"/>
                      <a:gd name="T13" fmla="*/ 5 h 17"/>
                      <a:gd name="T14" fmla="*/ 10 w 56"/>
                      <a:gd name="T15" fmla="*/ 3 h 17"/>
                      <a:gd name="T16" fmla="*/ 7 w 56"/>
                      <a:gd name="T17" fmla="*/ 2 h 17"/>
                      <a:gd name="T18" fmla="*/ 4 w 56"/>
                      <a:gd name="T19" fmla="*/ 0 h 17"/>
                      <a:gd name="T20" fmla="*/ 0 w 56"/>
                      <a:gd name="T21" fmla="*/ 5 h 17"/>
                      <a:gd name="T22" fmla="*/ 2 w 56"/>
                      <a:gd name="T23" fmla="*/ 8 h 17"/>
                      <a:gd name="T24" fmla="*/ 7 w 56"/>
                      <a:gd name="T25" fmla="*/ 10 h 17"/>
                      <a:gd name="T26" fmla="*/ 10 w 56"/>
                      <a:gd name="T27" fmla="*/ 12 h 17"/>
                      <a:gd name="T28" fmla="*/ 18 w 56"/>
                      <a:gd name="T29" fmla="*/ 13 h 17"/>
                      <a:gd name="T30" fmla="*/ 23 w 56"/>
                      <a:gd name="T31" fmla="*/ 15 h 17"/>
                      <a:gd name="T32" fmla="*/ 31 w 56"/>
                      <a:gd name="T33" fmla="*/ 16 h 17"/>
                      <a:gd name="T34" fmla="*/ 41 w 56"/>
                      <a:gd name="T35" fmla="*/ 16 h 17"/>
                      <a:gd name="T36" fmla="*/ 51 w 56"/>
                      <a:gd name="T37" fmla="*/ 16 h 17"/>
                      <a:gd name="T38" fmla="*/ 51 w 56"/>
                      <a:gd name="T39" fmla="*/ 16 h 17"/>
                      <a:gd name="T40" fmla="*/ 51 w 56"/>
                      <a:gd name="T41" fmla="*/ 16 h 17"/>
                      <a:gd name="T42" fmla="*/ 53 w 56"/>
                      <a:gd name="T43" fmla="*/ 16 h 17"/>
                      <a:gd name="T44" fmla="*/ 55 w 56"/>
                      <a:gd name="T45" fmla="*/ 13 h 17"/>
                      <a:gd name="T46" fmla="*/ 53 w 56"/>
                      <a:gd name="T47" fmla="*/ 12 h 17"/>
                      <a:gd name="T48" fmla="*/ 51 w 56"/>
                      <a:gd name="T49" fmla="*/ 10 h 17"/>
                      <a:gd name="T50" fmla="*/ 51 w 56"/>
                      <a:gd name="T51"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17">
                        <a:moveTo>
                          <a:pt x="51" y="10"/>
                        </a:moveTo>
                        <a:lnTo>
                          <a:pt x="51" y="10"/>
                        </a:lnTo>
                        <a:lnTo>
                          <a:pt x="41" y="10"/>
                        </a:lnTo>
                        <a:lnTo>
                          <a:pt x="33" y="9"/>
                        </a:lnTo>
                        <a:lnTo>
                          <a:pt x="26" y="8"/>
                        </a:lnTo>
                        <a:lnTo>
                          <a:pt x="19" y="7"/>
                        </a:lnTo>
                        <a:lnTo>
                          <a:pt x="14" y="5"/>
                        </a:lnTo>
                        <a:lnTo>
                          <a:pt x="10" y="3"/>
                        </a:lnTo>
                        <a:lnTo>
                          <a:pt x="7" y="2"/>
                        </a:lnTo>
                        <a:lnTo>
                          <a:pt x="4" y="0"/>
                        </a:lnTo>
                        <a:lnTo>
                          <a:pt x="0" y="5"/>
                        </a:lnTo>
                        <a:lnTo>
                          <a:pt x="2" y="8"/>
                        </a:lnTo>
                        <a:lnTo>
                          <a:pt x="7" y="10"/>
                        </a:lnTo>
                        <a:lnTo>
                          <a:pt x="10" y="12"/>
                        </a:lnTo>
                        <a:lnTo>
                          <a:pt x="18" y="13"/>
                        </a:lnTo>
                        <a:lnTo>
                          <a:pt x="23" y="15"/>
                        </a:lnTo>
                        <a:lnTo>
                          <a:pt x="31" y="16"/>
                        </a:lnTo>
                        <a:lnTo>
                          <a:pt x="41" y="16"/>
                        </a:lnTo>
                        <a:lnTo>
                          <a:pt x="51" y="16"/>
                        </a:lnTo>
                        <a:lnTo>
                          <a:pt x="51" y="16"/>
                        </a:lnTo>
                        <a:lnTo>
                          <a:pt x="51" y="16"/>
                        </a:lnTo>
                        <a:lnTo>
                          <a:pt x="53" y="16"/>
                        </a:lnTo>
                        <a:lnTo>
                          <a:pt x="55" y="13"/>
                        </a:lnTo>
                        <a:lnTo>
                          <a:pt x="53" y="12"/>
                        </a:lnTo>
                        <a:lnTo>
                          <a:pt x="51" y="10"/>
                        </a:lnTo>
                        <a:lnTo>
                          <a:pt x="51" y="10"/>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77" name="Freeform 77"/>
                  <p:cNvSpPr>
                    <a:spLocks/>
                  </p:cNvSpPr>
                  <p:nvPr/>
                </p:nvSpPr>
                <p:spPr bwMode="auto">
                  <a:xfrm>
                    <a:off x="4496" y="2077"/>
                    <a:ext cx="51" cy="19"/>
                  </a:xfrm>
                  <a:custGeom>
                    <a:avLst/>
                    <a:gdLst>
                      <a:gd name="T0" fmla="*/ 50 w 51"/>
                      <a:gd name="T1" fmla="*/ 4 h 19"/>
                      <a:gd name="T2" fmla="*/ 45 w 51"/>
                      <a:gd name="T3" fmla="*/ 2 h 19"/>
                      <a:gd name="T4" fmla="*/ 42 w 51"/>
                      <a:gd name="T5" fmla="*/ 4 h 19"/>
                      <a:gd name="T6" fmla="*/ 40 w 51"/>
                      <a:gd name="T7" fmla="*/ 5 h 19"/>
                      <a:gd name="T8" fmla="*/ 35 w 51"/>
                      <a:gd name="T9" fmla="*/ 7 h 19"/>
                      <a:gd name="T10" fmla="*/ 30 w 51"/>
                      <a:gd name="T11" fmla="*/ 9 h 19"/>
                      <a:gd name="T12" fmla="*/ 24 w 51"/>
                      <a:gd name="T13" fmla="*/ 10 h 19"/>
                      <a:gd name="T14" fmla="*/ 17 w 51"/>
                      <a:gd name="T15" fmla="*/ 11 h 19"/>
                      <a:gd name="T16" fmla="*/ 10 w 51"/>
                      <a:gd name="T17" fmla="*/ 12 h 19"/>
                      <a:gd name="T18" fmla="*/ 0 w 51"/>
                      <a:gd name="T19" fmla="*/ 12 h 19"/>
                      <a:gd name="T20" fmla="*/ 0 w 51"/>
                      <a:gd name="T21" fmla="*/ 18 h 19"/>
                      <a:gd name="T22" fmla="*/ 10 w 51"/>
                      <a:gd name="T23" fmla="*/ 18 h 19"/>
                      <a:gd name="T24" fmla="*/ 19 w 51"/>
                      <a:gd name="T25" fmla="*/ 18 h 19"/>
                      <a:gd name="T26" fmla="*/ 26 w 51"/>
                      <a:gd name="T27" fmla="*/ 17 h 19"/>
                      <a:gd name="T28" fmla="*/ 34 w 51"/>
                      <a:gd name="T29" fmla="*/ 15 h 19"/>
                      <a:gd name="T30" fmla="*/ 38 w 51"/>
                      <a:gd name="T31" fmla="*/ 14 h 19"/>
                      <a:gd name="T32" fmla="*/ 42 w 51"/>
                      <a:gd name="T33" fmla="*/ 11 h 19"/>
                      <a:gd name="T34" fmla="*/ 47 w 51"/>
                      <a:gd name="T35" fmla="*/ 10 h 19"/>
                      <a:gd name="T36" fmla="*/ 49 w 51"/>
                      <a:gd name="T37" fmla="*/ 7 h 19"/>
                      <a:gd name="T38" fmla="*/ 42 w 51"/>
                      <a:gd name="T39" fmla="*/ 4 h 19"/>
                      <a:gd name="T40" fmla="*/ 49 w 51"/>
                      <a:gd name="T41" fmla="*/ 7 h 19"/>
                      <a:gd name="T42" fmla="*/ 50 w 51"/>
                      <a:gd name="T43" fmla="*/ 4 h 19"/>
                      <a:gd name="T44" fmla="*/ 49 w 51"/>
                      <a:gd name="T45" fmla="*/ 2 h 19"/>
                      <a:gd name="T46" fmla="*/ 48 w 51"/>
                      <a:gd name="T47" fmla="*/ 0 h 19"/>
                      <a:gd name="T48" fmla="*/ 45 w 51"/>
                      <a:gd name="T49" fmla="*/ 2 h 19"/>
                      <a:gd name="T50" fmla="*/ 50 w 51"/>
                      <a:gd name="T51" fmla="*/ 4 h 19"/>
                      <a:gd name="T52" fmla="*/ 50 w 51"/>
                      <a:gd name="T5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19">
                        <a:moveTo>
                          <a:pt x="50" y="4"/>
                        </a:moveTo>
                        <a:lnTo>
                          <a:pt x="45" y="2"/>
                        </a:lnTo>
                        <a:lnTo>
                          <a:pt x="42" y="4"/>
                        </a:lnTo>
                        <a:lnTo>
                          <a:pt x="40" y="5"/>
                        </a:lnTo>
                        <a:lnTo>
                          <a:pt x="35" y="7"/>
                        </a:lnTo>
                        <a:lnTo>
                          <a:pt x="30" y="9"/>
                        </a:lnTo>
                        <a:lnTo>
                          <a:pt x="24" y="10"/>
                        </a:lnTo>
                        <a:lnTo>
                          <a:pt x="17" y="11"/>
                        </a:lnTo>
                        <a:lnTo>
                          <a:pt x="10" y="12"/>
                        </a:lnTo>
                        <a:lnTo>
                          <a:pt x="0" y="12"/>
                        </a:lnTo>
                        <a:lnTo>
                          <a:pt x="0" y="18"/>
                        </a:lnTo>
                        <a:lnTo>
                          <a:pt x="10" y="18"/>
                        </a:lnTo>
                        <a:lnTo>
                          <a:pt x="19" y="18"/>
                        </a:lnTo>
                        <a:lnTo>
                          <a:pt x="26" y="17"/>
                        </a:lnTo>
                        <a:lnTo>
                          <a:pt x="34" y="15"/>
                        </a:lnTo>
                        <a:lnTo>
                          <a:pt x="38" y="14"/>
                        </a:lnTo>
                        <a:lnTo>
                          <a:pt x="42" y="11"/>
                        </a:lnTo>
                        <a:lnTo>
                          <a:pt x="47" y="10"/>
                        </a:lnTo>
                        <a:lnTo>
                          <a:pt x="49" y="7"/>
                        </a:lnTo>
                        <a:lnTo>
                          <a:pt x="42" y="4"/>
                        </a:lnTo>
                        <a:lnTo>
                          <a:pt x="49" y="7"/>
                        </a:lnTo>
                        <a:lnTo>
                          <a:pt x="50" y="4"/>
                        </a:lnTo>
                        <a:lnTo>
                          <a:pt x="49" y="2"/>
                        </a:lnTo>
                        <a:lnTo>
                          <a:pt x="48" y="0"/>
                        </a:lnTo>
                        <a:lnTo>
                          <a:pt x="45" y="2"/>
                        </a:lnTo>
                        <a:lnTo>
                          <a:pt x="50" y="4"/>
                        </a:lnTo>
                        <a:lnTo>
                          <a:pt x="50" y="4"/>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78" name="Freeform 78"/>
                  <p:cNvSpPr>
                    <a:spLocks/>
                  </p:cNvSpPr>
                  <p:nvPr/>
                </p:nvSpPr>
                <p:spPr bwMode="auto">
                  <a:xfrm>
                    <a:off x="4538" y="2081"/>
                    <a:ext cx="9" cy="9"/>
                  </a:xfrm>
                  <a:custGeom>
                    <a:avLst/>
                    <a:gdLst>
                      <a:gd name="T0" fmla="*/ 8 w 9"/>
                      <a:gd name="T1" fmla="*/ 6 h 9"/>
                      <a:gd name="T2" fmla="*/ 8 w 9"/>
                      <a:gd name="T3" fmla="*/ 5 h 9"/>
                      <a:gd name="T4" fmla="*/ 8 w 9"/>
                      <a:gd name="T5" fmla="*/ 0 h 9"/>
                      <a:gd name="T6" fmla="*/ 0 w 9"/>
                      <a:gd name="T7" fmla="*/ 0 h 9"/>
                      <a:gd name="T8" fmla="*/ 0 w 9"/>
                      <a:gd name="T9" fmla="*/ 5 h 9"/>
                      <a:gd name="T10" fmla="*/ 0 w 9"/>
                      <a:gd name="T11" fmla="*/ 4 h 9"/>
                      <a:gd name="T12" fmla="*/ 0 w 9"/>
                      <a:gd name="T13" fmla="*/ 5 h 9"/>
                      <a:gd name="T14" fmla="*/ 3 w 9"/>
                      <a:gd name="T15" fmla="*/ 7 h 9"/>
                      <a:gd name="T16" fmla="*/ 6 w 9"/>
                      <a:gd name="T17" fmla="*/ 8 h 9"/>
                      <a:gd name="T18" fmla="*/ 7 w 9"/>
                      <a:gd name="T19" fmla="*/ 7 h 9"/>
                      <a:gd name="T20" fmla="*/ 8 w 9"/>
                      <a:gd name="T21" fmla="*/ 5 h 9"/>
                      <a:gd name="T22" fmla="*/ 8 w 9"/>
                      <a:gd name="T23" fmla="*/ 6 h 9"/>
                      <a:gd name="T24" fmla="*/ 8 w 9"/>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9">
                        <a:moveTo>
                          <a:pt x="8" y="6"/>
                        </a:moveTo>
                        <a:lnTo>
                          <a:pt x="8" y="5"/>
                        </a:lnTo>
                        <a:lnTo>
                          <a:pt x="8" y="0"/>
                        </a:lnTo>
                        <a:lnTo>
                          <a:pt x="0" y="0"/>
                        </a:lnTo>
                        <a:lnTo>
                          <a:pt x="0" y="5"/>
                        </a:lnTo>
                        <a:lnTo>
                          <a:pt x="0" y="4"/>
                        </a:lnTo>
                        <a:lnTo>
                          <a:pt x="0" y="5"/>
                        </a:lnTo>
                        <a:lnTo>
                          <a:pt x="3" y="7"/>
                        </a:lnTo>
                        <a:lnTo>
                          <a:pt x="6" y="8"/>
                        </a:lnTo>
                        <a:lnTo>
                          <a:pt x="7" y="7"/>
                        </a:lnTo>
                        <a:lnTo>
                          <a:pt x="8" y="5"/>
                        </a:lnTo>
                        <a:lnTo>
                          <a:pt x="8" y="6"/>
                        </a:lnTo>
                        <a:lnTo>
                          <a:pt x="8" y="6"/>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79" name="Freeform 79"/>
                  <p:cNvSpPr>
                    <a:spLocks/>
                  </p:cNvSpPr>
                  <p:nvPr/>
                </p:nvSpPr>
                <p:spPr bwMode="auto">
                  <a:xfrm>
                    <a:off x="4463" y="2099"/>
                    <a:ext cx="65" cy="15"/>
                  </a:xfrm>
                  <a:custGeom>
                    <a:avLst/>
                    <a:gdLst>
                      <a:gd name="T0" fmla="*/ 1 w 65"/>
                      <a:gd name="T1" fmla="*/ 3 h 15"/>
                      <a:gd name="T2" fmla="*/ 1 w 65"/>
                      <a:gd name="T3" fmla="*/ 3 h 15"/>
                      <a:gd name="T4" fmla="*/ 1 w 65"/>
                      <a:gd name="T5" fmla="*/ 5 h 15"/>
                      <a:gd name="T6" fmla="*/ 2 w 65"/>
                      <a:gd name="T7" fmla="*/ 6 h 15"/>
                      <a:gd name="T8" fmla="*/ 4 w 65"/>
                      <a:gd name="T9" fmla="*/ 8 h 15"/>
                      <a:gd name="T10" fmla="*/ 8 w 65"/>
                      <a:gd name="T11" fmla="*/ 11 h 15"/>
                      <a:gd name="T12" fmla="*/ 14 w 65"/>
                      <a:gd name="T13" fmla="*/ 12 h 15"/>
                      <a:gd name="T14" fmla="*/ 22 w 65"/>
                      <a:gd name="T15" fmla="*/ 14 h 15"/>
                      <a:gd name="T16" fmla="*/ 32 w 65"/>
                      <a:gd name="T17" fmla="*/ 14 h 15"/>
                      <a:gd name="T18" fmla="*/ 42 w 65"/>
                      <a:gd name="T19" fmla="*/ 14 h 15"/>
                      <a:gd name="T20" fmla="*/ 50 w 65"/>
                      <a:gd name="T21" fmla="*/ 12 h 15"/>
                      <a:gd name="T22" fmla="*/ 55 w 65"/>
                      <a:gd name="T23" fmla="*/ 11 h 15"/>
                      <a:gd name="T24" fmla="*/ 59 w 65"/>
                      <a:gd name="T25" fmla="*/ 8 h 15"/>
                      <a:gd name="T26" fmla="*/ 62 w 65"/>
                      <a:gd name="T27" fmla="*/ 6 h 15"/>
                      <a:gd name="T28" fmla="*/ 63 w 65"/>
                      <a:gd name="T29" fmla="*/ 5 h 15"/>
                      <a:gd name="T30" fmla="*/ 63 w 65"/>
                      <a:gd name="T31" fmla="*/ 3 h 15"/>
                      <a:gd name="T32" fmla="*/ 63 w 65"/>
                      <a:gd name="T33" fmla="*/ 3 h 15"/>
                      <a:gd name="T34" fmla="*/ 64 w 65"/>
                      <a:gd name="T35" fmla="*/ 0 h 15"/>
                      <a:gd name="T36" fmla="*/ 62 w 65"/>
                      <a:gd name="T37" fmla="*/ 2 h 15"/>
                      <a:gd name="T38" fmla="*/ 58 w 65"/>
                      <a:gd name="T39" fmla="*/ 3 h 15"/>
                      <a:gd name="T40" fmla="*/ 55 w 65"/>
                      <a:gd name="T41" fmla="*/ 3 h 15"/>
                      <a:gd name="T42" fmla="*/ 51 w 65"/>
                      <a:gd name="T43" fmla="*/ 3 h 15"/>
                      <a:gd name="T44" fmla="*/ 47 w 65"/>
                      <a:gd name="T45" fmla="*/ 5 h 15"/>
                      <a:gd name="T46" fmla="*/ 43 w 65"/>
                      <a:gd name="T47" fmla="*/ 5 h 15"/>
                      <a:gd name="T48" fmla="*/ 39 w 65"/>
                      <a:gd name="T49" fmla="*/ 5 h 15"/>
                      <a:gd name="T50" fmla="*/ 33 w 65"/>
                      <a:gd name="T51" fmla="*/ 5 h 15"/>
                      <a:gd name="T52" fmla="*/ 28 w 65"/>
                      <a:gd name="T53" fmla="*/ 5 h 15"/>
                      <a:gd name="T54" fmla="*/ 22 w 65"/>
                      <a:gd name="T55" fmla="*/ 5 h 15"/>
                      <a:gd name="T56" fmla="*/ 18 w 65"/>
                      <a:gd name="T57" fmla="*/ 5 h 15"/>
                      <a:gd name="T58" fmla="*/ 13 w 65"/>
                      <a:gd name="T59" fmla="*/ 3 h 15"/>
                      <a:gd name="T60" fmla="*/ 9 w 65"/>
                      <a:gd name="T61" fmla="*/ 3 h 15"/>
                      <a:gd name="T62" fmla="*/ 5 w 65"/>
                      <a:gd name="T63" fmla="*/ 3 h 15"/>
                      <a:gd name="T64" fmla="*/ 3 w 65"/>
                      <a:gd name="T65" fmla="*/ 2 h 15"/>
                      <a:gd name="T66" fmla="*/ 0 w 65"/>
                      <a:gd name="T67" fmla="*/ 2 h 15"/>
                      <a:gd name="T68" fmla="*/ 1 w 65"/>
                      <a:gd name="T69" fmla="*/ 3 h 15"/>
                      <a:gd name="T70" fmla="*/ 1 w 65"/>
                      <a:gd name="T7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15">
                        <a:moveTo>
                          <a:pt x="1" y="3"/>
                        </a:moveTo>
                        <a:lnTo>
                          <a:pt x="1" y="3"/>
                        </a:lnTo>
                        <a:lnTo>
                          <a:pt x="1" y="5"/>
                        </a:lnTo>
                        <a:lnTo>
                          <a:pt x="2" y="6"/>
                        </a:lnTo>
                        <a:lnTo>
                          <a:pt x="4" y="8"/>
                        </a:lnTo>
                        <a:lnTo>
                          <a:pt x="8" y="11"/>
                        </a:lnTo>
                        <a:lnTo>
                          <a:pt x="14" y="12"/>
                        </a:lnTo>
                        <a:lnTo>
                          <a:pt x="22" y="14"/>
                        </a:lnTo>
                        <a:lnTo>
                          <a:pt x="32" y="14"/>
                        </a:lnTo>
                        <a:lnTo>
                          <a:pt x="42" y="14"/>
                        </a:lnTo>
                        <a:lnTo>
                          <a:pt x="50" y="12"/>
                        </a:lnTo>
                        <a:lnTo>
                          <a:pt x="55" y="11"/>
                        </a:lnTo>
                        <a:lnTo>
                          <a:pt x="59" y="8"/>
                        </a:lnTo>
                        <a:lnTo>
                          <a:pt x="62" y="6"/>
                        </a:lnTo>
                        <a:lnTo>
                          <a:pt x="63" y="5"/>
                        </a:lnTo>
                        <a:lnTo>
                          <a:pt x="63" y="3"/>
                        </a:lnTo>
                        <a:lnTo>
                          <a:pt x="63" y="3"/>
                        </a:lnTo>
                        <a:lnTo>
                          <a:pt x="64" y="0"/>
                        </a:lnTo>
                        <a:lnTo>
                          <a:pt x="62" y="2"/>
                        </a:lnTo>
                        <a:lnTo>
                          <a:pt x="58" y="3"/>
                        </a:lnTo>
                        <a:lnTo>
                          <a:pt x="55" y="3"/>
                        </a:lnTo>
                        <a:lnTo>
                          <a:pt x="51" y="3"/>
                        </a:lnTo>
                        <a:lnTo>
                          <a:pt x="47" y="5"/>
                        </a:lnTo>
                        <a:lnTo>
                          <a:pt x="43" y="5"/>
                        </a:lnTo>
                        <a:lnTo>
                          <a:pt x="39" y="5"/>
                        </a:lnTo>
                        <a:lnTo>
                          <a:pt x="33" y="5"/>
                        </a:lnTo>
                        <a:lnTo>
                          <a:pt x="28" y="5"/>
                        </a:lnTo>
                        <a:lnTo>
                          <a:pt x="22" y="5"/>
                        </a:lnTo>
                        <a:lnTo>
                          <a:pt x="18" y="5"/>
                        </a:lnTo>
                        <a:lnTo>
                          <a:pt x="13" y="3"/>
                        </a:lnTo>
                        <a:lnTo>
                          <a:pt x="9" y="3"/>
                        </a:lnTo>
                        <a:lnTo>
                          <a:pt x="5" y="3"/>
                        </a:lnTo>
                        <a:lnTo>
                          <a:pt x="3" y="2"/>
                        </a:lnTo>
                        <a:lnTo>
                          <a:pt x="0" y="2"/>
                        </a:lnTo>
                        <a:lnTo>
                          <a:pt x="1" y="3"/>
                        </a:lnTo>
                        <a:lnTo>
                          <a:pt x="1" y="3"/>
                        </a:lnTo>
                      </a:path>
                    </a:pathLst>
                  </a:custGeom>
                  <a:solidFill>
                    <a:srgbClr val="D2D2D2"/>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80" name="Freeform 80"/>
                  <p:cNvSpPr>
                    <a:spLocks/>
                  </p:cNvSpPr>
                  <p:nvPr/>
                </p:nvSpPr>
                <p:spPr bwMode="auto">
                  <a:xfrm>
                    <a:off x="4461" y="2101"/>
                    <a:ext cx="40" cy="17"/>
                  </a:xfrm>
                  <a:custGeom>
                    <a:avLst/>
                    <a:gdLst>
                      <a:gd name="T0" fmla="*/ 34 w 40"/>
                      <a:gd name="T1" fmla="*/ 9 h 17"/>
                      <a:gd name="T2" fmla="*/ 34 w 40"/>
                      <a:gd name="T3" fmla="*/ 9 h 17"/>
                      <a:gd name="T4" fmla="*/ 25 w 40"/>
                      <a:gd name="T5" fmla="*/ 9 h 17"/>
                      <a:gd name="T6" fmla="*/ 17 w 40"/>
                      <a:gd name="T7" fmla="*/ 8 h 17"/>
                      <a:gd name="T8" fmla="*/ 13 w 40"/>
                      <a:gd name="T9" fmla="*/ 6 h 17"/>
                      <a:gd name="T10" fmla="*/ 10 w 40"/>
                      <a:gd name="T11" fmla="*/ 3 h 17"/>
                      <a:gd name="T12" fmla="*/ 6 w 40"/>
                      <a:gd name="T13" fmla="*/ 3 h 17"/>
                      <a:gd name="T14" fmla="*/ 6 w 40"/>
                      <a:gd name="T15" fmla="*/ 1 h 17"/>
                      <a:gd name="T16" fmla="*/ 6 w 40"/>
                      <a:gd name="T17" fmla="*/ 0 h 17"/>
                      <a:gd name="T18" fmla="*/ 6 w 40"/>
                      <a:gd name="T19" fmla="*/ 1 h 17"/>
                      <a:gd name="T20" fmla="*/ 0 w 40"/>
                      <a:gd name="T21" fmla="*/ 1 h 17"/>
                      <a:gd name="T22" fmla="*/ 0 w 40"/>
                      <a:gd name="T23" fmla="*/ 3 h 17"/>
                      <a:gd name="T24" fmla="*/ 1 w 40"/>
                      <a:gd name="T25" fmla="*/ 4 h 17"/>
                      <a:gd name="T26" fmla="*/ 2 w 40"/>
                      <a:gd name="T27" fmla="*/ 8 h 17"/>
                      <a:gd name="T28" fmla="*/ 5 w 40"/>
                      <a:gd name="T29" fmla="*/ 9 h 17"/>
                      <a:gd name="T30" fmla="*/ 10 w 40"/>
                      <a:gd name="T31" fmla="*/ 11 h 17"/>
                      <a:gd name="T32" fmla="*/ 15 w 40"/>
                      <a:gd name="T33" fmla="*/ 15 h 17"/>
                      <a:gd name="T34" fmla="*/ 24 w 40"/>
                      <a:gd name="T35" fmla="*/ 15 h 17"/>
                      <a:gd name="T36" fmla="*/ 34 w 40"/>
                      <a:gd name="T37" fmla="*/ 16 h 17"/>
                      <a:gd name="T38" fmla="*/ 34 w 40"/>
                      <a:gd name="T39" fmla="*/ 16 h 17"/>
                      <a:gd name="T40" fmla="*/ 34 w 40"/>
                      <a:gd name="T41" fmla="*/ 16 h 17"/>
                      <a:gd name="T42" fmla="*/ 37 w 40"/>
                      <a:gd name="T43" fmla="*/ 15 h 17"/>
                      <a:gd name="T44" fmla="*/ 39 w 40"/>
                      <a:gd name="T45" fmla="*/ 12 h 17"/>
                      <a:gd name="T46" fmla="*/ 37 w 40"/>
                      <a:gd name="T47" fmla="*/ 10 h 17"/>
                      <a:gd name="T48" fmla="*/ 34 w 40"/>
                      <a:gd name="T49" fmla="*/ 9 h 17"/>
                      <a:gd name="T50" fmla="*/ 34 w 40"/>
                      <a:gd name="T51"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17">
                        <a:moveTo>
                          <a:pt x="34" y="9"/>
                        </a:moveTo>
                        <a:lnTo>
                          <a:pt x="34" y="9"/>
                        </a:lnTo>
                        <a:lnTo>
                          <a:pt x="25" y="9"/>
                        </a:lnTo>
                        <a:lnTo>
                          <a:pt x="17" y="8"/>
                        </a:lnTo>
                        <a:lnTo>
                          <a:pt x="13" y="6"/>
                        </a:lnTo>
                        <a:lnTo>
                          <a:pt x="10" y="3"/>
                        </a:lnTo>
                        <a:lnTo>
                          <a:pt x="6" y="3"/>
                        </a:lnTo>
                        <a:lnTo>
                          <a:pt x="6" y="1"/>
                        </a:lnTo>
                        <a:lnTo>
                          <a:pt x="6" y="0"/>
                        </a:lnTo>
                        <a:lnTo>
                          <a:pt x="6" y="1"/>
                        </a:lnTo>
                        <a:lnTo>
                          <a:pt x="0" y="1"/>
                        </a:lnTo>
                        <a:lnTo>
                          <a:pt x="0" y="3"/>
                        </a:lnTo>
                        <a:lnTo>
                          <a:pt x="1" y="4"/>
                        </a:lnTo>
                        <a:lnTo>
                          <a:pt x="2" y="8"/>
                        </a:lnTo>
                        <a:lnTo>
                          <a:pt x="5" y="9"/>
                        </a:lnTo>
                        <a:lnTo>
                          <a:pt x="10" y="11"/>
                        </a:lnTo>
                        <a:lnTo>
                          <a:pt x="15" y="15"/>
                        </a:lnTo>
                        <a:lnTo>
                          <a:pt x="24" y="15"/>
                        </a:lnTo>
                        <a:lnTo>
                          <a:pt x="34" y="16"/>
                        </a:lnTo>
                        <a:lnTo>
                          <a:pt x="34" y="16"/>
                        </a:lnTo>
                        <a:lnTo>
                          <a:pt x="34" y="16"/>
                        </a:lnTo>
                        <a:lnTo>
                          <a:pt x="37" y="15"/>
                        </a:lnTo>
                        <a:lnTo>
                          <a:pt x="39" y="12"/>
                        </a:lnTo>
                        <a:lnTo>
                          <a:pt x="37" y="10"/>
                        </a:lnTo>
                        <a:lnTo>
                          <a:pt x="34" y="9"/>
                        </a:lnTo>
                        <a:lnTo>
                          <a:pt x="34" y="9"/>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81" name="Freeform 81"/>
                  <p:cNvSpPr>
                    <a:spLocks/>
                  </p:cNvSpPr>
                  <p:nvPr/>
                </p:nvSpPr>
                <p:spPr bwMode="auto">
                  <a:xfrm>
                    <a:off x="4495" y="2099"/>
                    <a:ext cx="37" cy="19"/>
                  </a:xfrm>
                  <a:custGeom>
                    <a:avLst/>
                    <a:gdLst>
                      <a:gd name="T0" fmla="*/ 28 w 37"/>
                      <a:gd name="T1" fmla="*/ 2 h 19"/>
                      <a:gd name="T2" fmla="*/ 28 w 37"/>
                      <a:gd name="T3" fmla="*/ 2 h 19"/>
                      <a:gd name="T4" fmla="*/ 28 w 37"/>
                      <a:gd name="T5" fmla="*/ 2 h 19"/>
                      <a:gd name="T6" fmla="*/ 28 w 37"/>
                      <a:gd name="T7" fmla="*/ 3 h 19"/>
                      <a:gd name="T8" fmla="*/ 27 w 37"/>
                      <a:gd name="T9" fmla="*/ 5 h 19"/>
                      <a:gd name="T10" fmla="*/ 25 w 37"/>
                      <a:gd name="T11" fmla="*/ 5 h 19"/>
                      <a:gd name="T12" fmla="*/ 22 w 37"/>
                      <a:gd name="T13" fmla="*/ 8 h 19"/>
                      <a:gd name="T14" fmla="*/ 17 w 37"/>
                      <a:gd name="T15" fmla="*/ 10 h 19"/>
                      <a:gd name="T16" fmla="*/ 10 w 37"/>
                      <a:gd name="T17" fmla="*/ 11 h 19"/>
                      <a:gd name="T18" fmla="*/ 0 w 37"/>
                      <a:gd name="T19" fmla="*/ 11 h 19"/>
                      <a:gd name="T20" fmla="*/ 0 w 37"/>
                      <a:gd name="T21" fmla="*/ 18 h 19"/>
                      <a:gd name="T22" fmla="*/ 11 w 37"/>
                      <a:gd name="T23" fmla="*/ 17 h 19"/>
                      <a:gd name="T24" fmla="*/ 19 w 37"/>
                      <a:gd name="T25" fmla="*/ 17 h 19"/>
                      <a:gd name="T26" fmla="*/ 25 w 37"/>
                      <a:gd name="T27" fmla="*/ 13 h 19"/>
                      <a:gd name="T28" fmla="*/ 30 w 37"/>
                      <a:gd name="T29" fmla="*/ 11 h 19"/>
                      <a:gd name="T30" fmla="*/ 32 w 37"/>
                      <a:gd name="T31" fmla="*/ 10 h 19"/>
                      <a:gd name="T32" fmla="*/ 35 w 37"/>
                      <a:gd name="T33" fmla="*/ 6 h 19"/>
                      <a:gd name="T34" fmla="*/ 36 w 37"/>
                      <a:gd name="T35" fmla="*/ 5 h 19"/>
                      <a:gd name="T36" fmla="*/ 36 w 37"/>
                      <a:gd name="T37" fmla="*/ 3 h 19"/>
                      <a:gd name="T38" fmla="*/ 36 w 37"/>
                      <a:gd name="T39" fmla="*/ 3 h 19"/>
                      <a:gd name="T40" fmla="*/ 36 w 37"/>
                      <a:gd name="T41" fmla="*/ 3 h 19"/>
                      <a:gd name="T42" fmla="*/ 35 w 37"/>
                      <a:gd name="T43" fmla="*/ 0 h 19"/>
                      <a:gd name="T44" fmla="*/ 32 w 37"/>
                      <a:gd name="T45" fmla="*/ 0 h 19"/>
                      <a:gd name="T46" fmla="*/ 30 w 37"/>
                      <a:gd name="T47" fmla="*/ 0 h 19"/>
                      <a:gd name="T48" fmla="*/ 28 w 37"/>
                      <a:gd name="T49" fmla="*/ 2 h 19"/>
                      <a:gd name="T50" fmla="*/ 28 w 37"/>
                      <a:gd name="T51" fmla="*/ 2 h 19"/>
                      <a:gd name="T52" fmla="*/ 28 w 37"/>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19">
                        <a:moveTo>
                          <a:pt x="28" y="2"/>
                        </a:moveTo>
                        <a:lnTo>
                          <a:pt x="28" y="2"/>
                        </a:lnTo>
                        <a:lnTo>
                          <a:pt x="28" y="2"/>
                        </a:lnTo>
                        <a:lnTo>
                          <a:pt x="28" y="3"/>
                        </a:lnTo>
                        <a:lnTo>
                          <a:pt x="27" y="5"/>
                        </a:lnTo>
                        <a:lnTo>
                          <a:pt x="25" y="5"/>
                        </a:lnTo>
                        <a:lnTo>
                          <a:pt x="22" y="8"/>
                        </a:lnTo>
                        <a:lnTo>
                          <a:pt x="17" y="10"/>
                        </a:lnTo>
                        <a:lnTo>
                          <a:pt x="10" y="11"/>
                        </a:lnTo>
                        <a:lnTo>
                          <a:pt x="0" y="11"/>
                        </a:lnTo>
                        <a:lnTo>
                          <a:pt x="0" y="18"/>
                        </a:lnTo>
                        <a:lnTo>
                          <a:pt x="11" y="17"/>
                        </a:lnTo>
                        <a:lnTo>
                          <a:pt x="19" y="17"/>
                        </a:lnTo>
                        <a:lnTo>
                          <a:pt x="25" y="13"/>
                        </a:lnTo>
                        <a:lnTo>
                          <a:pt x="30" y="11"/>
                        </a:lnTo>
                        <a:lnTo>
                          <a:pt x="32" y="10"/>
                        </a:lnTo>
                        <a:lnTo>
                          <a:pt x="35" y="6"/>
                        </a:lnTo>
                        <a:lnTo>
                          <a:pt x="36" y="5"/>
                        </a:lnTo>
                        <a:lnTo>
                          <a:pt x="36" y="3"/>
                        </a:lnTo>
                        <a:lnTo>
                          <a:pt x="36" y="3"/>
                        </a:lnTo>
                        <a:lnTo>
                          <a:pt x="36" y="3"/>
                        </a:lnTo>
                        <a:lnTo>
                          <a:pt x="35" y="0"/>
                        </a:lnTo>
                        <a:lnTo>
                          <a:pt x="32" y="0"/>
                        </a:lnTo>
                        <a:lnTo>
                          <a:pt x="30" y="0"/>
                        </a:lnTo>
                        <a:lnTo>
                          <a:pt x="28" y="2"/>
                        </a:lnTo>
                        <a:lnTo>
                          <a:pt x="28" y="2"/>
                        </a:lnTo>
                        <a:lnTo>
                          <a:pt x="28" y="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82" name="Freeform 82"/>
                  <p:cNvSpPr>
                    <a:spLocks/>
                  </p:cNvSpPr>
                  <p:nvPr/>
                </p:nvSpPr>
                <p:spPr bwMode="auto">
                  <a:xfrm>
                    <a:off x="4523" y="2095"/>
                    <a:ext cx="9" cy="10"/>
                  </a:xfrm>
                  <a:custGeom>
                    <a:avLst/>
                    <a:gdLst>
                      <a:gd name="T0" fmla="*/ 7 w 9"/>
                      <a:gd name="T1" fmla="*/ 9 h 10"/>
                      <a:gd name="T2" fmla="*/ 0 w 9"/>
                      <a:gd name="T3" fmla="*/ 4 h 10"/>
                      <a:gd name="T4" fmla="*/ 0 w 9"/>
                      <a:gd name="T5" fmla="*/ 6 h 10"/>
                      <a:gd name="T6" fmla="*/ 8 w 9"/>
                      <a:gd name="T7" fmla="*/ 7 h 10"/>
                      <a:gd name="T8" fmla="*/ 8 w 9"/>
                      <a:gd name="T9" fmla="*/ 6 h 10"/>
                      <a:gd name="T10" fmla="*/ 3 w 9"/>
                      <a:gd name="T11" fmla="*/ 0 h 10"/>
                      <a:gd name="T12" fmla="*/ 8 w 9"/>
                      <a:gd name="T13" fmla="*/ 6 h 10"/>
                      <a:gd name="T14" fmla="*/ 8 w 9"/>
                      <a:gd name="T15" fmla="*/ 2 h 10"/>
                      <a:gd name="T16" fmla="*/ 7 w 9"/>
                      <a:gd name="T17" fmla="*/ 0 h 10"/>
                      <a:gd name="T18" fmla="*/ 2 w 9"/>
                      <a:gd name="T19" fmla="*/ 2 h 10"/>
                      <a:gd name="T20" fmla="*/ 0 w 9"/>
                      <a:gd name="T21" fmla="*/ 4 h 10"/>
                      <a:gd name="T22" fmla="*/ 7 w 9"/>
                      <a:gd name="T23" fmla="*/ 9 h 10"/>
                      <a:gd name="T24" fmla="*/ 7 w 9"/>
                      <a:gd name="T2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0">
                        <a:moveTo>
                          <a:pt x="7" y="9"/>
                        </a:moveTo>
                        <a:lnTo>
                          <a:pt x="0" y="4"/>
                        </a:lnTo>
                        <a:lnTo>
                          <a:pt x="0" y="6"/>
                        </a:lnTo>
                        <a:lnTo>
                          <a:pt x="8" y="7"/>
                        </a:lnTo>
                        <a:lnTo>
                          <a:pt x="8" y="6"/>
                        </a:lnTo>
                        <a:lnTo>
                          <a:pt x="3" y="0"/>
                        </a:lnTo>
                        <a:lnTo>
                          <a:pt x="8" y="6"/>
                        </a:lnTo>
                        <a:lnTo>
                          <a:pt x="8" y="2"/>
                        </a:lnTo>
                        <a:lnTo>
                          <a:pt x="7" y="0"/>
                        </a:lnTo>
                        <a:lnTo>
                          <a:pt x="2" y="2"/>
                        </a:lnTo>
                        <a:lnTo>
                          <a:pt x="0" y="4"/>
                        </a:lnTo>
                        <a:lnTo>
                          <a:pt x="7" y="9"/>
                        </a:lnTo>
                        <a:lnTo>
                          <a:pt x="7" y="9"/>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83" name="Freeform 83"/>
                  <p:cNvSpPr>
                    <a:spLocks/>
                  </p:cNvSpPr>
                  <p:nvPr/>
                </p:nvSpPr>
                <p:spPr bwMode="auto">
                  <a:xfrm>
                    <a:off x="4493" y="2095"/>
                    <a:ext cx="38" cy="13"/>
                  </a:xfrm>
                  <a:custGeom>
                    <a:avLst/>
                    <a:gdLst>
                      <a:gd name="T0" fmla="*/ 3 w 38"/>
                      <a:gd name="T1" fmla="*/ 12 h 13"/>
                      <a:gd name="T2" fmla="*/ 3 w 38"/>
                      <a:gd name="T3" fmla="*/ 12 h 13"/>
                      <a:gd name="T4" fmla="*/ 9 w 38"/>
                      <a:gd name="T5" fmla="*/ 12 h 13"/>
                      <a:gd name="T6" fmla="*/ 13 w 38"/>
                      <a:gd name="T7" fmla="*/ 12 h 13"/>
                      <a:gd name="T8" fmla="*/ 19 w 38"/>
                      <a:gd name="T9" fmla="*/ 12 h 13"/>
                      <a:gd name="T10" fmla="*/ 22 w 38"/>
                      <a:gd name="T11" fmla="*/ 11 h 13"/>
                      <a:gd name="T12" fmla="*/ 25 w 38"/>
                      <a:gd name="T13" fmla="*/ 10 h 13"/>
                      <a:gd name="T14" fmla="*/ 29 w 38"/>
                      <a:gd name="T15" fmla="*/ 10 h 13"/>
                      <a:gd name="T16" fmla="*/ 32 w 38"/>
                      <a:gd name="T17" fmla="*/ 9 h 13"/>
                      <a:gd name="T18" fmla="*/ 37 w 38"/>
                      <a:gd name="T19" fmla="*/ 9 h 13"/>
                      <a:gd name="T20" fmla="*/ 33 w 38"/>
                      <a:gd name="T21" fmla="*/ 0 h 13"/>
                      <a:gd name="T22" fmla="*/ 30 w 38"/>
                      <a:gd name="T23" fmla="*/ 2 h 13"/>
                      <a:gd name="T24" fmla="*/ 27 w 38"/>
                      <a:gd name="T25" fmla="*/ 4 h 13"/>
                      <a:gd name="T26" fmla="*/ 24 w 38"/>
                      <a:gd name="T27" fmla="*/ 4 h 13"/>
                      <a:gd name="T28" fmla="*/ 20 w 38"/>
                      <a:gd name="T29" fmla="*/ 4 h 13"/>
                      <a:gd name="T30" fmla="*/ 17 w 38"/>
                      <a:gd name="T31" fmla="*/ 4 h 13"/>
                      <a:gd name="T32" fmla="*/ 12 w 38"/>
                      <a:gd name="T33" fmla="*/ 6 h 13"/>
                      <a:gd name="T34" fmla="*/ 9 w 38"/>
                      <a:gd name="T35" fmla="*/ 6 h 13"/>
                      <a:gd name="T36" fmla="*/ 3 w 38"/>
                      <a:gd name="T37" fmla="*/ 6 h 13"/>
                      <a:gd name="T38" fmla="*/ 3 w 38"/>
                      <a:gd name="T39" fmla="*/ 6 h 13"/>
                      <a:gd name="T40" fmla="*/ 3 w 38"/>
                      <a:gd name="T41" fmla="*/ 6 h 13"/>
                      <a:gd name="T42" fmla="*/ 0 w 38"/>
                      <a:gd name="T43" fmla="*/ 7 h 13"/>
                      <a:gd name="T44" fmla="*/ 0 w 38"/>
                      <a:gd name="T45" fmla="*/ 9 h 13"/>
                      <a:gd name="T46" fmla="*/ 0 w 38"/>
                      <a:gd name="T47" fmla="*/ 12 h 13"/>
                      <a:gd name="T48" fmla="*/ 3 w 38"/>
                      <a:gd name="T49" fmla="*/ 12 h 13"/>
                      <a:gd name="T50" fmla="*/ 3 w 38"/>
                      <a:gd name="T5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 h="13">
                        <a:moveTo>
                          <a:pt x="3" y="12"/>
                        </a:moveTo>
                        <a:lnTo>
                          <a:pt x="3" y="12"/>
                        </a:lnTo>
                        <a:lnTo>
                          <a:pt x="9" y="12"/>
                        </a:lnTo>
                        <a:lnTo>
                          <a:pt x="13" y="12"/>
                        </a:lnTo>
                        <a:lnTo>
                          <a:pt x="19" y="12"/>
                        </a:lnTo>
                        <a:lnTo>
                          <a:pt x="22" y="11"/>
                        </a:lnTo>
                        <a:lnTo>
                          <a:pt x="25" y="10"/>
                        </a:lnTo>
                        <a:lnTo>
                          <a:pt x="29" y="10"/>
                        </a:lnTo>
                        <a:lnTo>
                          <a:pt x="32" y="9"/>
                        </a:lnTo>
                        <a:lnTo>
                          <a:pt x="37" y="9"/>
                        </a:lnTo>
                        <a:lnTo>
                          <a:pt x="33" y="0"/>
                        </a:lnTo>
                        <a:lnTo>
                          <a:pt x="30" y="2"/>
                        </a:lnTo>
                        <a:lnTo>
                          <a:pt x="27" y="4"/>
                        </a:lnTo>
                        <a:lnTo>
                          <a:pt x="24" y="4"/>
                        </a:lnTo>
                        <a:lnTo>
                          <a:pt x="20" y="4"/>
                        </a:lnTo>
                        <a:lnTo>
                          <a:pt x="17" y="4"/>
                        </a:lnTo>
                        <a:lnTo>
                          <a:pt x="12" y="6"/>
                        </a:lnTo>
                        <a:lnTo>
                          <a:pt x="9" y="6"/>
                        </a:lnTo>
                        <a:lnTo>
                          <a:pt x="3" y="6"/>
                        </a:lnTo>
                        <a:lnTo>
                          <a:pt x="3" y="6"/>
                        </a:lnTo>
                        <a:lnTo>
                          <a:pt x="3" y="6"/>
                        </a:lnTo>
                        <a:lnTo>
                          <a:pt x="0" y="7"/>
                        </a:lnTo>
                        <a:lnTo>
                          <a:pt x="0" y="9"/>
                        </a:lnTo>
                        <a:lnTo>
                          <a:pt x="0" y="12"/>
                        </a:lnTo>
                        <a:lnTo>
                          <a:pt x="3" y="12"/>
                        </a:lnTo>
                        <a:lnTo>
                          <a:pt x="3" y="1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84" name="Freeform 84"/>
                  <p:cNvSpPr>
                    <a:spLocks/>
                  </p:cNvSpPr>
                  <p:nvPr/>
                </p:nvSpPr>
                <p:spPr bwMode="auto">
                  <a:xfrm>
                    <a:off x="4459" y="2097"/>
                    <a:ext cx="38" cy="11"/>
                  </a:xfrm>
                  <a:custGeom>
                    <a:avLst/>
                    <a:gdLst>
                      <a:gd name="T0" fmla="*/ 8 w 38"/>
                      <a:gd name="T1" fmla="*/ 2 h 11"/>
                      <a:gd name="T2" fmla="*/ 4 w 38"/>
                      <a:gd name="T3" fmla="*/ 7 h 11"/>
                      <a:gd name="T4" fmla="*/ 6 w 38"/>
                      <a:gd name="T5" fmla="*/ 7 h 11"/>
                      <a:gd name="T6" fmla="*/ 8 w 38"/>
                      <a:gd name="T7" fmla="*/ 8 h 11"/>
                      <a:gd name="T8" fmla="*/ 13 w 38"/>
                      <a:gd name="T9" fmla="*/ 8 h 11"/>
                      <a:gd name="T10" fmla="*/ 17 w 38"/>
                      <a:gd name="T11" fmla="*/ 9 h 11"/>
                      <a:gd name="T12" fmla="*/ 22 w 38"/>
                      <a:gd name="T13" fmla="*/ 10 h 11"/>
                      <a:gd name="T14" fmla="*/ 26 w 38"/>
                      <a:gd name="T15" fmla="*/ 10 h 11"/>
                      <a:gd name="T16" fmla="*/ 32 w 38"/>
                      <a:gd name="T17" fmla="*/ 10 h 11"/>
                      <a:gd name="T18" fmla="*/ 37 w 38"/>
                      <a:gd name="T19" fmla="*/ 10 h 11"/>
                      <a:gd name="T20" fmla="*/ 37 w 38"/>
                      <a:gd name="T21" fmla="*/ 4 h 11"/>
                      <a:gd name="T22" fmla="*/ 32 w 38"/>
                      <a:gd name="T23" fmla="*/ 4 h 11"/>
                      <a:gd name="T24" fmla="*/ 26 w 38"/>
                      <a:gd name="T25" fmla="*/ 4 h 11"/>
                      <a:gd name="T26" fmla="*/ 22 w 38"/>
                      <a:gd name="T27" fmla="*/ 4 h 11"/>
                      <a:gd name="T28" fmla="*/ 18 w 38"/>
                      <a:gd name="T29" fmla="*/ 2 h 11"/>
                      <a:gd name="T30" fmla="*/ 15 w 38"/>
                      <a:gd name="T31" fmla="*/ 2 h 11"/>
                      <a:gd name="T32" fmla="*/ 12 w 38"/>
                      <a:gd name="T33" fmla="*/ 2 h 11"/>
                      <a:gd name="T34" fmla="*/ 8 w 38"/>
                      <a:gd name="T35" fmla="*/ 0 h 11"/>
                      <a:gd name="T36" fmla="*/ 5 w 38"/>
                      <a:gd name="T37" fmla="*/ 0 h 11"/>
                      <a:gd name="T38" fmla="*/ 0 w 38"/>
                      <a:gd name="T39" fmla="*/ 4 h 11"/>
                      <a:gd name="T40" fmla="*/ 5 w 38"/>
                      <a:gd name="T41" fmla="*/ 0 h 11"/>
                      <a:gd name="T42" fmla="*/ 3 w 38"/>
                      <a:gd name="T43" fmla="*/ 0 h 11"/>
                      <a:gd name="T44" fmla="*/ 0 w 38"/>
                      <a:gd name="T45" fmla="*/ 2 h 11"/>
                      <a:gd name="T46" fmla="*/ 2 w 38"/>
                      <a:gd name="T47" fmla="*/ 5 h 11"/>
                      <a:gd name="T48" fmla="*/ 4 w 38"/>
                      <a:gd name="T49" fmla="*/ 7 h 11"/>
                      <a:gd name="T50" fmla="*/ 8 w 38"/>
                      <a:gd name="T51" fmla="*/ 2 h 11"/>
                      <a:gd name="T52" fmla="*/ 8 w 38"/>
                      <a:gd name="T5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11">
                        <a:moveTo>
                          <a:pt x="8" y="2"/>
                        </a:moveTo>
                        <a:lnTo>
                          <a:pt x="4" y="7"/>
                        </a:lnTo>
                        <a:lnTo>
                          <a:pt x="6" y="7"/>
                        </a:lnTo>
                        <a:lnTo>
                          <a:pt x="8" y="8"/>
                        </a:lnTo>
                        <a:lnTo>
                          <a:pt x="13" y="8"/>
                        </a:lnTo>
                        <a:lnTo>
                          <a:pt x="17" y="9"/>
                        </a:lnTo>
                        <a:lnTo>
                          <a:pt x="22" y="10"/>
                        </a:lnTo>
                        <a:lnTo>
                          <a:pt x="26" y="10"/>
                        </a:lnTo>
                        <a:lnTo>
                          <a:pt x="32" y="10"/>
                        </a:lnTo>
                        <a:lnTo>
                          <a:pt x="37" y="10"/>
                        </a:lnTo>
                        <a:lnTo>
                          <a:pt x="37" y="4"/>
                        </a:lnTo>
                        <a:lnTo>
                          <a:pt x="32" y="4"/>
                        </a:lnTo>
                        <a:lnTo>
                          <a:pt x="26" y="4"/>
                        </a:lnTo>
                        <a:lnTo>
                          <a:pt x="22" y="4"/>
                        </a:lnTo>
                        <a:lnTo>
                          <a:pt x="18" y="2"/>
                        </a:lnTo>
                        <a:lnTo>
                          <a:pt x="15" y="2"/>
                        </a:lnTo>
                        <a:lnTo>
                          <a:pt x="12" y="2"/>
                        </a:lnTo>
                        <a:lnTo>
                          <a:pt x="8" y="0"/>
                        </a:lnTo>
                        <a:lnTo>
                          <a:pt x="5" y="0"/>
                        </a:lnTo>
                        <a:lnTo>
                          <a:pt x="0" y="4"/>
                        </a:lnTo>
                        <a:lnTo>
                          <a:pt x="5" y="0"/>
                        </a:lnTo>
                        <a:lnTo>
                          <a:pt x="3" y="0"/>
                        </a:lnTo>
                        <a:lnTo>
                          <a:pt x="0" y="2"/>
                        </a:lnTo>
                        <a:lnTo>
                          <a:pt x="2" y="5"/>
                        </a:lnTo>
                        <a:lnTo>
                          <a:pt x="4" y="7"/>
                        </a:lnTo>
                        <a:lnTo>
                          <a:pt x="8" y="2"/>
                        </a:lnTo>
                        <a:lnTo>
                          <a:pt x="8" y="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85" name="Freeform 85"/>
                  <p:cNvSpPr>
                    <a:spLocks/>
                  </p:cNvSpPr>
                  <p:nvPr/>
                </p:nvSpPr>
                <p:spPr bwMode="auto">
                  <a:xfrm>
                    <a:off x="4459" y="2099"/>
                    <a:ext cx="9" cy="7"/>
                  </a:xfrm>
                  <a:custGeom>
                    <a:avLst/>
                    <a:gdLst>
                      <a:gd name="T0" fmla="*/ 8 w 9"/>
                      <a:gd name="T1" fmla="*/ 3 h 7"/>
                      <a:gd name="T2" fmla="*/ 8 w 9"/>
                      <a:gd name="T3" fmla="*/ 2 h 7"/>
                      <a:gd name="T4" fmla="*/ 8 w 9"/>
                      <a:gd name="T5" fmla="*/ 0 h 7"/>
                      <a:gd name="T6" fmla="*/ 0 w 9"/>
                      <a:gd name="T7" fmla="*/ 2 h 7"/>
                      <a:gd name="T8" fmla="*/ 2 w 9"/>
                      <a:gd name="T9" fmla="*/ 3 h 7"/>
                      <a:gd name="T10" fmla="*/ 2 w 9"/>
                      <a:gd name="T11" fmla="*/ 3 h 7"/>
                      <a:gd name="T12" fmla="*/ 2 w 9"/>
                      <a:gd name="T13" fmla="*/ 3 h 7"/>
                      <a:gd name="T14" fmla="*/ 4 w 9"/>
                      <a:gd name="T15" fmla="*/ 5 h 7"/>
                      <a:gd name="T16" fmla="*/ 6 w 9"/>
                      <a:gd name="T17" fmla="*/ 6 h 7"/>
                      <a:gd name="T18" fmla="*/ 8 w 9"/>
                      <a:gd name="T19" fmla="*/ 5 h 7"/>
                      <a:gd name="T20" fmla="*/ 8 w 9"/>
                      <a:gd name="T21" fmla="*/ 2 h 7"/>
                      <a:gd name="T22" fmla="*/ 8 w 9"/>
                      <a:gd name="T23" fmla="*/ 3 h 7"/>
                      <a:gd name="T24" fmla="*/ 8 w 9"/>
                      <a:gd name="T25"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7">
                        <a:moveTo>
                          <a:pt x="8" y="3"/>
                        </a:moveTo>
                        <a:lnTo>
                          <a:pt x="8" y="2"/>
                        </a:lnTo>
                        <a:lnTo>
                          <a:pt x="8" y="0"/>
                        </a:lnTo>
                        <a:lnTo>
                          <a:pt x="0" y="2"/>
                        </a:lnTo>
                        <a:lnTo>
                          <a:pt x="2" y="3"/>
                        </a:lnTo>
                        <a:lnTo>
                          <a:pt x="2" y="3"/>
                        </a:lnTo>
                        <a:lnTo>
                          <a:pt x="2" y="3"/>
                        </a:lnTo>
                        <a:lnTo>
                          <a:pt x="4" y="5"/>
                        </a:lnTo>
                        <a:lnTo>
                          <a:pt x="6" y="6"/>
                        </a:lnTo>
                        <a:lnTo>
                          <a:pt x="8" y="5"/>
                        </a:lnTo>
                        <a:lnTo>
                          <a:pt x="8" y="2"/>
                        </a:lnTo>
                        <a:lnTo>
                          <a:pt x="8" y="3"/>
                        </a:lnTo>
                        <a:lnTo>
                          <a:pt x="8" y="3"/>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86" name="Freeform 86"/>
                  <p:cNvSpPr>
                    <a:spLocks/>
                  </p:cNvSpPr>
                  <p:nvPr/>
                </p:nvSpPr>
                <p:spPr bwMode="auto">
                  <a:xfrm>
                    <a:off x="4436" y="1971"/>
                    <a:ext cx="121" cy="61"/>
                  </a:xfrm>
                  <a:custGeom>
                    <a:avLst/>
                    <a:gdLst>
                      <a:gd name="T0" fmla="*/ 119 w 121"/>
                      <a:gd name="T1" fmla="*/ 26 h 61"/>
                      <a:gd name="T2" fmla="*/ 120 w 121"/>
                      <a:gd name="T3" fmla="*/ 0 h 61"/>
                      <a:gd name="T4" fmla="*/ 120 w 121"/>
                      <a:gd name="T5" fmla="*/ 2 h 61"/>
                      <a:gd name="T6" fmla="*/ 118 w 121"/>
                      <a:gd name="T7" fmla="*/ 4 h 61"/>
                      <a:gd name="T8" fmla="*/ 116 w 121"/>
                      <a:gd name="T9" fmla="*/ 8 h 61"/>
                      <a:gd name="T10" fmla="*/ 110 w 121"/>
                      <a:gd name="T11" fmla="*/ 12 h 61"/>
                      <a:gd name="T12" fmla="*/ 104 w 121"/>
                      <a:gd name="T13" fmla="*/ 16 h 61"/>
                      <a:gd name="T14" fmla="*/ 94 w 121"/>
                      <a:gd name="T15" fmla="*/ 20 h 61"/>
                      <a:gd name="T16" fmla="*/ 79 w 121"/>
                      <a:gd name="T17" fmla="*/ 22 h 61"/>
                      <a:gd name="T18" fmla="*/ 60 w 121"/>
                      <a:gd name="T19" fmla="*/ 23 h 61"/>
                      <a:gd name="T20" fmla="*/ 40 w 121"/>
                      <a:gd name="T21" fmla="*/ 22 h 61"/>
                      <a:gd name="T22" fmla="*/ 27 w 121"/>
                      <a:gd name="T23" fmla="*/ 20 h 61"/>
                      <a:gd name="T24" fmla="*/ 15 w 121"/>
                      <a:gd name="T25" fmla="*/ 16 h 61"/>
                      <a:gd name="T26" fmla="*/ 7 w 121"/>
                      <a:gd name="T27" fmla="*/ 12 h 61"/>
                      <a:gd name="T28" fmla="*/ 2 w 121"/>
                      <a:gd name="T29" fmla="*/ 8 h 61"/>
                      <a:gd name="T30" fmla="*/ 1 w 121"/>
                      <a:gd name="T31" fmla="*/ 4 h 61"/>
                      <a:gd name="T32" fmla="*/ 0 w 121"/>
                      <a:gd name="T33" fmla="*/ 2 h 61"/>
                      <a:gd name="T34" fmla="*/ 0 w 121"/>
                      <a:gd name="T35" fmla="*/ 0 h 61"/>
                      <a:gd name="T36" fmla="*/ 0 w 121"/>
                      <a:gd name="T37" fmla="*/ 26 h 61"/>
                      <a:gd name="T38" fmla="*/ 0 w 121"/>
                      <a:gd name="T39" fmla="*/ 36 h 61"/>
                      <a:gd name="T40" fmla="*/ 0 w 121"/>
                      <a:gd name="T41" fmla="*/ 38 h 61"/>
                      <a:gd name="T42" fmla="*/ 1 w 121"/>
                      <a:gd name="T43" fmla="*/ 42 h 61"/>
                      <a:gd name="T44" fmla="*/ 2 w 121"/>
                      <a:gd name="T45" fmla="*/ 44 h 61"/>
                      <a:gd name="T46" fmla="*/ 7 w 121"/>
                      <a:gd name="T47" fmla="*/ 48 h 61"/>
                      <a:gd name="T48" fmla="*/ 15 w 121"/>
                      <a:gd name="T49" fmla="*/ 53 h 61"/>
                      <a:gd name="T50" fmla="*/ 27 w 121"/>
                      <a:gd name="T51" fmla="*/ 56 h 61"/>
                      <a:gd name="T52" fmla="*/ 40 w 121"/>
                      <a:gd name="T53" fmla="*/ 60 h 61"/>
                      <a:gd name="T54" fmla="*/ 60 w 121"/>
                      <a:gd name="T55" fmla="*/ 60 h 61"/>
                      <a:gd name="T56" fmla="*/ 79 w 121"/>
                      <a:gd name="T57" fmla="*/ 60 h 61"/>
                      <a:gd name="T58" fmla="*/ 94 w 121"/>
                      <a:gd name="T59" fmla="*/ 56 h 61"/>
                      <a:gd name="T60" fmla="*/ 104 w 121"/>
                      <a:gd name="T61" fmla="*/ 53 h 61"/>
                      <a:gd name="T62" fmla="*/ 110 w 121"/>
                      <a:gd name="T63" fmla="*/ 48 h 61"/>
                      <a:gd name="T64" fmla="*/ 116 w 121"/>
                      <a:gd name="T65" fmla="*/ 44 h 61"/>
                      <a:gd name="T66" fmla="*/ 118 w 121"/>
                      <a:gd name="T67" fmla="*/ 42 h 61"/>
                      <a:gd name="T68" fmla="*/ 120 w 121"/>
                      <a:gd name="T69" fmla="*/ 38 h 61"/>
                      <a:gd name="T70" fmla="*/ 120 w 121"/>
                      <a:gd name="T71" fmla="*/ 36 h 61"/>
                      <a:gd name="T72" fmla="*/ 119 w 121"/>
                      <a:gd name="T73" fmla="*/ 26 h 61"/>
                      <a:gd name="T74" fmla="*/ 119 w 121"/>
                      <a:gd name="T7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61">
                        <a:moveTo>
                          <a:pt x="119" y="26"/>
                        </a:moveTo>
                        <a:lnTo>
                          <a:pt x="120" y="0"/>
                        </a:lnTo>
                        <a:lnTo>
                          <a:pt x="120" y="2"/>
                        </a:lnTo>
                        <a:lnTo>
                          <a:pt x="118" y="4"/>
                        </a:lnTo>
                        <a:lnTo>
                          <a:pt x="116" y="8"/>
                        </a:lnTo>
                        <a:lnTo>
                          <a:pt x="110" y="12"/>
                        </a:lnTo>
                        <a:lnTo>
                          <a:pt x="104" y="16"/>
                        </a:lnTo>
                        <a:lnTo>
                          <a:pt x="94" y="20"/>
                        </a:lnTo>
                        <a:lnTo>
                          <a:pt x="79" y="22"/>
                        </a:lnTo>
                        <a:lnTo>
                          <a:pt x="60" y="23"/>
                        </a:lnTo>
                        <a:lnTo>
                          <a:pt x="40" y="22"/>
                        </a:lnTo>
                        <a:lnTo>
                          <a:pt x="27" y="20"/>
                        </a:lnTo>
                        <a:lnTo>
                          <a:pt x="15" y="16"/>
                        </a:lnTo>
                        <a:lnTo>
                          <a:pt x="7" y="12"/>
                        </a:lnTo>
                        <a:lnTo>
                          <a:pt x="2" y="8"/>
                        </a:lnTo>
                        <a:lnTo>
                          <a:pt x="1" y="4"/>
                        </a:lnTo>
                        <a:lnTo>
                          <a:pt x="0" y="2"/>
                        </a:lnTo>
                        <a:lnTo>
                          <a:pt x="0" y="0"/>
                        </a:lnTo>
                        <a:lnTo>
                          <a:pt x="0" y="26"/>
                        </a:lnTo>
                        <a:lnTo>
                          <a:pt x="0" y="36"/>
                        </a:lnTo>
                        <a:lnTo>
                          <a:pt x="0" y="38"/>
                        </a:lnTo>
                        <a:lnTo>
                          <a:pt x="1" y="42"/>
                        </a:lnTo>
                        <a:lnTo>
                          <a:pt x="2" y="44"/>
                        </a:lnTo>
                        <a:lnTo>
                          <a:pt x="7" y="48"/>
                        </a:lnTo>
                        <a:lnTo>
                          <a:pt x="15" y="53"/>
                        </a:lnTo>
                        <a:lnTo>
                          <a:pt x="27" y="56"/>
                        </a:lnTo>
                        <a:lnTo>
                          <a:pt x="40" y="60"/>
                        </a:lnTo>
                        <a:lnTo>
                          <a:pt x="60" y="60"/>
                        </a:lnTo>
                        <a:lnTo>
                          <a:pt x="79" y="60"/>
                        </a:lnTo>
                        <a:lnTo>
                          <a:pt x="94" y="56"/>
                        </a:lnTo>
                        <a:lnTo>
                          <a:pt x="104" y="53"/>
                        </a:lnTo>
                        <a:lnTo>
                          <a:pt x="110" y="48"/>
                        </a:lnTo>
                        <a:lnTo>
                          <a:pt x="116" y="44"/>
                        </a:lnTo>
                        <a:lnTo>
                          <a:pt x="118" y="42"/>
                        </a:lnTo>
                        <a:lnTo>
                          <a:pt x="120" y="38"/>
                        </a:lnTo>
                        <a:lnTo>
                          <a:pt x="120" y="36"/>
                        </a:lnTo>
                        <a:lnTo>
                          <a:pt x="119" y="26"/>
                        </a:lnTo>
                        <a:lnTo>
                          <a:pt x="119" y="26"/>
                        </a:lnTo>
                      </a:path>
                    </a:pathLst>
                  </a:custGeom>
                  <a:solidFill>
                    <a:srgbClr val="D2D2D2"/>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87" name="Freeform 87"/>
                  <p:cNvSpPr>
                    <a:spLocks/>
                  </p:cNvSpPr>
                  <p:nvPr/>
                </p:nvSpPr>
                <p:spPr bwMode="auto">
                  <a:xfrm>
                    <a:off x="4552" y="1969"/>
                    <a:ext cx="9" cy="29"/>
                  </a:xfrm>
                  <a:custGeom>
                    <a:avLst/>
                    <a:gdLst>
                      <a:gd name="T0" fmla="*/ 8 w 9"/>
                      <a:gd name="T1" fmla="*/ 2 h 29"/>
                      <a:gd name="T2" fmla="*/ 0 w 9"/>
                      <a:gd name="T3" fmla="*/ 2 h 29"/>
                      <a:gd name="T4" fmla="*/ 0 w 9"/>
                      <a:gd name="T5" fmla="*/ 28 h 29"/>
                      <a:gd name="T6" fmla="*/ 8 w 9"/>
                      <a:gd name="T7" fmla="*/ 28 h 29"/>
                      <a:gd name="T8" fmla="*/ 8 w 9"/>
                      <a:gd name="T9" fmla="*/ 2 h 29"/>
                      <a:gd name="T10" fmla="*/ 0 w 9"/>
                      <a:gd name="T11" fmla="*/ 2 h 29"/>
                      <a:gd name="T12" fmla="*/ 8 w 9"/>
                      <a:gd name="T13" fmla="*/ 2 h 29"/>
                      <a:gd name="T14" fmla="*/ 7 w 9"/>
                      <a:gd name="T15" fmla="*/ 0 h 29"/>
                      <a:gd name="T16" fmla="*/ 4 w 9"/>
                      <a:gd name="T17" fmla="*/ 0 h 29"/>
                      <a:gd name="T18" fmla="*/ 1 w 9"/>
                      <a:gd name="T19" fmla="*/ 0 h 29"/>
                      <a:gd name="T20" fmla="*/ 0 w 9"/>
                      <a:gd name="T21" fmla="*/ 2 h 29"/>
                      <a:gd name="T22" fmla="*/ 8 w 9"/>
                      <a:gd name="T23" fmla="*/ 2 h 29"/>
                      <a:gd name="T24" fmla="*/ 8 w 9"/>
                      <a:gd name="T2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9">
                        <a:moveTo>
                          <a:pt x="8" y="2"/>
                        </a:moveTo>
                        <a:lnTo>
                          <a:pt x="0" y="2"/>
                        </a:lnTo>
                        <a:lnTo>
                          <a:pt x="0" y="28"/>
                        </a:lnTo>
                        <a:lnTo>
                          <a:pt x="8" y="28"/>
                        </a:lnTo>
                        <a:lnTo>
                          <a:pt x="8" y="2"/>
                        </a:lnTo>
                        <a:lnTo>
                          <a:pt x="0" y="2"/>
                        </a:lnTo>
                        <a:lnTo>
                          <a:pt x="8" y="2"/>
                        </a:lnTo>
                        <a:lnTo>
                          <a:pt x="7" y="0"/>
                        </a:lnTo>
                        <a:lnTo>
                          <a:pt x="4" y="0"/>
                        </a:lnTo>
                        <a:lnTo>
                          <a:pt x="1" y="0"/>
                        </a:lnTo>
                        <a:lnTo>
                          <a:pt x="0" y="2"/>
                        </a:lnTo>
                        <a:lnTo>
                          <a:pt x="8" y="2"/>
                        </a:lnTo>
                        <a:lnTo>
                          <a:pt x="8" y="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88" name="Freeform 88"/>
                  <p:cNvSpPr>
                    <a:spLocks/>
                  </p:cNvSpPr>
                  <p:nvPr/>
                </p:nvSpPr>
                <p:spPr bwMode="auto">
                  <a:xfrm>
                    <a:off x="4493" y="1971"/>
                    <a:ext cx="68" cy="27"/>
                  </a:xfrm>
                  <a:custGeom>
                    <a:avLst/>
                    <a:gdLst>
                      <a:gd name="T0" fmla="*/ 3 w 68"/>
                      <a:gd name="T1" fmla="*/ 26 h 27"/>
                      <a:gd name="T2" fmla="*/ 3 w 68"/>
                      <a:gd name="T3" fmla="*/ 26 h 27"/>
                      <a:gd name="T4" fmla="*/ 22 w 68"/>
                      <a:gd name="T5" fmla="*/ 26 h 27"/>
                      <a:gd name="T6" fmla="*/ 38 w 68"/>
                      <a:gd name="T7" fmla="*/ 23 h 27"/>
                      <a:gd name="T8" fmla="*/ 49 w 68"/>
                      <a:gd name="T9" fmla="*/ 18 h 27"/>
                      <a:gd name="T10" fmla="*/ 57 w 68"/>
                      <a:gd name="T11" fmla="*/ 15 h 27"/>
                      <a:gd name="T12" fmla="*/ 61 w 68"/>
                      <a:gd name="T13" fmla="*/ 10 h 27"/>
                      <a:gd name="T14" fmla="*/ 64 w 68"/>
                      <a:gd name="T15" fmla="*/ 5 h 27"/>
                      <a:gd name="T16" fmla="*/ 67 w 68"/>
                      <a:gd name="T17" fmla="*/ 3 h 27"/>
                      <a:gd name="T18" fmla="*/ 67 w 68"/>
                      <a:gd name="T19" fmla="*/ 0 h 27"/>
                      <a:gd name="T20" fmla="*/ 59 w 68"/>
                      <a:gd name="T21" fmla="*/ 0 h 27"/>
                      <a:gd name="T22" fmla="*/ 60 w 68"/>
                      <a:gd name="T23" fmla="*/ 0 h 27"/>
                      <a:gd name="T24" fmla="*/ 59 w 68"/>
                      <a:gd name="T25" fmla="*/ 2 h 27"/>
                      <a:gd name="T26" fmla="*/ 57 w 68"/>
                      <a:gd name="T27" fmla="*/ 6 h 27"/>
                      <a:gd name="T28" fmla="*/ 52 w 68"/>
                      <a:gd name="T29" fmla="*/ 9 h 27"/>
                      <a:gd name="T30" fmla="*/ 45 w 68"/>
                      <a:gd name="T31" fmla="*/ 14 h 27"/>
                      <a:gd name="T32" fmla="*/ 37 w 68"/>
                      <a:gd name="T33" fmla="*/ 16 h 27"/>
                      <a:gd name="T34" fmla="*/ 22 w 68"/>
                      <a:gd name="T35" fmla="*/ 18 h 27"/>
                      <a:gd name="T36" fmla="*/ 3 w 68"/>
                      <a:gd name="T37" fmla="*/ 20 h 27"/>
                      <a:gd name="T38" fmla="*/ 3 w 68"/>
                      <a:gd name="T39" fmla="*/ 20 h 27"/>
                      <a:gd name="T40" fmla="*/ 3 w 68"/>
                      <a:gd name="T41" fmla="*/ 20 h 27"/>
                      <a:gd name="T42" fmla="*/ 0 w 68"/>
                      <a:gd name="T43" fmla="*/ 21 h 27"/>
                      <a:gd name="T44" fmla="*/ 0 w 68"/>
                      <a:gd name="T45" fmla="*/ 23 h 27"/>
                      <a:gd name="T46" fmla="*/ 0 w 68"/>
                      <a:gd name="T47" fmla="*/ 26 h 27"/>
                      <a:gd name="T48" fmla="*/ 3 w 68"/>
                      <a:gd name="T49" fmla="*/ 26 h 27"/>
                      <a:gd name="T50" fmla="*/ 3 w 68"/>
                      <a:gd name="T51"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 h="27">
                        <a:moveTo>
                          <a:pt x="3" y="26"/>
                        </a:moveTo>
                        <a:lnTo>
                          <a:pt x="3" y="26"/>
                        </a:lnTo>
                        <a:lnTo>
                          <a:pt x="22" y="26"/>
                        </a:lnTo>
                        <a:lnTo>
                          <a:pt x="38" y="23"/>
                        </a:lnTo>
                        <a:lnTo>
                          <a:pt x="49" y="18"/>
                        </a:lnTo>
                        <a:lnTo>
                          <a:pt x="57" y="15"/>
                        </a:lnTo>
                        <a:lnTo>
                          <a:pt x="61" y="10"/>
                        </a:lnTo>
                        <a:lnTo>
                          <a:pt x="64" y="5"/>
                        </a:lnTo>
                        <a:lnTo>
                          <a:pt x="67" y="3"/>
                        </a:lnTo>
                        <a:lnTo>
                          <a:pt x="67" y="0"/>
                        </a:lnTo>
                        <a:lnTo>
                          <a:pt x="59" y="0"/>
                        </a:lnTo>
                        <a:lnTo>
                          <a:pt x="60" y="0"/>
                        </a:lnTo>
                        <a:lnTo>
                          <a:pt x="59" y="2"/>
                        </a:lnTo>
                        <a:lnTo>
                          <a:pt x="57" y="6"/>
                        </a:lnTo>
                        <a:lnTo>
                          <a:pt x="52" y="9"/>
                        </a:lnTo>
                        <a:lnTo>
                          <a:pt x="45" y="14"/>
                        </a:lnTo>
                        <a:lnTo>
                          <a:pt x="37" y="16"/>
                        </a:lnTo>
                        <a:lnTo>
                          <a:pt x="22" y="18"/>
                        </a:lnTo>
                        <a:lnTo>
                          <a:pt x="3" y="20"/>
                        </a:lnTo>
                        <a:lnTo>
                          <a:pt x="3" y="20"/>
                        </a:lnTo>
                        <a:lnTo>
                          <a:pt x="3" y="20"/>
                        </a:lnTo>
                        <a:lnTo>
                          <a:pt x="0" y="21"/>
                        </a:lnTo>
                        <a:lnTo>
                          <a:pt x="0" y="23"/>
                        </a:lnTo>
                        <a:lnTo>
                          <a:pt x="0" y="26"/>
                        </a:lnTo>
                        <a:lnTo>
                          <a:pt x="3" y="26"/>
                        </a:lnTo>
                        <a:lnTo>
                          <a:pt x="3" y="26"/>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89" name="Freeform 89"/>
                  <p:cNvSpPr>
                    <a:spLocks/>
                  </p:cNvSpPr>
                  <p:nvPr/>
                </p:nvSpPr>
                <p:spPr bwMode="auto">
                  <a:xfrm>
                    <a:off x="4431" y="1969"/>
                    <a:ext cx="66" cy="29"/>
                  </a:xfrm>
                  <a:custGeom>
                    <a:avLst/>
                    <a:gdLst>
                      <a:gd name="T0" fmla="*/ 8 w 66"/>
                      <a:gd name="T1" fmla="*/ 2 h 29"/>
                      <a:gd name="T2" fmla="*/ 0 w 66"/>
                      <a:gd name="T3" fmla="*/ 2 h 29"/>
                      <a:gd name="T4" fmla="*/ 0 w 66"/>
                      <a:gd name="T5" fmla="*/ 4 h 29"/>
                      <a:gd name="T6" fmla="*/ 3 w 66"/>
                      <a:gd name="T7" fmla="*/ 7 h 29"/>
                      <a:gd name="T8" fmla="*/ 5 w 66"/>
                      <a:gd name="T9" fmla="*/ 12 h 29"/>
                      <a:gd name="T10" fmla="*/ 10 w 66"/>
                      <a:gd name="T11" fmla="*/ 17 h 29"/>
                      <a:gd name="T12" fmla="*/ 18 w 66"/>
                      <a:gd name="T13" fmla="*/ 20 h 29"/>
                      <a:gd name="T14" fmla="*/ 31 w 66"/>
                      <a:gd name="T15" fmla="*/ 25 h 29"/>
                      <a:gd name="T16" fmla="*/ 44 w 66"/>
                      <a:gd name="T17" fmla="*/ 28 h 29"/>
                      <a:gd name="T18" fmla="*/ 65 w 66"/>
                      <a:gd name="T19" fmla="*/ 28 h 29"/>
                      <a:gd name="T20" fmla="*/ 65 w 66"/>
                      <a:gd name="T21" fmla="*/ 22 h 29"/>
                      <a:gd name="T22" fmla="*/ 45 w 66"/>
                      <a:gd name="T23" fmla="*/ 20 h 29"/>
                      <a:gd name="T24" fmla="*/ 32 w 66"/>
                      <a:gd name="T25" fmla="*/ 18 h 29"/>
                      <a:gd name="T26" fmla="*/ 22 w 66"/>
                      <a:gd name="T27" fmla="*/ 16 h 29"/>
                      <a:gd name="T28" fmla="*/ 14 w 66"/>
                      <a:gd name="T29" fmla="*/ 11 h 29"/>
                      <a:gd name="T30" fmla="*/ 12 w 66"/>
                      <a:gd name="T31" fmla="*/ 8 h 29"/>
                      <a:gd name="T32" fmla="*/ 10 w 66"/>
                      <a:gd name="T33" fmla="*/ 4 h 29"/>
                      <a:gd name="T34" fmla="*/ 8 w 66"/>
                      <a:gd name="T35" fmla="*/ 2 h 29"/>
                      <a:gd name="T36" fmla="*/ 8 w 66"/>
                      <a:gd name="T37" fmla="*/ 2 h 29"/>
                      <a:gd name="T38" fmla="*/ 0 w 66"/>
                      <a:gd name="T39" fmla="*/ 2 h 29"/>
                      <a:gd name="T40" fmla="*/ 8 w 66"/>
                      <a:gd name="T41" fmla="*/ 2 h 29"/>
                      <a:gd name="T42" fmla="*/ 7 w 66"/>
                      <a:gd name="T43" fmla="*/ 0 h 29"/>
                      <a:gd name="T44" fmla="*/ 5 w 66"/>
                      <a:gd name="T45" fmla="*/ 0 h 29"/>
                      <a:gd name="T46" fmla="*/ 3 w 66"/>
                      <a:gd name="T47" fmla="*/ 0 h 29"/>
                      <a:gd name="T48" fmla="*/ 0 w 66"/>
                      <a:gd name="T49" fmla="*/ 2 h 29"/>
                      <a:gd name="T50" fmla="*/ 8 w 66"/>
                      <a:gd name="T51" fmla="*/ 2 h 29"/>
                      <a:gd name="T52" fmla="*/ 8 w 66"/>
                      <a:gd name="T53"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29">
                        <a:moveTo>
                          <a:pt x="8" y="2"/>
                        </a:moveTo>
                        <a:lnTo>
                          <a:pt x="0" y="2"/>
                        </a:lnTo>
                        <a:lnTo>
                          <a:pt x="0" y="4"/>
                        </a:lnTo>
                        <a:lnTo>
                          <a:pt x="3" y="7"/>
                        </a:lnTo>
                        <a:lnTo>
                          <a:pt x="5" y="12"/>
                        </a:lnTo>
                        <a:lnTo>
                          <a:pt x="10" y="17"/>
                        </a:lnTo>
                        <a:lnTo>
                          <a:pt x="18" y="20"/>
                        </a:lnTo>
                        <a:lnTo>
                          <a:pt x="31" y="25"/>
                        </a:lnTo>
                        <a:lnTo>
                          <a:pt x="44" y="28"/>
                        </a:lnTo>
                        <a:lnTo>
                          <a:pt x="65" y="28"/>
                        </a:lnTo>
                        <a:lnTo>
                          <a:pt x="65" y="22"/>
                        </a:lnTo>
                        <a:lnTo>
                          <a:pt x="45" y="20"/>
                        </a:lnTo>
                        <a:lnTo>
                          <a:pt x="32" y="18"/>
                        </a:lnTo>
                        <a:lnTo>
                          <a:pt x="22" y="16"/>
                        </a:lnTo>
                        <a:lnTo>
                          <a:pt x="14" y="11"/>
                        </a:lnTo>
                        <a:lnTo>
                          <a:pt x="12" y="8"/>
                        </a:lnTo>
                        <a:lnTo>
                          <a:pt x="10" y="4"/>
                        </a:lnTo>
                        <a:lnTo>
                          <a:pt x="8" y="2"/>
                        </a:lnTo>
                        <a:lnTo>
                          <a:pt x="8" y="2"/>
                        </a:lnTo>
                        <a:lnTo>
                          <a:pt x="0" y="2"/>
                        </a:lnTo>
                        <a:lnTo>
                          <a:pt x="8" y="2"/>
                        </a:lnTo>
                        <a:lnTo>
                          <a:pt x="7" y="0"/>
                        </a:lnTo>
                        <a:lnTo>
                          <a:pt x="5" y="0"/>
                        </a:lnTo>
                        <a:lnTo>
                          <a:pt x="3" y="0"/>
                        </a:lnTo>
                        <a:lnTo>
                          <a:pt x="0" y="2"/>
                        </a:lnTo>
                        <a:lnTo>
                          <a:pt x="8" y="2"/>
                        </a:lnTo>
                        <a:lnTo>
                          <a:pt x="8" y="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90" name="Freeform 90"/>
                  <p:cNvSpPr>
                    <a:spLocks/>
                  </p:cNvSpPr>
                  <p:nvPr/>
                </p:nvSpPr>
                <p:spPr bwMode="auto">
                  <a:xfrm>
                    <a:off x="4431" y="1971"/>
                    <a:ext cx="9" cy="31"/>
                  </a:xfrm>
                  <a:custGeom>
                    <a:avLst/>
                    <a:gdLst>
                      <a:gd name="T0" fmla="*/ 8 w 9"/>
                      <a:gd name="T1" fmla="*/ 26 h 31"/>
                      <a:gd name="T2" fmla="*/ 8 w 9"/>
                      <a:gd name="T3" fmla="*/ 26 h 31"/>
                      <a:gd name="T4" fmla="*/ 8 w 9"/>
                      <a:gd name="T5" fmla="*/ 0 h 31"/>
                      <a:gd name="T6" fmla="*/ 0 w 9"/>
                      <a:gd name="T7" fmla="*/ 0 h 31"/>
                      <a:gd name="T8" fmla="*/ 0 w 9"/>
                      <a:gd name="T9" fmla="*/ 26 h 31"/>
                      <a:gd name="T10" fmla="*/ 0 w 9"/>
                      <a:gd name="T11" fmla="*/ 26 h 31"/>
                      <a:gd name="T12" fmla="*/ 0 w 9"/>
                      <a:gd name="T13" fmla="*/ 26 h 31"/>
                      <a:gd name="T14" fmla="*/ 3 w 9"/>
                      <a:gd name="T15" fmla="*/ 29 h 31"/>
                      <a:gd name="T16" fmla="*/ 5 w 9"/>
                      <a:gd name="T17" fmla="*/ 30 h 31"/>
                      <a:gd name="T18" fmla="*/ 7 w 9"/>
                      <a:gd name="T19" fmla="*/ 29 h 31"/>
                      <a:gd name="T20" fmla="*/ 8 w 9"/>
                      <a:gd name="T21" fmla="*/ 26 h 31"/>
                      <a:gd name="T22" fmla="*/ 8 w 9"/>
                      <a:gd name="T23"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1">
                        <a:moveTo>
                          <a:pt x="8" y="26"/>
                        </a:moveTo>
                        <a:lnTo>
                          <a:pt x="8" y="26"/>
                        </a:lnTo>
                        <a:lnTo>
                          <a:pt x="8" y="0"/>
                        </a:lnTo>
                        <a:lnTo>
                          <a:pt x="0" y="0"/>
                        </a:lnTo>
                        <a:lnTo>
                          <a:pt x="0" y="26"/>
                        </a:lnTo>
                        <a:lnTo>
                          <a:pt x="0" y="26"/>
                        </a:lnTo>
                        <a:lnTo>
                          <a:pt x="0" y="26"/>
                        </a:lnTo>
                        <a:lnTo>
                          <a:pt x="3" y="29"/>
                        </a:lnTo>
                        <a:lnTo>
                          <a:pt x="5" y="30"/>
                        </a:lnTo>
                        <a:lnTo>
                          <a:pt x="7" y="29"/>
                        </a:lnTo>
                        <a:lnTo>
                          <a:pt x="8" y="26"/>
                        </a:lnTo>
                        <a:lnTo>
                          <a:pt x="8" y="26"/>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91" name="Freeform 91"/>
                  <p:cNvSpPr>
                    <a:spLocks/>
                  </p:cNvSpPr>
                  <p:nvPr/>
                </p:nvSpPr>
                <p:spPr bwMode="auto">
                  <a:xfrm>
                    <a:off x="4431" y="1997"/>
                    <a:ext cx="9" cy="17"/>
                  </a:xfrm>
                  <a:custGeom>
                    <a:avLst/>
                    <a:gdLst>
                      <a:gd name="T0" fmla="*/ 8 w 9"/>
                      <a:gd name="T1" fmla="*/ 10 h 17"/>
                      <a:gd name="T2" fmla="*/ 8 w 9"/>
                      <a:gd name="T3" fmla="*/ 10 h 17"/>
                      <a:gd name="T4" fmla="*/ 8 w 9"/>
                      <a:gd name="T5" fmla="*/ 0 h 17"/>
                      <a:gd name="T6" fmla="*/ 0 w 9"/>
                      <a:gd name="T7" fmla="*/ 0 h 17"/>
                      <a:gd name="T8" fmla="*/ 0 w 9"/>
                      <a:gd name="T9" fmla="*/ 10 h 17"/>
                      <a:gd name="T10" fmla="*/ 0 w 9"/>
                      <a:gd name="T11" fmla="*/ 10 h 17"/>
                      <a:gd name="T12" fmla="*/ 0 w 9"/>
                      <a:gd name="T13" fmla="*/ 10 h 17"/>
                      <a:gd name="T14" fmla="*/ 3 w 9"/>
                      <a:gd name="T15" fmla="*/ 13 h 17"/>
                      <a:gd name="T16" fmla="*/ 5 w 9"/>
                      <a:gd name="T17" fmla="*/ 16 h 17"/>
                      <a:gd name="T18" fmla="*/ 7 w 9"/>
                      <a:gd name="T19" fmla="*/ 13 h 17"/>
                      <a:gd name="T20" fmla="*/ 8 w 9"/>
                      <a:gd name="T21" fmla="*/ 10 h 17"/>
                      <a:gd name="T22" fmla="*/ 8 w 9"/>
                      <a:gd name="T23"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7">
                        <a:moveTo>
                          <a:pt x="8" y="10"/>
                        </a:moveTo>
                        <a:lnTo>
                          <a:pt x="8" y="10"/>
                        </a:lnTo>
                        <a:lnTo>
                          <a:pt x="8" y="0"/>
                        </a:lnTo>
                        <a:lnTo>
                          <a:pt x="0" y="0"/>
                        </a:lnTo>
                        <a:lnTo>
                          <a:pt x="0" y="10"/>
                        </a:lnTo>
                        <a:lnTo>
                          <a:pt x="0" y="10"/>
                        </a:lnTo>
                        <a:lnTo>
                          <a:pt x="0" y="10"/>
                        </a:lnTo>
                        <a:lnTo>
                          <a:pt x="3" y="13"/>
                        </a:lnTo>
                        <a:lnTo>
                          <a:pt x="5" y="16"/>
                        </a:lnTo>
                        <a:lnTo>
                          <a:pt x="7" y="13"/>
                        </a:lnTo>
                        <a:lnTo>
                          <a:pt x="8" y="10"/>
                        </a:lnTo>
                        <a:lnTo>
                          <a:pt x="8" y="10"/>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92" name="Freeform 92"/>
                  <p:cNvSpPr>
                    <a:spLocks/>
                  </p:cNvSpPr>
                  <p:nvPr/>
                </p:nvSpPr>
                <p:spPr bwMode="auto">
                  <a:xfrm>
                    <a:off x="4431" y="2007"/>
                    <a:ext cx="70" cy="29"/>
                  </a:xfrm>
                  <a:custGeom>
                    <a:avLst/>
                    <a:gdLst>
                      <a:gd name="T0" fmla="*/ 65 w 70"/>
                      <a:gd name="T1" fmla="*/ 20 h 29"/>
                      <a:gd name="T2" fmla="*/ 65 w 70"/>
                      <a:gd name="T3" fmla="*/ 20 h 29"/>
                      <a:gd name="T4" fmla="*/ 45 w 70"/>
                      <a:gd name="T5" fmla="*/ 20 h 29"/>
                      <a:gd name="T6" fmla="*/ 32 w 70"/>
                      <a:gd name="T7" fmla="*/ 17 h 29"/>
                      <a:gd name="T8" fmla="*/ 22 w 70"/>
                      <a:gd name="T9" fmla="*/ 14 h 29"/>
                      <a:gd name="T10" fmla="*/ 14 w 70"/>
                      <a:gd name="T11" fmla="*/ 9 h 29"/>
                      <a:gd name="T12" fmla="*/ 12 w 70"/>
                      <a:gd name="T13" fmla="*/ 7 h 29"/>
                      <a:gd name="T14" fmla="*/ 10 w 70"/>
                      <a:gd name="T15" fmla="*/ 3 h 29"/>
                      <a:gd name="T16" fmla="*/ 8 w 70"/>
                      <a:gd name="T17" fmla="*/ 0 h 29"/>
                      <a:gd name="T18" fmla="*/ 8 w 70"/>
                      <a:gd name="T19" fmla="*/ 0 h 29"/>
                      <a:gd name="T20" fmla="*/ 0 w 70"/>
                      <a:gd name="T21" fmla="*/ 0 h 29"/>
                      <a:gd name="T22" fmla="*/ 0 w 70"/>
                      <a:gd name="T23" fmla="*/ 3 h 29"/>
                      <a:gd name="T24" fmla="*/ 3 w 70"/>
                      <a:gd name="T25" fmla="*/ 7 h 29"/>
                      <a:gd name="T26" fmla="*/ 5 w 70"/>
                      <a:gd name="T27" fmla="*/ 10 h 29"/>
                      <a:gd name="T28" fmla="*/ 10 w 70"/>
                      <a:gd name="T29" fmla="*/ 16 h 29"/>
                      <a:gd name="T30" fmla="*/ 18 w 70"/>
                      <a:gd name="T31" fmla="*/ 20 h 29"/>
                      <a:gd name="T32" fmla="*/ 31 w 70"/>
                      <a:gd name="T33" fmla="*/ 24 h 29"/>
                      <a:gd name="T34" fmla="*/ 44 w 70"/>
                      <a:gd name="T35" fmla="*/ 26 h 29"/>
                      <a:gd name="T36" fmla="*/ 65 w 70"/>
                      <a:gd name="T37" fmla="*/ 28 h 29"/>
                      <a:gd name="T38" fmla="*/ 65 w 70"/>
                      <a:gd name="T39" fmla="*/ 28 h 29"/>
                      <a:gd name="T40" fmla="*/ 65 w 70"/>
                      <a:gd name="T41" fmla="*/ 28 h 29"/>
                      <a:gd name="T42" fmla="*/ 67 w 70"/>
                      <a:gd name="T43" fmla="*/ 26 h 29"/>
                      <a:gd name="T44" fmla="*/ 69 w 70"/>
                      <a:gd name="T45" fmla="*/ 24 h 29"/>
                      <a:gd name="T46" fmla="*/ 67 w 70"/>
                      <a:gd name="T47" fmla="*/ 22 h 29"/>
                      <a:gd name="T48" fmla="*/ 65 w 70"/>
                      <a:gd name="T49" fmla="*/ 20 h 29"/>
                      <a:gd name="T50" fmla="*/ 65 w 70"/>
                      <a:gd name="T51"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29">
                        <a:moveTo>
                          <a:pt x="65" y="20"/>
                        </a:moveTo>
                        <a:lnTo>
                          <a:pt x="65" y="20"/>
                        </a:lnTo>
                        <a:lnTo>
                          <a:pt x="45" y="20"/>
                        </a:lnTo>
                        <a:lnTo>
                          <a:pt x="32" y="17"/>
                        </a:lnTo>
                        <a:lnTo>
                          <a:pt x="22" y="14"/>
                        </a:lnTo>
                        <a:lnTo>
                          <a:pt x="14" y="9"/>
                        </a:lnTo>
                        <a:lnTo>
                          <a:pt x="12" y="7"/>
                        </a:lnTo>
                        <a:lnTo>
                          <a:pt x="10" y="3"/>
                        </a:lnTo>
                        <a:lnTo>
                          <a:pt x="8" y="0"/>
                        </a:lnTo>
                        <a:lnTo>
                          <a:pt x="8" y="0"/>
                        </a:lnTo>
                        <a:lnTo>
                          <a:pt x="0" y="0"/>
                        </a:lnTo>
                        <a:lnTo>
                          <a:pt x="0" y="3"/>
                        </a:lnTo>
                        <a:lnTo>
                          <a:pt x="3" y="7"/>
                        </a:lnTo>
                        <a:lnTo>
                          <a:pt x="5" y="10"/>
                        </a:lnTo>
                        <a:lnTo>
                          <a:pt x="10" y="16"/>
                        </a:lnTo>
                        <a:lnTo>
                          <a:pt x="18" y="20"/>
                        </a:lnTo>
                        <a:lnTo>
                          <a:pt x="31" y="24"/>
                        </a:lnTo>
                        <a:lnTo>
                          <a:pt x="44" y="26"/>
                        </a:lnTo>
                        <a:lnTo>
                          <a:pt x="65" y="28"/>
                        </a:lnTo>
                        <a:lnTo>
                          <a:pt x="65" y="28"/>
                        </a:lnTo>
                        <a:lnTo>
                          <a:pt x="65" y="28"/>
                        </a:lnTo>
                        <a:lnTo>
                          <a:pt x="67" y="26"/>
                        </a:lnTo>
                        <a:lnTo>
                          <a:pt x="69" y="24"/>
                        </a:lnTo>
                        <a:lnTo>
                          <a:pt x="67" y="22"/>
                        </a:lnTo>
                        <a:lnTo>
                          <a:pt x="65" y="20"/>
                        </a:lnTo>
                        <a:lnTo>
                          <a:pt x="65" y="20"/>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93" name="Freeform 93"/>
                  <p:cNvSpPr>
                    <a:spLocks/>
                  </p:cNvSpPr>
                  <p:nvPr/>
                </p:nvSpPr>
                <p:spPr bwMode="auto">
                  <a:xfrm>
                    <a:off x="4496" y="2005"/>
                    <a:ext cx="65" cy="31"/>
                  </a:xfrm>
                  <a:custGeom>
                    <a:avLst/>
                    <a:gdLst>
                      <a:gd name="T0" fmla="*/ 56 w 65"/>
                      <a:gd name="T1" fmla="*/ 2 h 31"/>
                      <a:gd name="T2" fmla="*/ 56 w 65"/>
                      <a:gd name="T3" fmla="*/ 2 h 31"/>
                      <a:gd name="T4" fmla="*/ 57 w 65"/>
                      <a:gd name="T5" fmla="*/ 2 h 31"/>
                      <a:gd name="T6" fmla="*/ 56 w 65"/>
                      <a:gd name="T7" fmla="*/ 5 h 31"/>
                      <a:gd name="T8" fmla="*/ 54 w 65"/>
                      <a:gd name="T9" fmla="*/ 9 h 31"/>
                      <a:gd name="T10" fmla="*/ 49 w 65"/>
                      <a:gd name="T11" fmla="*/ 11 h 31"/>
                      <a:gd name="T12" fmla="*/ 42 w 65"/>
                      <a:gd name="T13" fmla="*/ 16 h 31"/>
                      <a:gd name="T14" fmla="*/ 34 w 65"/>
                      <a:gd name="T15" fmla="*/ 19 h 31"/>
                      <a:gd name="T16" fmla="*/ 19 w 65"/>
                      <a:gd name="T17" fmla="*/ 22 h 31"/>
                      <a:gd name="T18" fmla="*/ 0 w 65"/>
                      <a:gd name="T19" fmla="*/ 22 h 31"/>
                      <a:gd name="T20" fmla="*/ 0 w 65"/>
                      <a:gd name="T21" fmla="*/ 30 h 31"/>
                      <a:gd name="T22" fmla="*/ 19 w 65"/>
                      <a:gd name="T23" fmla="*/ 28 h 31"/>
                      <a:gd name="T24" fmla="*/ 35 w 65"/>
                      <a:gd name="T25" fmla="*/ 26 h 31"/>
                      <a:gd name="T26" fmla="*/ 46 w 65"/>
                      <a:gd name="T27" fmla="*/ 22 h 31"/>
                      <a:gd name="T28" fmla="*/ 54 w 65"/>
                      <a:gd name="T29" fmla="*/ 18 h 31"/>
                      <a:gd name="T30" fmla="*/ 58 w 65"/>
                      <a:gd name="T31" fmla="*/ 12 h 31"/>
                      <a:gd name="T32" fmla="*/ 61 w 65"/>
                      <a:gd name="T33" fmla="*/ 9 h 31"/>
                      <a:gd name="T34" fmla="*/ 64 w 65"/>
                      <a:gd name="T35" fmla="*/ 5 h 31"/>
                      <a:gd name="T36" fmla="*/ 64 w 65"/>
                      <a:gd name="T37" fmla="*/ 4 h 31"/>
                      <a:gd name="T38" fmla="*/ 64 w 65"/>
                      <a:gd name="T39" fmla="*/ 2 h 31"/>
                      <a:gd name="T40" fmla="*/ 64 w 65"/>
                      <a:gd name="T41" fmla="*/ 4 h 31"/>
                      <a:gd name="T42" fmla="*/ 63 w 65"/>
                      <a:gd name="T43" fmla="*/ 2 h 31"/>
                      <a:gd name="T44" fmla="*/ 60 w 65"/>
                      <a:gd name="T45" fmla="*/ 0 h 31"/>
                      <a:gd name="T46" fmla="*/ 57 w 65"/>
                      <a:gd name="T47" fmla="*/ 1 h 31"/>
                      <a:gd name="T48" fmla="*/ 56 w 65"/>
                      <a:gd name="T49" fmla="*/ 2 h 31"/>
                      <a:gd name="T50" fmla="*/ 56 w 65"/>
                      <a:gd name="T51" fmla="*/ 2 h 31"/>
                      <a:gd name="T52" fmla="*/ 56 w 65"/>
                      <a:gd name="T53"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31">
                        <a:moveTo>
                          <a:pt x="56" y="2"/>
                        </a:moveTo>
                        <a:lnTo>
                          <a:pt x="56" y="2"/>
                        </a:lnTo>
                        <a:lnTo>
                          <a:pt x="57" y="2"/>
                        </a:lnTo>
                        <a:lnTo>
                          <a:pt x="56" y="5"/>
                        </a:lnTo>
                        <a:lnTo>
                          <a:pt x="54" y="9"/>
                        </a:lnTo>
                        <a:lnTo>
                          <a:pt x="49" y="11"/>
                        </a:lnTo>
                        <a:lnTo>
                          <a:pt x="42" y="16"/>
                        </a:lnTo>
                        <a:lnTo>
                          <a:pt x="34" y="19"/>
                        </a:lnTo>
                        <a:lnTo>
                          <a:pt x="19" y="22"/>
                        </a:lnTo>
                        <a:lnTo>
                          <a:pt x="0" y="22"/>
                        </a:lnTo>
                        <a:lnTo>
                          <a:pt x="0" y="30"/>
                        </a:lnTo>
                        <a:lnTo>
                          <a:pt x="19" y="28"/>
                        </a:lnTo>
                        <a:lnTo>
                          <a:pt x="35" y="26"/>
                        </a:lnTo>
                        <a:lnTo>
                          <a:pt x="46" y="22"/>
                        </a:lnTo>
                        <a:lnTo>
                          <a:pt x="54" y="18"/>
                        </a:lnTo>
                        <a:lnTo>
                          <a:pt x="58" y="12"/>
                        </a:lnTo>
                        <a:lnTo>
                          <a:pt x="61" y="9"/>
                        </a:lnTo>
                        <a:lnTo>
                          <a:pt x="64" y="5"/>
                        </a:lnTo>
                        <a:lnTo>
                          <a:pt x="64" y="4"/>
                        </a:lnTo>
                        <a:lnTo>
                          <a:pt x="64" y="2"/>
                        </a:lnTo>
                        <a:lnTo>
                          <a:pt x="64" y="4"/>
                        </a:lnTo>
                        <a:lnTo>
                          <a:pt x="63" y="2"/>
                        </a:lnTo>
                        <a:lnTo>
                          <a:pt x="60" y="0"/>
                        </a:lnTo>
                        <a:lnTo>
                          <a:pt x="57" y="1"/>
                        </a:lnTo>
                        <a:lnTo>
                          <a:pt x="56" y="2"/>
                        </a:lnTo>
                        <a:lnTo>
                          <a:pt x="56" y="2"/>
                        </a:lnTo>
                        <a:lnTo>
                          <a:pt x="56" y="2"/>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94" name="Freeform 94"/>
                  <p:cNvSpPr>
                    <a:spLocks/>
                  </p:cNvSpPr>
                  <p:nvPr/>
                </p:nvSpPr>
                <p:spPr bwMode="auto">
                  <a:xfrm>
                    <a:off x="4552" y="1994"/>
                    <a:ext cx="9" cy="14"/>
                  </a:xfrm>
                  <a:custGeom>
                    <a:avLst/>
                    <a:gdLst>
                      <a:gd name="T0" fmla="*/ 0 w 9"/>
                      <a:gd name="T1" fmla="*/ 3 h 14"/>
                      <a:gd name="T2" fmla="*/ 0 w 9"/>
                      <a:gd name="T3" fmla="*/ 3 h 14"/>
                      <a:gd name="T4" fmla="*/ 0 w 9"/>
                      <a:gd name="T5" fmla="*/ 13 h 14"/>
                      <a:gd name="T6" fmla="*/ 8 w 9"/>
                      <a:gd name="T7" fmla="*/ 13 h 14"/>
                      <a:gd name="T8" fmla="*/ 8 w 9"/>
                      <a:gd name="T9" fmla="*/ 3 h 14"/>
                      <a:gd name="T10" fmla="*/ 8 w 9"/>
                      <a:gd name="T11" fmla="*/ 3 h 14"/>
                      <a:gd name="T12" fmla="*/ 8 w 9"/>
                      <a:gd name="T13" fmla="*/ 3 h 14"/>
                      <a:gd name="T14" fmla="*/ 6 w 9"/>
                      <a:gd name="T15" fmla="*/ 2 h 14"/>
                      <a:gd name="T16" fmla="*/ 3 w 9"/>
                      <a:gd name="T17" fmla="*/ 0 h 14"/>
                      <a:gd name="T18" fmla="*/ 1 w 9"/>
                      <a:gd name="T19" fmla="*/ 2 h 14"/>
                      <a:gd name="T20" fmla="*/ 0 w 9"/>
                      <a:gd name="T21" fmla="*/ 3 h 14"/>
                      <a:gd name="T22" fmla="*/ 0 w 9"/>
                      <a:gd name="T2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4">
                        <a:moveTo>
                          <a:pt x="0" y="3"/>
                        </a:moveTo>
                        <a:lnTo>
                          <a:pt x="0" y="3"/>
                        </a:lnTo>
                        <a:lnTo>
                          <a:pt x="0" y="13"/>
                        </a:lnTo>
                        <a:lnTo>
                          <a:pt x="8" y="13"/>
                        </a:lnTo>
                        <a:lnTo>
                          <a:pt x="8" y="3"/>
                        </a:lnTo>
                        <a:lnTo>
                          <a:pt x="8" y="3"/>
                        </a:lnTo>
                        <a:lnTo>
                          <a:pt x="8" y="3"/>
                        </a:lnTo>
                        <a:lnTo>
                          <a:pt x="6" y="2"/>
                        </a:lnTo>
                        <a:lnTo>
                          <a:pt x="3" y="0"/>
                        </a:lnTo>
                        <a:lnTo>
                          <a:pt x="1" y="2"/>
                        </a:lnTo>
                        <a:lnTo>
                          <a:pt x="0" y="3"/>
                        </a:lnTo>
                        <a:lnTo>
                          <a:pt x="0" y="3"/>
                        </a:lnTo>
                      </a:path>
                    </a:pathLst>
                  </a:custGeom>
                  <a:solidFill>
                    <a:srgbClr val="00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95" name="Freeform 95"/>
                  <p:cNvSpPr>
                    <a:spLocks/>
                  </p:cNvSpPr>
                  <p:nvPr/>
                </p:nvSpPr>
                <p:spPr bwMode="auto">
                  <a:xfrm>
                    <a:off x="4489" y="1997"/>
                    <a:ext cx="17" cy="31"/>
                  </a:xfrm>
                  <a:custGeom>
                    <a:avLst/>
                    <a:gdLst>
                      <a:gd name="T0" fmla="*/ 7 w 17"/>
                      <a:gd name="T1" fmla="*/ 0 h 31"/>
                      <a:gd name="T2" fmla="*/ 4 w 17"/>
                      <a:gd name="T3" fmla="*/ 2 h 31"/>
                      <a:gd name="T4" fmla="*/ 2 w 17"/>
                      <a:gd name="T5" fmla="*/ 6 h 31"/>
                      <a:gd name="T6" fmla="*/ 0 w 17"/>
                      <a:gd name="T7" fmla="*/ 10 h 31"/>
                      <a:gd name="T8" fmla="*/ 0 w 17"/>
                      <a:gd name="T9" fmla="*/ 16 h 31"/>
                      <a:gd name="T10" fmla="*/ 0 w 17"/>
                      <a:gd name="T11" fmla="*/ 20 h 31"/>
                      <a:gd name="T12" fmla="*/ 2 w 17"/>
                      <a:gd name="T13" fmla="*/ 26 h 31"/>
                      <a:gd name="T14" fmla="*/ 4 w 17"/>
                      <a:gd name="T15" fmla="*/ 29 h 31"/>
                      <a:gd name="T16" fmla="*/ 7 w 17"/>
                      <a:gd name="T17" fmla="*/ 30 h 31"/>
                      <a:gd name="T18" fmla="*/ 11 w 17"/>
                      <a:gd name="T19" fmla="*/ 30 h 31"/>
                      <a:gd name="T20" fmla="*/ 14 w 17"/>
                      <a:gd name="T21" fmla="*/ 26 h 31"/>
                      <a:gd name="T22" fmla="*/ 15 w 17"/>
                      <a:gd name="T23" fmla="*/ 21 h 31"/>
                      <a:gd name="T24" fmla="*/ 16 w 17"/>
                      <a:gd name="T25" fmla="*/ 16 h 31"/>
                      <a:gd name="T26" fmla="*/ 15 w 17"/>
                      <a:gd name="T27" fmla="*/ 10 h 31"/>
                      <a:gd name="T28" fmla="*/ 14 w 17"/>
                      <a:gd name="T29" fmla="*/ 6 h 31"/>
                      <a:gd name="T30" fmla="*/ 12 w 17"/>
                      <a:gd name="T31" fmla="*/ 2 h 31"/>
                      <a:gd name="T32" fmla="*/ 7 w 17"/>
                      <a:gd name="T33" fmla="*/ 0 h 31"/>
                      <a:gd name="T34" fmla="*/ 7 w 17"/>
                      <a:gd name="T3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31">
                        <a:moveTo>
                          <a:pt x="7" y="0"/>
                        </a:moveTo>
                        <a:lnTo>
                          <a:pt x="4" y="2"/>
                        </a:lnTo>
                        <a:lnTo>
                          <a:pt x="2" y="6"/>
                        </a:lnTo>
                        <a:lnTo>
                          <a:pt x="0" y="10"/>
                        </a:lnTo>
                        <a:lnTo>
                          <a:pt x="0" y="16"/>
                        </a:lnTo>
                        <a:lnTo>
                          <a:pt x="0" y="20"/>
                        </a:lnTo>
                        <a:lnTo>
                          <a:pt x="2" y="26"/>
                        </a:lnTo>
                        <a:lnTo>
                          <a:pt x="4" y="29"/>
                        </a:lnTo>
                        <a:lnTo>
                          <a:pt x="7" y="30"/>
                        </a:lnTo>
                        <a:lnTo>
                          <a:pt x="11" y="30"/>
                        </a:lnTo>
                        <a:lnTo>
                          <a:pt x="14" y="26"/>
                        </a:lnTo>
                        <a:lnTo>
                          <a:pt x="15" y="21"/>
                        </a:lnTo>
                        <a:lnTo>
                          <a:pt x="16" y="16"/>
                        </a:lnTo>
                        <a:lnTo>
                          <a:pt x="15" y="10"/>
                        </a:lnTo>
                        <a:lnTo>
                          <a:pt x="14" y="6"/>
                        </a:lnTo>
                        <a:lnTo>
                          <a:pt x="12" y="2"/>
                        </a:lnTo>
                        <a:lnTo>
                          <a:pt x="7" y="0"/>
                        </a:lnTo>
                        <a:lnTo>
                          <a:pt x="7"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96" name="Freeform 96"/>
                  <p:cNvSpPr>
                    <a:spLocks/>
                  </p:cNvSpPr>
                  <p:nvPr/>
                </p:nvSpPr>
                <p:spPr bwMode="auto">
                  <a:xfrm>
                    <a:off x="4494" y="2034"/>
                    <a:ext cx="7" cy="9"/>
                  </a:xfrm>
                  <a:custGeom>
                    <a:avLst/>
                    <a:gdLst>
                      <a:gd name="T0" fmla="*/ 2 w 7"/>
                      <a:gd name="T1" fmla="*/ 0 h 9"/>
                      <a:gd name="T2" fmla="*/ 1 w 7"/>
                      <a:gd name="T3" fmla="*/ 1 h 9"/>
                      <a:gd name="T4" fmla="*/ 0 w 7"/>
                      <a:gd name="T5" fmla="*/ 3 h 9"/>
                      <a:gd name="T6" fmla="*/ 1 w 7"/>
                      <a:gd name="T7" fmla="*/ 6 h 9"/>
                      <a:gd name="T8" fmla="*/ 2 w 7"/>
                      <a:gd name="T9" fmla="*/ 8 h 9"/>
                      <a:gd name="T10" fmla="*/ 4 w 7"/>
                      <a:gd name="T11" fmla="*/ 7 h 9"/>
                      <a:gd name="T12" fmla="*/ 6 w 7"/>
                      <a:gd name="T13" fmla="*/ 3 h 9"/>
                      <a:gd name="T14" fmla="*/ 4 w 7"/>
                      <a:gd name="T15" fmla="*/ 1 h 9"/>
                      <a:gd name="T16" fmla="*/ 2 w 7"/>
                      <a:gd name="T17" fmla="*/ 0 h 9"/>
                      <a:gd name="T18" fmla="*/ 2 w 7"/>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9">
                        <a:moveTo>
                          <a:pt x="2" y="0"/>
                        </a:moveTo>
                        <a:lnTo>
                          <a:pt x="1" y="1"/>
                        </a:lnTo>
                        <a:lnTo>
                          <a:pt x="0" y="3"/>
                        </a:lnTo>
                        <a:lnTo>
                          <a:pt x="1" y="6"/>
                        </a:lnTo>
                        <a:lnTo>
                          <a:pt x="2" y="8"/>
                        </a:lnTo>
                        <a:lnTo>
                          <a:pt x="4" y="7"/>
                        </a:lnTo>
                        <a:lnTo>
                          <a:pt x="6" y="3"/>
                        </a:lnTo>
                        <a:lnTo>
                          <a:pt x="4" y="1"/>
                        </a:lnTo>
                        <a:lnTo>
                          <a:pt x="2" y="0"/>
                        </a:lnTo>
                        <a:lnTo>
                          <a:pt x="2"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97" name="Freeform 97"/>
                  <p:cNvSpPr>
                    <a:spLocks/>
                  </p:cNvSpPr>
                  <p:nvPr/>
                </p:nvSpPr>
                <p:spPr bwMode="auto">
                  <a:xfrm>
                    <a:off x="4494" y="2046"/>
                    <a:ext cx="7" cy="8"/>
                  </a:xfrm>
                  <a:custGeom>
                    <a:avLst/>
                    <a:gdLst>
                      <a:gd name="T0" fmla="*/ 2 w 7"/>
                      <a:gd name="T1" fmla="*/ 0 h 8"/>
                      <a:gd name="T2" fmla="*/ 1 w 7"/>
                      <a:gd name="T3" fmla="*/ 1 h 8"/>
                      <a:gd name="T4" fmla="*/ 0 w 7"/>
                      <a:gd name="T5" fmla="*/ 4 h 8"/>
                      <a:gd name="T6" fmla="*/ 1 w 7"/>
                      <a:gd name="T7" fmla="*/ 5 h 8"/>
                      <a:gd name="T8" fmla="*/ 2 w 7"/>
                      <a:gd name="T9" fmla="*/ 7 h 8"/>
                      <a:gd name="T10" fmla="*/ 4 w 7"/>
                      <a:gd name="T11" fmla="*/ 5 h 8"/>
                      <a:gd name="T12" fmla="*/ 6 w 7"/>
                      <a:gd name="T13" fmla="*/ 4 h 8"/>
                      <a:gd name="T14" fmla="*/ 4 w 7"/>
                      <a:gd name="T15" fmla="*/ 1 h 8"/>
                      <a:gd name="T16" fmla="*/ 2 w 7"/>
                      <a:gd name="T17" fmla="*/ 0 h 8"/>
                      <a:gd name="T18" fmla="*/ 2 w 7"/>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8">
                        <a:moveTo>
                          <a:pt x="2" y="0"/>
                        </a:moveTo>
                        <a:lnTo>
                          <a:pt x="1" y="1"/>
                        </a:lnTo>
                        <a:lnTo>
                          <a:pt x="0" y="4"/>
                        </a:lnTo>
                        <a:lnTo>
                          <a:pt x="1" y="5"/>
                        </a:lnTo>
                        <a:lnTo>
                          <a:pt x="2" y="7"/>
                        </a:lnTo>
                        <a:lnTo>
                          <a:pt x="4" y="5"/>
                        </a:lnTo>
                        <a:lnTo>
                          <a:pt x="6" y="4"/>
                        </a:lnTo>
                        <a:lnTo>
                          <a:pt x="4" y="1"/>
                        </a:lnTo>
                        <a:lnTo>
                          <a:pt x="2" y="0"/>
                        </a:lnTo>
                        <a:lnTo>
                          <a:pt x="2"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98" name="Freeform 98"/>
                  <p:cNvSpPr>
                    <a:spLocks/>
                  </p:cNvSpPr>
                  <p:nvPr/>
                </p:nvSpPr>
                <p:spPr bwMode="auto">
                  <a:xfrm>
                    <a:off x="4494" y="2059"/>
                    <a:ext cx="7" cy="7"/>
                  </a:xfrm>
                  <a:custGeom>
                    <a:avLst/>
                    <a:gdLst>
                      <a:gd name="T0" fmla="*/ 2 w 7"/>
                      <a:gd name="T1" fmla="*/ 0 h 7"/>
                      <a:gd name="T2" fmla="*/ 1 w 7"/>
                      <a:gd name="T3" fmla="*/ 0 h 7"/>
                      <a:gd name="T4" fmla="*/ 0 w 7"/>
                      <a:gd name="T5" fmla="*/ 4 h 7"/>
                      <a:gd name="T6" fmla="*/ 1 w 7"/>
                      <a:gd name="T7" fmla="*/ 6 h 7"/>
                      <a:gd name="T8" fmla="*/ 2 w 7"/>
                      <a:gd name="T9" fmla="*/ 6 h 7"/>
                      <a:gd name="T10" fmla="*/ 4 w 7"/>
                      <a:gd name="T11" fmla="*/ 6 h 7"/>
                      <a:gd name="T12" fmla="*/ 6 w 7"/>
                      <a:gd name="T13" fmla="*/ 4 h 7"/>
                      <a:gd name="T14" fmla="*/ 4 w 7"/>
                      <a:gd name="T15" fmla="*/ 0 h 7"/>
                      <a:gd name="T16" fmla="*/ 2 w 7"/>
                      <a:gd name="T17" fmla="*/ 0 h 7"/>
                      <a:gd name="T18" fmla="*/ 2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2" y="0"/>
                        </a:moveTo>
                        <a:lnTo>
                          <a:pt x="1" y="0"/>
                        </a:lnTo>
                        <a:lnTo>
                          <a:pt x="0" y="4"/>
                        </a:lnTo>
                        <a:lnTo>
                          <a:pt x="1" y="6"/>
                        </a:lnTo>
                        <a:lnTo>
                          <a:pt x="2" y="6"/>
                        </a:lnTo>
                        <a:lnTo>
                          <a:pt x="4" y="6"/>
                        </a:lnTo>
                        <a:lnTo>
                          <a:pt x="6" y="4"/>
                        </a:lnTo>
                        <a:lnTo>
                          <a:pt x="4" y="0"/>
                        </a:lnTo>
                        <a:lnTo>
                          <a:pt x="2" y="0"/>
                        </a:lnTo>
                        <a:lnTo>
                          <a:pt x="2"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499" name="Freeform 99"/>
                  <p:cNvSpPr>
                    <a:spLocks/>
                  </p:cNvSpPr>
                  <p:nvPr/>
                </p:nvSpPr>
                <p:spPr bwMode="auto">
                  <a:xfrm>
                    <a:off x="4494" y="2071"/>
                    <a:ext cx="7" cy="7"/>
                  </a:xfrm>
                  <a:custGeom>
                    <a:avLst/>
                    <a:gdLst>
                      <a:gd name="T0" fmla="*/ 2 w 7"/>
                      <a:gd name="T1" fmla="*/ 0 h 7"/>
                      <a:gd name="T2" fmla="*/ 1 w 7"/>
                      <a:gd name="T3" fmla="*/ 0 h 7"/>
                      <a:gd name="T4" fmla="*/ 0 w 7"/>
                      <a:gd name="T5" fmla="*/ 3 h 7"/>
                      <a:gd name="T6" fmla="*/ 1 w 7"/>
                      <a:gd name="T7" fmla="*/ 4 h 7"/>
                      <a:gd name="T8" fmla="*/ 2 w 7"/>
                      <a:gd name="T9" fmla="*/ 6 h 7"/>
                      <a:gd name="T10" fmla="*/ 4 w 7"/>
                      <a:gd name="T11" fmla="*/ 4 h 7"/>
                      <a:gd name="T12" fmla="*/ 6 w 7"/>
                      <a:gd name="T13" fmla="*/ 3 h 7"/>
                      <a:gd name="T14" fmla="*/ 4 w 7"/>
                      <a:gd name="T15" fmla="*/ 0 h 7"/>
                      <a:gd name="T16" fmla="*/ 2 w 7"/>
                      <a:gd name="T17" fmla="*/ 0 h 7"/>
                      <a:gd name="T18" fmla="*/ 2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2" y="0"/>
                        </a:moveTo>
                        <a:lnTo>
                          <a:pt x="1" y="0"/>
                        </a:lnTo>
                        <a:lnTo>
                          <a:pt x="0" y="3"/>
                        </a:lnTo>
                        <a:lnTo>
                          <a:pt x="1" y="4"/>
                        </a:lnTo>
                        <a:lnTo>
                          <a:pt x="2" y="6"/>
                        </a:lnTo>
                        <a:lnTo>
                          <a:pt x="4" y="4"/>
                        </a:lnTo>
                        <a:lnTo>
                          <a:pt x="6" y="3"/>
                        </a:lnTo>
                        <a:lnTo>
                          <a:pt x="4" y="0"/>
                        </a:lnTo>
                        <a:lnTo>
                          <a:pt x="2" y="0"/>
                        </a:lnTo>
                        <a:lnTo>
                          <a:pt x="2"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00" name="Freeform 100"/>
                  <p:cNvSpPr>
                    <a:spLocks/>
                  </p:cNvSpPr>
                  <p:nvPr/>
                </p:nvSpPr>
                <p:spPr bwMode="auto">
                  <a:xfrm>
                    <a:off x="4494" y="2082"/>
                    <a:ext cx="7" cy="8"/>
                  </a:xfrm>
                  <a:custGeom>
                    <a:avLst/>
                    <a:gdLst>
                      <a:gd name="T0" fmla="*/ 2 w 7"/>
                      <a:gd name="T1" fmla="*/ 0 h 8"/>
                      <a:gd name="T2" fmla="*/ 1 w 7"/>
                      <a:gd name="T3" fmla="*/ 2 h 8"/>
                      <a:gd name="T4" fmla="*/ 0 w 7"/>
                      <a:gd name="T5" fmla="*/ 5 h 8"/>
                      <a:gd name="T6" fmla="*/ 1 w 7"/>
                      <a:gd name="T7" fmla="*/ 7 h 8"/>
                      <a:gd name="T8" fmla="*/ 2 w 7"/>
                      <a:gd name="T9" fmla="*/ 7 h 8"/>
                      <a:gd name="T10" fmla="*/ 4 w 7"/>
                      <a:gd name="T11" fmla="*/ 7 h 8"/>
                      <a:gd name="T12" fmla="*/ 6 w 7"/>
                      <a:gd name="T13" fmla="*/ 5 h 8"/>
                      <a:gd name="T14" fmla="*/ 4 w 7"/>
                      <a:gd name="T15" fmla="*/ 2 h 8"/>
                      <a:gd name="T16" fmla="*/ 2 w 7"/>
                      <a:gd name="T17" fmla="*/ 0 h 8"/>
                      <a:gd name="T18" fmla="*/ 2 w 7"/>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8">
                        <a:moveTo>
                          <a:pt x="2" y="0"/>
                        </a:moveTo>
                        <a:lnTo>
                          <a:pt x="1" y="2"/>
                        </a:lnTo>
                        <a:lnTo>
                          <a:pt x="0" y="5"/>
                        </a:lnTo>
                        <a:lnTo>
                          <a:pt x="1" y="7"/>
                        </a:lnTo>
                        <a:lnTo>
                          <a:pt x="2" y="7"/>
                        </a:lnTo>
                        <a:lnTo>
                          <a:pt x="4" y="7"/>
                        </a:lnTo>
                        <a:lnTo>
                          <a:pt x="6" y="5"/>
                        </a:lnTo>
                        <a:lnTo>
                          <a:pt x="4" y="2"/>
                        </a:lnTo>
                        <a:lnTo>
                          <a:pt x="2" y="0"/>
                        </a:lnTo>
                        <a:lnTo>
                          <a:pt x="2"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01" name="Freeform 101"/>
                  <p:cNvSpPr>
                    <a:spLocks/>
                  </p:cNvSpPr>
                  <p:nvPr/>
                </p:nvSpPr>
                <p:spPr bwMode="auto">
                  <a:xfrm>
                    <a:off x="4494" y="2094"/>
                    <a:ext cx="7" cy="8"/>
                  </a:xfrm>
                  <a:custGeom>
                    <a:avLst/>
                    <a:gdLst>
                      <a:gd name="T0" fmla="*/ 2 w 7"/>
                      <a:gd name="T1" fmla="*/ 0 h 8"/>
                      <a:gd name="T2" fmla="*/ 1 w 7"/>
                      <a:gd name="T3" fmla="*/ 1 h 8"/>
                      <a:gd name="T4" fmla="*/ 0 w 7"/>
                      <a:gd name="T5" fmla="*/ 3 h 8"/>
                      <a:gd name="T6" fmla="*/ 1 w 7"/>
                      <a:gd name="T7" fmla="*/ 7 h 8"/>
                      <a:gd name="T8" fmla="*/ 2 w 7"/>
                      <a:gd name="T9" fmla="*/ 7 h 8"/>
                      <a:gd name="T10" fmla="*/ 4 w 7"/>
                      <a:gd name="T11" fmla="*/ 7 h 8"/>
                      <a:gd name="T12" fmla="*/ 6 w 7"/>
                      <a:gd name="T13" fmla="*/ 3 h 8"/>
                      <a:gd name="T14" fmla="*/ 4 w 7"/>
                      <a:gd name="T15" fmla="*/ 1 h 8"/>
                      <a:gd name="T16" fmla="*/ 2 w 7"/>
                      <a:gd name="T17" fmla="*/ 0 h 8"/>
                      <a:gd name="T18" fmla="*/ 2 w 7"/>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8">
                        <a:moveTo>
                          <a:pt x="2" y="0"/>
                        </a:moveTo>
                        <a:lnTo>
                          <a:pt x="1" y="1"/>
                        </a:lnTo>
                        <a:lnTo>
                          <a:pt x="0" y="3"/>
                        </a:lnTo>
                        <a:lnTo>
                          <a:pt x="1" y="7"/>
                        </a:lnTo>
                        <a:lnTo>
                          <a:pt x="2" y="7"/>
                        </a:lnTo>
                        <a:lnTo>
                          <a:pt x="4" y="7"/>
                        </a:lnTo>
                        <a:lnTo>
                          <a:pt x="6" y="3"/>
                        </a:lnTo>
                        <a:lnTo>
                          <a:pt x="4" y="1"/>
                        </a:lnTo>
                        <a:lnTo>
                          <a:pt x="2" y="0"/>
                        </a:lnTo>
                        <a:lnTo>
                          <a:pt x="2"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02" name="Freeform 102"/>
                  <p:cNvSpPr>
                    <a:spLocks/>
                  </p:cNvSpPr>
                  <p:nvPr/>
                </p:nvSpPr>
                <p:spPr bwMode="auto">
                  <a:xfrm>
                    <a:off x="4431" y="1834"/>
                    <a:ext cx="195" cy="116"/>
                  </a:xfrm>
                  <a:custGeom>
                    <a:avLst/>
                    <a:gdLst>
                      <a:gd name="T0" fmla="*/ 175 w 195"/>
                      <a:gd name="T1" fmla="*/ 0 h 116"/>
                      <a:gd name="T2" fmla="*/ 166 w 195"/>
                      <a:gd name="T3" fmla="*/ 2 h 116"/>
                      <a:gd name="T4" fmla="*/ 158 w 195"/>
                      <a:gd name="T5" fmla="*/ 8 h 116"/>
                      <a:gd name="T6" fmla="*/ 147 w 195"/>
                      <a:gd name="T7" fmla="*/ 18 h 116"/>
                      <a:gd name="T8" fmla="*/ 139 w 195"/>
                      <a:gd name="T9" fmla="*/ 29 h 116"/>
                      <a:gd name="T10" fmla="*/ 125 w 195"/>
                      <a:gd name="T11" fmla="*/ 39 h 116"/>
                      <a:gd name="T12" fmla="*/ 113 w 195"/>
                      <a:gd name="T13" fmla="*/ 49 h 116"/>
                      <a:gd name="T14" fmla="*/ 100 w 195"/>
                      <a:gd name="T15" fmla="*/ 54 h 116"/>
                      <a:gd name="T16" fmla="*/ 84 w 195"/>
                      <a:gd name="T17" fmla="*/ 55 h 116"/>
                      <a:gd name="T18" fmla="*/ 70 w 195"/>
                      <a:gd name="T19" fmla="*/ 57 h 116"/>
                      <a:gd name="T20" fmla="*/ 55 w 195"/>
                      <a:gd name="T21" fmla="*/ 57 h 116"/>
                      <a:gd name="T22" fmla="*/ 40 w 195"/>
                      <a:gd name="T23" fmla="*/ 58 h 116"/>
                      <a:gd name="T24" fmla="*/ 28 w 195"/>
                      <a:gd name="T25" fmla="*/ 61 h 116"/>
                      <a:gd name="T26" fmla="*/ 18 w 195"/>
                      <a:gd name="T27" fmla="*/ 64 h 116"/>
                      <a:gd name="T28" fmla="*/ 10 w 195"/>
                      <a:gd name="T29" fmla="*/ 69 h 116"/>
                      <a:gd name="T30" fmla="*/ 4 w 195"/>
                      <a:gd name="T31" fmla="*/ 75 h 116"/>
                      <a:gd name="T32" fmla="*/ 0 w 195"/>
                      <a:gd name="T33" fmla="*/ 84 h 116"/>
                      <a:gd name="T34" fmla="*/ 6 w 195"/>
                      <a:gd name="T35" fmla="*/ 93 h 116"/>
                      <a:gd name="T36" fmla="*/ 16 w 195"/>
                      <a:gd name="T37" fmla="*/ 101 h 116"/>
                      <a:gd name="T38" fmla="*/ 32 w 195"/>
                      <a:gd name="T39" fmla="*/ 107 h 116"/>
                      <a:gd name="T40" fmla="*/ 48 w 195"/>
                      <a:gd name="T41" fmla="*/ 112 h 116"/>
                      <a:gd name="T42" fmla="*/ 67 w 195"/>
                      <a:gd name="T43" fmla="*/ 115 h 116"/>
                      <a:gd name="T44" fmla="*/ 87 w 195"/>
                      <a:gd name="T45" fmla="*/ 115 h 116"/>
                      <a:gd name="T46" fmla="*/ 105 w 195"/>
                      <a:gd name="T47" fmla="*/ 111 h 116"/>
                      <a:gd name="T48" fmla="*/ 122 w 195"/>
                      <a:gd name="T49" fmla="*/ 104 h 116"/>
                      <a:gd name="T50" fmla="*/ 139 w 195"/>
                      <a:gd name="T51" fmla="*/ 92 h 116"/>
                      <a:gd name="T52" fmla="*/ 156 w 195"/>
                      <a:gd name="T53" fmla="*/ 76 h 116"/>
                      <a:gd name="T54" fmla="*/ 172 w 195"/>
                      <a:gd name="T55" fmla="*/ 59 h 116"/>
                      <a:gd name="T56" fmla="*/ 184 w 195"/>
                      <a:gd name="T57" fmla="*/ 42 h 116"/>
                      <a:gd name="T58" fmla="*/ 191 w 195"/>
                      <a:gd name="T59" fmla="*/ 26 h 116"/>
                      <a:gd name="T60" fmla="*/ 194 w 195"/>
                      <a:gd name="T61" fmla="*/ 12 h 116"/>
                      <a:gd name="T62" fmla="*/ 187 w 195"/>
                      <a:gd name="T63" fmla="*/ 2 h 116"/>
                      <a:gd name="T64" fmla="*/ 180 w 195"/>
                      <a:gd name="T6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 h="116">
                        <a:moveTo>
                          <a:pt x="180" y="0"/>
                        </a:moveTo>
                        <a:lnTo>
                          <a:pt x="175" y="0"/>
                        </a:lnTo>
                        <a:lnTo>
                          <a:pt x="171" y="0"/>
                        </a:lnTo>
                        <a:lnTo>
                          <a:pt x="166" y="2"/>
                        </a:lnTo>
                        <a:lnTo>
                          <a:pt x="162" y="5"/>
                        </a:lnTo>
                        <a:lnTo>
                          <a:pt x="158" y="8"/>
                        </a:lnTo>
                        <a:lnTo>
                          <a:pt x="153" y="13"/>
                        </a:lnTo>
                        <a:lnTo>
                          <a:pt x="147" y="18"/>
                        </a:lnTo>
                        <a:lnTo>
                          <a:pt x="142" y="23"/>
                        </a:lnTo>
                        <a:lnTo>
                          <a:pt x="139" y="29"/>
                        </a:lnTo>
                        <a:lnTo>
                          <a:pt x="132" y="34"/>
                        </a:lnTo>
                        <a:lnTo>
                          <a:pt x="125" y="39"/>
                        </a:lnTo>
                        <a:lnTo>
                          <a:pt x="121" y="44"/>
                        </a:lnTo>
                        <a:lnTo>
                          <a:pt x="113" y="49"/>
                        </a:lnTo>
                        <a:lnTo>
                          <a:pt x="106" y="52"/>
                        </a:lnTo>
                        <a:lnTo>
                          <a:pt x="100" y="54"/>
                        </a:lnTo>
                        <a:lnTo>
                          <a:pt x="92" y="55"/>
                        </a:lnTo>
                        <a:lnTo>
                          <a:pt x="84" y="55"/>
                        </a:lnTo>
                        <a:lnTo>
                          <a:pt x="77" y="55"/>
                        </a:lnTo>
                        <a:lnTo>
                          <a:pt x="70" y="57"/>
                        </a:lnTo>
                        <a:lnTo>
                          <a:pt x="62" y="57"/>
                        </a:lnTo>
                        <a:lnTo>
                          <a:pt x="55" y="57"/>
                        </a:lnTo>
                        <a:lnTo>
                          <a:pt x="48" y="58"/>
                        </a:lnTo>
                        <a:lnTo>
                          <a:pt x="40" y="58"/>
                        </a:lnTo>
                        <a:lnTo>
                          <a:pt x="34" y="59"/>
                        </a:lnTo>
                        <a:lnTo>
                          <a:pt x="28" y="61"/>
                        </a:lnTo>
                        <a:lnTo>
                          <a:pt x="23" y="62"/>
                        </a:lnTo>
                        <a:lnTo>
                          <a:pt x="18" y="64"/>
                        </a:lnTo>
                        <a:lnTo>
                          <a:pt x="13" y="65"/>
                        </a:lnTo>
                        <a:lnTo>
                          <a:pt x="10" y="69"/>
                        </a:lnTo>
                        <a:lnTo>
                          <a:pt x="6" y="72"/>
                        </a:lnTo>
                        <a:lnTo>
                          <a:pt x="4" y="75"/>
                        </a:lnTo>
                        <a:lnTo>
                          <a:pt x="0" y="80"/>
                        </a:lnTo>
                        <a:lnTo>
                          <a:pt x="0" y="84"/>
                        </a:lnTo>
                        <a:lnTo>
                          <a:pt x="3" y="89"/>
                        </a:lnTo>
                        <a:lnTo>
                          <a:pt x="6" y="93"/>
                        </a:lnTo>
                        <a:lnTo>
                          <a:pt x="10" y="98"/>
                        </a:lnTo>
                        <a:lnTo>
                          <a:pt x="16" y="101"/>
                        </a:lnTo>
                        <a:lnTo>
                          <a:pt x="23" y="105"/>
                        </a:lnTo>
                        <a:lnTo>
                          <a:pt x="32" y="107"/>
                        </a:lnTo>
                        <a:lnTo>
                          <a:pt x="40" y="110"/>
                        </a:lnTo>
                        <a:lnTo>
                          <a:pt x="48" y="112"/>
                        </a:lnTo>
                        <a:lnTo>
                          <a:pt x="58" y="114"/>
                        </a:lnTo>
                        <a:lnTo>
                          <a:pt x="67" y="115"/>
                        </a:lnTo>
                        <a:lnTo>
                          <a:pt x="77" y="115"/>
                        </a:lnTo>
                        <a:lnTo>
                          <a:pt x="87" y="115"/>
                        </a:lnTo>
                        <a:lnTo>
                          <a:pt x="99" y="112"/>
                        </a:lnTo>
                        <a:lnTo>
                          <a:pt x="105" y="111"/>
                        </a:lnTo>
                        <a:lnTo>
                          <a:pt x="114" y="107"/>
                        </a:lnTo>
                        <a:lnTo>
                          <a:pt x="122" y="104"/>
                        </a:lnTo>
                        <a:lnTo>
                          <a:pt x="131" y="98"/>
                        </a:lnTo>
                        <a:lnTo>
                          <a:pt x="139" y="92"/>
                        </a:lnTo>
                        <a:lnTo>
                          <a:pt x="147" y="84"/>
                        </a:lnTo>
                        <a:lnTo>
                          <a:pt x="156" y="76"/>
                        </a:lnTo>
                        <a:lnTo>
                          <a:pt x="163" y="69"/>
                        </a:lnTo>
                        <a:lnTo>
                          <a:pt x="172" y="59"/>
                        </a:lnTo>
                        <a:lnTo>
                          <a:pt x="178" y="51"/>
                        </a:lnTo>
                        <a:lnTo>
                          <a:pt x="184" y="42"/>
                        </a:lnTo>
                        <a:lnTo>
                          <a:pt x="189" y="34"/>
                        </a:lnTo>
                        <a:lnTo>
                          <a:pt x="191" y="26"/>
                        </a:lnTo>
                        <a:lnTo>
                          <a:pt x="194" y="18"/>
                        </a:lnTo>
                        <a:lnTo>
                          <a:pt x="194" y="12"/>
                        </a:lnTo>
                        <a:lnTo>
                          <a:pt x="191" y="6"/>
                        </a:lnTo>
                        <a:lnTo>
                          <a:pt x="187" y="2"/>
                        </a:lnTo>
                        <a:lnTo>
                          <a:pt x="180" y="0"/>
                        </a:lnTo>
                        <a:lnTo>
                          <a:pt x="180"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03" name="Freeform 103"/>
                  <p:cNvSpPr>
                    <a:spLocks/>
                  </p:cNvSpPr>
                  <p:nvPr/>
                </p:nvSpPr>
                <p:spPr bwMode="auto">
                  <a:xfrm>
                    <a:off x="4435" y="1836"/>
                    <a:ext cx="187" cy="113"/>
                  </a:xfrm>
                  <a:custGeom>
                    <a:avLst/>
                    <a:gdLst>
                      <a:gd name="T0" fmla="*/ 89 w 187"/>
                      <a:gd name="T1" fmla="*/ 53 h 113"/>
                      <a:gd name="T2" fmla="*/ 102 w 187"/>
                      <a:gd name="T3" fmla="*/ 51 h 113"/>
                      <a:gd name="T4" fmla="*/ 115 w 187"/>
                      <a:gd name="T5" fmla="*/ 43 h 113"/>
                      <a:gd name="T6" fmla="*/ 127 w 187"/>
                      <a:gd name="T7" fmla="*/ 34 h 113"/>
                      <a:gd name="T8" fmla="*/ 138 w 187"/>
                      <a:gd name="T9" fmla="*/ 24 h 113"/>
                      <a:gd name="T10" fmla="*/ 146 w 187"/>
                      <a:gd name="T11" fmla="*/ 13 h 113"/>
                      <a:gd name="T12" fmla="*/ 156 w 187"/>
                      <a:gd name="T13" fmla="*/ 4 h 113"/>
                      <a:gd name="T14" fmla="*/ 165 w 187"/>
                      <a:gd name="T15" fmla="*/ 0 h 113"/>
                      <a:gd name="T16" fmla="*/ 174 w 187"/>
                      <a:gd name="T17" fmla="*/ 0 h 113"/>
                      <a:gd name="T18" fmla="*/ 180 w 187"/>
                      <a:gd name="T19" fmla="*/ 3 h 113"/>
                      <a:gd name="T20" fmla="*/ 185 w 187"/>
                      <a:gd name="T21" fmla="*/ 8 h 113"/>
                      <a:gd name="T22" fmla="*/ 186 w 187"/>
                      <a:gd name="T23" fmla="*/ 12 h 113"/>
                      <a:gd name="T24" fmla="*/ 186 w 187"/>
                      <a:gd name="T25" fmla="*/ 19 h 113"/>
                      <a:gd name="T26" fmla="*/ 185 w 187"/>
                      <a:gd name="T27" fmla="*/ 26 h 113"/>
                      <a:gd name="T28" fmla="*/ 183 w 187"/>
                      <a:gd name="T29" fmla="*/ 34 h 113"/>
                      <a:gd name="T30" fmla="*/ 177 w 187"/>
                      <a:gd name="T31" fmla="*/ 42 h 113"/>
                      <a:gd name="T32" fmla="*/ 171 w 187"/>
                      <a:gd name="T33" fmla="*/ 51 h 113"/>
                      <a:gd name="T34" fmla="*/ 166 w 187"/>
                      <a:gd name="T35" fmla="*/ 59 h 113"/>
                      <a:gd name="T36" fmla="*/ 158 w 187"/>
                      <a:gd name="T37" fmla="*/ 67 h 113"/>
                      <a:gd name="T38" fmla="*/ 151 w 187"/>
                      <a:gd name="T39" fmla="*/ 75 h 113"/>
                      <a:gd name="T40" fmla="*/ 141 w 187"/>
                      <a:gd name="T41" fmla="*/ 82 h 113"/>
                      <a:gd name="T42" fmla="*/ 135 w 187"/>
                      <a:gd name="T43" fmla="*/ 90 h 113"/>
                      <a:gd name="T44" fmla="*/ 126 w 187"/>
                      <a:gd name="T45" fmla="*/ 96 h 113"/>
                      <a:gd name="T46" fmla="*/ 117 w 187"/>
                      <a:gd name="T47" fmla="*/ 100 h 113"/>
                      <a:gd name="T48" fmla="*/ 109 w 187"/>
                      <a:gd name="T49" fmla="*/ 105 h 113"/>
                      <a:gd name="T50" fmla="*/ 101 w 187"/>
                      <a:gd name="T51" fmla="*/ 108 h 113"/>
                      <a:gd name="T52" fmla="*/ 95 w 187"/>
                      <a:gd name="T53" fmla="*/ 110 h 113"/>
                      <a:gd name="T54" fmla="*/ 83 w 187"/>
                      <a:gd name="T55" fmla="*/ 110 h 113"/>
                      <a:gd name="T56" fmla="*/ 75 w 187"/>
                      <a:gd name="T57" fmla="*/ 112 h 113"/>
                      <a:gd name="T58" fmla="*/ 65 w 187"/>
                      <a:gd name="T59" fmla="*/ 112 h 113"/>
                      <a:gd name="T60" fmla="*/ 56 w 187"/>
                      <a:gd name="T61" fmla="*/ 110 h 113"/>
                      <a:gd name="T62" fmla="*/ 46 w 187"/>
                      <a:gd name="T63" fmla="*/ 109 h 113"/>
                      <a:gd name="T64" fmla="*/ 36 w 187"/>
                      <a:gd name="T65" fmla="*/ 107 h 113"/>
                      <a:gd name="T66" fmla="*/ 29 w 187"/>
                      <a:gd name="T67" fmla="*/ 105 h 113"/>
                      <a:gd name="T68" fmla="*/ 20 w 187"/>
                      <a:gd name="T69" fmla="*/ 102 h 113"/>
                      <a:gd name="T70" fmla="*/ 14 w 187"/>
                      <a:gd name="T71" fmla="*/ 99 h 113"/>
                      <a:gd name="T72" fmla="*/ 8 w 187"/>
                      <a:gd name="T73" fmla="*/ 95 h 113"/>
                      <a:gd name="T74" fmla="*/ 3 w 187"/>
                      <a:gd name="T75" fmla="*/ 91 h 113"/>
                      <a:gd name="T76" fmla="*/ 2 w 187"/>
                      <a:gd name="T77" fmla="*/ 87 h 113"/>
                      <a:gd name="T78" fmla="*/ 0 w 187"/>
                      <a:gd name="T79" fmla="*/ 82 h 113"/>
                      <a:gd name="T80" fmla="*/ 1 w 187"/>
                      <a:gd name="T81" fmla="*/ 78 h 113"/>
                      <a:gd name="T82" fmla="*/ 2 w 187"/>
                      <a:gd name="T83" fmla="*/ 74 h 113"/>
                      <a:gd name="T84" fmla="*/ 4 w 187"/>
                      <a:gd name="T85" fmla="*/ 70 h 113"/>
                      <a:gd name="T86" fmla="*/ 8 w 187"/>
                      <a:gd name="T87" fmla="*/ 67 h 113"/>
                      <a:gd name="T88" fmla="*/ 12 w 187"/>
                      <a:gd name="T89" fmla="*/ 65 h 113"/>
                      <a:gd name="T90" fmla="*/ 17 w 187"/>
                      <a:gd name="T91" fmla="*/ 62 h 113"/>
                      <a:gd name="T92" fmla="*/ 20 w 187"/>
                      <a:gd name="T93" fmla="*/ 61 h 113"/>
                      <a:gd name="T94" fmla="*/ 28 w 187"/>
                      <a:gd name="T95" fmla="*/ 59 h 113"/>
                      <a:gd name="T96" fmla="*/ 32 w 187"/>
                      <a:gd name="T97" fmla="*/ 59 h 113"/>
                      <a:gd name="T98" fmla="*/ 39 w 187"/>
                      <a:gd name="T99" fmla="*/ 57 h 113"/>
                      <a:gd name="T100" fmla="*/ 46 w 187"/>
                      <a:gd name="T101" fmla="*/ 57 h 113"/>
                      <a:gd name="T102" fmla="*/ 52 w 187"/>
                      <a:gd name="T103" fmla="*/ 56 h 113"/>
                      <a:gd name="T104" fmla="*/ 60 w 187"/>
                      <a:gd name="T105" fmla="*/ 56 h 113"/>
                      <a:gd name="T106" fmla="*/ 67 w 187"/>
                      <a:gd name="T107" fmla="*/ 55 h 113"/>
                      <a:gd name="T108" fmla="*/ 74 w 187"/>
                      <a:gd name="T109" fmla="*/ 55 h 113"/>
                      <a:gd name="T110" fmla="*/ 81 w 187"/>
                      <a:gd name="T111" fmla="*/ 55 h 113"/>
                      <a:gd name="T112" fmla="*/ 89 w 187"/>
                      <a:gd name="T113" fmla="*/ 53 h 113"/>
                      <a:gd name="T114" fmla="*/ 89 w 187"/>
                      <a:gd name="T115" fmla="*/ 5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7" h="113">
                        <a:moveTo>
                          <a:pt x="89" y="53"/>
                        </a:moveTo>
                        <a:lnTo>
                          <a:pt x="102" y="51"/>
                        </a:lnTo>
                        <a:lnTo>
                          <a:pt x="115" y="43"/>
                        </a:lnTo>
                        <a:lnTo>
                          <a:pt x="127" y="34"/>
                        </a:lnTo>
                        <a:lnTo>
                          <a:pt x="138" y="24"/>
                        </a:lnTo>
                        <a:lnTo>
                          <a:pt x="146" y="13"/>
                        </a:lnTo>
                        <a:lnTo>
                          <a:pt x="156" y="4"/>
                        </a:lnTo>
                        <a:lnTo>
                          <a:pt x="165" y="0"/>
                        </a:lnTo>
                        <a:lnTo>
                          <a:pt x="174" y="0"/>
                        </a:lnTo>
                        <a:lnTo>
                          <a:pt x="180" y="3"/>
                        </a:lnTo>
                        <a:lnTo>
                          <a:pt x="185" y="8"/>
                        </a:lnTo>
                        <a:lnTo>
                          <a:pt x="186" y="12"/>
                        </a:lnTo>
                        <a:lnTo>
                          <a:pt x="186" y="19"/>
                        </a:lnTo>
                        <a:lnTo>
                          <a:pt x="185" y="26"/>
                        </a:lnTo>
                        <a:lnTo>
                          <a:pt x="183" y="34"/>
                        </a:lnTo>
                        <a:lnTo>
                          <a:pt x="177" y="42"/>
                        </a:lnTo>
                        <a:lnTo>
                          <a:pt x="171" y="51"/>
                        </a:lnTo>
                        <a:lnTo>
                          <a:pt x="166" y="59"/>
                        </a:lnTo>
                        <a:lnTo>
                          <a:pt x="158" y="67"/>
                        </a:lnTo>
                        <a:lnTo>
                          <a:pt x="151" y="75"/>
                        </a:lnTo>
                        <a:lnTo>
                          <a:pt x="141" y="82"/>
                        </a:lnTo>
                        <a:lnTo>
                          <a:pt x="135" y="90"/>
                        </a:lnTo>
                        <a:lnTo>
                          <a:pt x="126" y="96"/>
                        </a:lnTo>
                        <a:lnTo>
                          <a:pt x="117" y="100"/>
                        </a:lnTo>
                        <a:lnTo>
                          <a:pt x="109" y="105"/>
                        </a:lnTo>
                        <a:lnTo>
                          <a:pt x="101" y="108"/>
                        </a:lnTo>
                        <a:lnTo>
                          <a:pt x="95" y="110"/>
                        </a:lnTo>
                        <a:lnTo>
                          <a:pt x="83" y="110"/>
                        </a:lnTo>
                        <a:lnTo>
                          <a:pt x="75" y="112"/>
                        </a:lnTo>
                        <a:lnTo>
                          <a:pt x="65" y="112"/>
                        </a:lnTo>
                        <a:lnTo>
                          <a:pt x="56" y="110"/>
                        </a:lnTo>
                        <a:lnTo>
                          <a:pt x="46" y="109"/>
                        </a:lnTo>
                        <a:lnTo>
                          <a:pt x="36" y="107"/>
                        </a:lnTo>
                        <a:lnTo>
                          <a:pt x="29" y="105"/>
                        </a:lnTo>
                        <a:lnTo>
                          <a:pt x="20" y="102"/>
                        </a:lnTo>
                        <a:lnTo>
                          <a:pt x="14" y="99"/>
                        </a:lnTo>
                        <a:lnTo>
                          <a:pt x="8" y="95"/>
                        </a:lnTo>
                        <a:lnTo>
                          <a:pt x="3" y="91"/>
                        </a:lnTo>
                        <a:lnTo>
                          <a:pt x="2" y="87"/>
                        </a:lnTo>
                        <a:lnTo>
                          <a:pt x="0" y="82"/>
                        </a:lnTo>
                        <a:lnTo>
                          <a:pt x="1" y="78"/>
                        </a:lnTo>
                        <a:lnTo>
                          <a:pt x="2" y="74"/>
                        </a:lnTo>
                        <a:lnTo>
                          <a:pt x="4" y="70"/>
                        </a:lnTo>
                        <a:lnTo>
                          <a:pt x="8" y="67"/>
                        </a:lnTo>
                        <a:lnTo>
                          <a:pt x="12" y="65"/>
                        </a:lnTo>
                        <a:lnTo>
                          <a:pt x="17" y="62"/>
                        </a:lnTo>
                        <a:lnTo>
                          <a:pt x="20" y="61"/>
                        </a:lnTo>
                        <a:lnTo>
                          <a:pt x="28" y="59"/>
                        </a:lnTo>
                        <a:lnTo>
                          <a:pt x="32" y="59"/>
                        </a:lnTo>
                        <a:lnTo>
                          <a:pt x="39" y="57"/>
                        </a:lnTo>
                        <a:lnTo>
                          <a:pt x="46" y="57"/>
                        </a:lnTo>
                        <a:lnTo>
                          <a:pt x="52" y="56"/>
                        </a:lnTo>
                        <a:lnTo>
                          <a:pt x="60" y="56"/>
                        </a:lnTo>
                        <a:lnTo>
                          <a:pt x="67" y="55"/>
                        </a:lnTo>
                        <a:lnTo>
                          <a:pt x="74" y="55"/>
                        </a:lnTo>
                        <a:lnTo>
                          <a:pt x="81" y="55"/>
                        </a:lnTo>
                        <a:lnTo>
                          <a:pt x="89" y="53"/>
                        </a:lnTo>
                        <a:lnTo>
                          <a:pt x="89" y="53"/>
                        </a:lnTo>
                      </a:path>
                    </a:pathLst>
                  </a:custGeom>
                  <a:gradFill rotWithShape="0">
                    <a:gsLst>
                      <a:gs pos="0">
                        <a:srgbClr val="FFFFFF"/>
                      </a:gs>
                      <a:gs pos="100000">
                        <a:srgbClr val="FFFFD0"/>
                      </a:gs>
                    </a:gsLst>
                    <a:path path="rect">
                      <a:fillToRect l="50000" t="50000" r="50000" b="50000"/>
                    </a:path>
                  </a:gra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sp>
              <p:nvSpPr>
                <p:cNvPr id="614504" name="Oval 104"/>
                <p:cNvSpPr>
                  <a:spLocks noChangeArrowheads="1"/>
                </p:cNvSpPr>
                <p:nvPr/>
              </p:nvSpPr>
              <p:spPr bwMode="auto">
                <a:xfrm>
                  <a:off x="796" y="1942"/>
                  <a:ext cx="729" cy="211"/>
                </a:xfrm>
                <a:prstGeom prst="ellipse">
                  <a:avLst/>
                </a:prstGeom>
                <a:solidFill>
                  <a:srgbClr val="8F8F8F"/>
                </a:solidFill>
                <a:ln w="19050">
                  <a:solidFill>
                    <a:srgbClr val="8F8F8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nvGrpSpPr>
                <p:cNvPr id="15386" name="Group 105"/>
                <p:cNvGrpSpPr>
                  <a:grpSpLocks/>
                </p:cNvGrpSpPr>
                <p:nvPr/>
              </p:nvGrpSpPr>
              <p:grpSpPr bwMode="auto">
                <a:xfrm>
                  <a:off x="1126" y="1670"/>
                  <a:ext cx="532" cy="470"/>
                  <a:chOff x="1126" y="1670"/>
                  <a:chExt cx="532" cy="470"/>
                </a:xfrm>
              </p:grpSpPr>
              <p:sp>
                <p:nvSpPr>
                  <p:cNvPr id="614506" name="Freeform 106"/>
                  <p:cNvSpPr>
                    <a:spLocks/>
                  </p:cNvSpPr>
                  <p:nvPr/>
                </p:nvSpPr>
                <p:spPr bwMode="auto">
                  <a:xfrm>
                    <a:off x="1126" y="1673"/>
                    <a:ext cx="532" cy="467"/>
                  </a:xfrm>
                  <a:custGeom>
                    <a:avLst/>
                    <a:gdLst>
                      <a:gd name="T0" fmla="*/ 530 w 532"/>
                      <a:gd name="T1" fmla="*/ 406 h 467"/>
                      <a:gd name="T2" fmla="*/ 519 w 532"/>
                      <a:gd name="T3" fmla="*/ 420 h 467"/>
                      <a:gd name="T4" fmla="*/ 498 w 532"/>
                      <a:gd name="T5" fmla="*/ 431 h 467"/>
                      <a:gd name="T6" fmla="*/ 470 w 532"/>
                      <a:gd name="T7" fmla="*/ 442 h 467"/>
                      <a:gd name="T8" fmla="*/ 435 w 532"/>
                      <a:gd name="T9" fmla="*/ 450 h 467"/>
                      <a:gd name="T10" fmla="*/ 391 w 532"/>
                      <a:gd name="T11" fmla="*/ 459 h 467"/>
                      <a:gd name="T12" fmla="*/ 344 w 532"/>
                      <a:gd name="T13" fmla="*/ 465 h 467"/>
                      <a:gd name="T14" fmla="*/ 293 w 532"/>
                      <a:gd name="T15" fmla="*/ 466 h 467"/>
                      <a:gd name="T16" fmla="*/ 237 w 532"/>
                      <a:gd name="T17" fmla="*/ 466 h 467"/>
                      <a:gd name="T18" fmla="*/ 185 w 532"/>
                      <a:gd name="T19" fmla="*/ 465 h 467"/>
                      <a:gd name="T20" fmla="*/ 138 w 532"/>
                      <a:gd name="T21" fmla="*/ 459 h 467"/>
                      <a:gd name="T22" fmla="*/ 94 w 532"/>
                      <a:gd name="T23" fmla="*/ 450 h 467"/>
                      <a:gd name="T24" fmla="*/ 58 w 532"/>
                      <a:gd name="T25" fmla="*/ 442 h 467"/>
                      <a:gd name="T26" fmla="*/ 30 w 532"/>
                      <a:gd name="T27" fmla="*/ 431 h 467"/>
                      <a:gd name="T28" fmla="*/ 10 w 532"/>
                      <a:gd name="T29" fmla="*/ 420 h 467"/>
                      <a:gd name="T30" fmla="*/ 0 w 532"/>
                      <a:gd name="T31" fmla="*/ 406 h 467"/>
                      <a:gd name="T32" fmla="*/ 0 w 532"/>
                      <a:gd name="T33" fmla="*/ 328 h 467"/>
                      <a:gd name="T34" fmla="*/ 0 w 532"/>
                      <a:gd name="T35" fmla="*/ 61 h 467"/>
                      <a:gd name="T36" fmla="*/ 10 w 532"/>
                      <a:gd name="T37" fmla="*/ 49 h 467"/>
                      <a:gd name="T38" fmla="*/ 30 w 532"/>
                      <a:gd name="T39" fmla="*/ 37 h 467"/>
                      <a:gd name="T40" fmla="*/ 58 w 532"/>
                      <a:gd name="T41" fmla="*/ 25 h 467"/>
                      <a:gd name="T42" fmla="*/ 94 w 532"/>
                      <a:gd name="T43" fmla="*/ 17 h 467"/>
                      <a:gd name="T44" fmla="*/ 138 w 532"/>
                      <a:gd name="T45" fmla="*/ 9 h 467"/>
                      <a:gd name="T46" fmla="*/ 185 w 532"/>
                      <a:gd name="T47" fmla="*/ 3 h 467"/>
                      <a:gd name="T48" fmla="*/ 237 w 532"/>
                      <a:gd name="T49" fmla="*/ 0 h 467"/>
                      <a:gd name="T50" fmla="*/ 293 w 532"/>
                      <a:gd name="T51" fmla="*/ 0 h 467"/>
                      <a:gd name="T52" fmla="*/ 344 w 532"/>
                      <a:gd name="T53" fmla="*/ 3 h 467"/>
                      <a:gd name="T54" fmla="*/ 391 w 532"/>
                      <a:gd name="T55" fmla="*/ 9 h 467"/>
                      <a:gd name="T56" fmla="*/ 435 w 532"/>
                      <a:gd name="T57" fmla="*/ 17 h 467"/>
                      <a:gd name="T58" fmla="*/ 470 w 532"/>
                      <a:gd name="T59" fmla="*/ 25 h 467"/>
                      <a:gd name="T60" fmla="*/ 498 w 532"/>
                      <a:gd name="T61" fmla="*/ 37 h 467"/>
                      <a:gd name="T62" fmla="*/ 519 w 532"/>
                      <a:gd name="T63" fmla="*/ 49 h 467"/>
                      <a:gd name="T64" fmla="*/ 530 w 532"/>
                      <a:gd name="T65" fmla="*/ 61 h 467"/>
                      <a:gd name="T66" fmla="*/ 531 w 532"/>
                      <a:gd name="T67" fmla="*/ 40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2" h="467">
                        <a:moveTo>
                          <a:pt x="531" y="400"/>
                        </a:moveTo>
                        <a:lnTo>
                          <a:pt x="530" y="406"/>
                        </a:lnTo>
                        <a:lnTo>
                          <a:pt x="524" y="412"/>
                        </a:lnTo>
                        <a:lnTo>
                          <a:pt x="519" y="420"/>
                        </a:lnTo>
                        <a:lnTo>
                          <a:pt x="510" y="424"/>
                        </a:lnTo>
                        <a:lnTo>
                          <a:pt x="498" y="431"/>
                        </a:lnTo>
                        <a:lnTo>
                          <a:pt x="484" y="436"/>
                        </a:lnTo>
                        <a:lnTo>
                          <a:pt x="470" y="442"/>
                        </a:lnTo>
                        <a:lnTo>
                          <a:pt x="453" y="448"/>
                        </a:lnTo>
                        <a:lnTo>
                          <a:pt x="435" y="450"/>
                        </a:lnTo>
                        <a:lnTo>
                          <a:pt x="413" y="455"/>
                        </a:lnTo>
                        <a:lnTo>
                          <a:pt x="391" y="459"/>
                        </a:lnTo>
                        <a:lnTo>
                          <a:pt x="367" y="462"/>
                        </a:lnTo>
                        <a:lnTo>
                          <a:pt x="344" y="465"/>
                        </a:lnTo>
                        <a:lnTo>
                          <a:pt x="317" y="466"/>
                        </a:lnTo>
                        <a:lnTo>
                          <a:pt x="293" y="466"/>
                        </a:lnTo>
                        <a:lnTo>
                          <a:pt x="263" y="466"/>
                        </a:lnTo>
                        <a:lnTo>
                          <a:pt x="237" y="466"/>
                        </a:lnTo>
                        <a:lnTo>
                          <a:pt x="209" y="466"/>
                        </a:lnTo>
                        <a:lnTo>
                          <a:pt x="185" y="465"/>
                        </a:lnTo>
                        <a:lnTo>
                          <a:pt x="159" y="462"/>
                        </a:lnTo>
                        <a:lnTo>
                          <a:pt x="138" y="459"/>
                        </a:lnTo>
                        <a:lnTo>
                          <a:pt x="116" y="455"/>
                        </a:lnTo>
                        <a:lnTo>
                          <a:pt x="94" y="450"/>
                        </a:lnTo>
                        <a:lnTo>
                          <a:pt x="77" y="448"/>
                        </a:lnTo>
                        <a:lnTo>
                          <a:pt x="58" y="442"/>
                        </a:lnTo>
                        <a:lnTo>
                          <a:pt x="43" y="436"/>
                        </a:lnTo>
                        <a:lnTo>
                          <a:pt x="30" y="431"/>
                        </a:lnTo>
                        <a:lnTo>
                          <a:pt x="19" y="424"/>
                        </a:lnTo>
                        <a:lnTo>
                          <a:pt x="10" y="420"/>
                        </a:lnTo>
                        <a:lnTo>
                          <a:pt x="3" y="412"/>
                        </a:lnTo>
                        <a:lnTo>
                          <a:pt x="0" y="406"/>
                        </a:lnTo>
                        <a:lnTo>
                          <a:pt x="0" y="400"/>
                        </a:lnTo>
                        <a:lnTo>
                          <a:pt x="0" y="328"/>
                        </a:lnTo>
                        <a:lnTo>
                          <a:pt x="0" y="71"/>
                        </a:lnTo>
                        <a:lnTo>
                          <a:pt x="0" y="61"/>
                        </a:lnTo>
                        <a:lnTo>
                          <a:pt x="3" y="55"/>
                        </a:lnTo>
                        <a:lnTo>
                          <a:pt x="10" y="49"/>
                        </a:lnTo>
                        <a:lnTo>
                          <a:pt x="19" y="41"/>
                        </a:lnTo>
                        <a:lnTo>
                          <a:pt x="30" y="37"/>
                        </a:lnTo>
                        <a:lnTo>
                          <a:pt x="43" y="29"/>
                        </a:lnTo>
                        <a:lnTo>
                          <a:pt x="58" y="25"/>
                        </a:lnTo>
                        <a:lnTo>
                          <a:pt x="77" y="21"/>
                        </a:lnTo>
                        <a:lnTo>
                          <a:pt x="94" y="17"/>
                        </a:lnTo>
                        <a:lnTo>
                          <a:pt x="116" y="11"/>
                        </a:lnTo>
                        <a:lnTo>
                          <a:pt x="138" y="9"/>
                        </a:lnTo>
                        <a:lnTo>
                          <a:pt x="159" y="6"/>
                        </a:lnTo>
                        <a:lnTo>
                          <a:pt x="185" y="3"/>
                        </a:lnTo>
                        <a:lnTo>
                          <a:pt x="209" y="1"/>
                        </a:lnTo>
                        <a:lnTo>
                          <a:pt x="237" y="0"/>
                        </a:lnTo>
                        <a:lnTo>
                          <a:pt x="263" y="0"/>
                        </a:lnTo>
                        <a:lnTo>
                          <a:pt x="293" y="0"/>
                        </a:lnTo>
                        <a:lnTo>
                          <a:pt x="317" y="1"/>
                        </a:lnTo>
                        <a:lnTo>
                          <a:pt x="344" y="3"/>
                        </a:lnTo>
                        <a:lnTo>
                          <a:pt x="367" y="6"/>
                        </a:lnTo>
                        <a:lnTo>
                          <a:pt x="391" y="9"/>
                        </a:lnTo>
                        <a:lnTo>
                          <a:pt x="413" y="11"/>
                        </a:lnTo>
                        <a:lnTo>
                          <a:pt x="435" y="17"/>
                        </a:lnTo>
                        <a:lnTo>
                          <a:pt x="453" y="21"/>
                        </a:lnTo>
                        <a:lnTo>
                          <a:pt x="470" y="25"/>
                        </a:lnTo>
                        <a:lnTo>
                          <a:pt x="484" y="29"/>
                        </a:lnTo>
                        <a:lnTo>
                          <a:pt x="498" y="37"/>
                        </a:lnTo>
                        <a:lnTo>
                          <a:pt x="510" y="41"/>
                        </a:lnTo>
                        <a:lnTo>
                          <a:pt x="519" y="49"/>
                        </a:lnTo>
                        <a:lnTo>
                          <a:pt x="524" y="55"/>
                        </a:lnTo>
                        <a:lnTo>
                          <a:pt x="530" y="61"/>
                        </a:lnTo>
                        <a:lnTo>
                          <a:pt x="531" y="71"/>
                        </a:lnTo>
                        <a:lnTo>
                          <a:pt x="531" y="400"/>
                        </a:lnTo>
                        <a:lnTo>
                          <a:pt x="531" y="400"/>
                        </a:lnTo>
                      </a:path>
                    </a:pathLst>
                  </a:custGeom>
                  <a:gradFill rotWithShape="0">
                    <a:gsLst>
                      <a:gs pos="0">
                        <a:srgbClr val="F1F180"/>
                      </a:gs>
                      <a:gs pos="50000">
                        <a:srgbClr val="FFFFFF"/>
                      </a:gs>
                      <a:gs pos="100000">
                        <a:srgbClr val="F1F180"/>
                      </a:gs>
                    </a:gsLst>
                    <a:lin ang="0" scaled="1"/>
                  </a:gra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07" name="Freeform 107"/>
                  <p:cNvSpPr>
                    <a:spLocks/>
                  </p:cNvSpPr>
                  <p:nvPr/>
                </p:nvSpPr>
                <p:spPr bwMode="auto">
                  <a:xfrm>
                    <a:off x="1126" y="1670"/>
                    <a:ext cx="529" cy="119"/>
                  </a:xfrm>
                  <a:custGeom>
                    <a:avLst/>
                    <a:gdLst>
                      <a:gd name="T0" fmla="*/ 290 w 529"/>
                      <a:gd name="T1" fmla="*/ 118 h 119"/>
                      <a:gd name="T2" fmla="*/ 341 w 529"/>
                      <a:gd name="T3" fmla="*/ 114 h 119"/>
                      <a:gd name="T4" fmla="*/ 388 w 529"/>
                      <a:gd name="T5" fmla="*/ 111 h 119"/>
                      <a:gd name="T6" fmla="*/ 432 w 529"/>
                      <a:gd name="T7" fmla="*/ 106 h 119"/>
                      <a:gd name="T8" fmla="*/ 467 w 529"/>
                      <a:gd name="T9" fmla="*/ 98 h 119"/>
                      <a:gd name="T10" fmla="*/ 496 w 529"/>
                      <a:gd name="T11" fmla="*/ 89 h 119"/>
                      <a:gd name="T12" fmla="*/ 515 w 529"/>
                      <a:gd name="T13" fmla="*/ 79 h 119"/>
                      <a:gd name="T14" fmla="*/ 527 w 529"/>
                      <a:gd name="T15" fmla="*/ 67 h 119"/>
                      <a:gd name="T16" fmla="*/ 527 w 529"/>
                      <a:gd name="T17" fmla="*/ 56 h 119"/>
                      <a:gd name="T18" fmla="*/ 515 w 529"/>
                      <a:gd name="T19" fmla="*/ 44 h 119"/>
                      <a:gd name="T20" fmla="*/ 496 w 529"/>
                      <a:gd name="T21" fmla="*/ 32 h 119"/>
                      <a:gd name="T22" fmla="*/ 467 w 529"/>
                      <a:gd name="T23" fmla="*/ 24 h 119"/>
                      <a:gd name="T24" fmla="*/ 432 w 529"/>
                      <a:gd name="T25" fmla="*/ 14 h 119"/>
                      <a:gd name="T26" fmla="*/ 388 w 529"/>
                      <a:gd name="T27" fmla="*/ 9 h 119"/>
                      <a:gd name="T28" fmla="*/ 341 w 529"/>
                      <a:gd name="T29" fmla="*/ 3 h 119"/>
                      <a:gd name="T30" fmla="*/ 290 w 529"/>
                      <a:gd name="T31" fmla="*/ 0 h 119"/>
                      <a:gd name="T32" fmla="*/ 235 w 529"/>
                      <a:gd name="T33" fmla="*/ 0 h 119"/>
                      <a:gd name="T34" fmla="*/ 183 w 529"/>
                      <a:gd name="T35" fmla="*/ 3 h 119"/>
                      <a:gd name="T36" fmla="*/ 136 w 529"/>
                      <a:gd name="T37" fmla="*/ 9 h 119"/>
                      <a:gd name="T38" fmla="*/ 94 w 529"/>
                      <a:gd name="T39" fmla="*/ 14 h 119"/>
                      <a:gd name="T40" fmla="*/ 58 w 529"/>
                      <a:gd name="T41" fmla="*/ 24 h 119"/>
                      <a:gd name="T42" fmla="*/ 30 w 529"/>
                      <a:gd name="T43" fmla="*/ 32 h 119"/>
                      <a:gd name="T44" fmla="*/ 10 w 529"/>
                      <a:gd name="T45" fmla="*/ 44 h 119"/>
                      <a:gd name="T46" fmla="*/ 0 w 529"/>
                      <a:gd name="T47" fmla="*/ 56 h 119"/>
                      <a:gd name="T48" fmla="*/ 0 w 529"/>
                      <a:gd name="T49" fmla="*/ 67 h 119"/>
                      <a:gd name="T50" fmla="*/ 10 w 529"/>
                      <a:gd name="T51" fmla="*/ 79 h 119"/>
                      <a:gd name="T52" fmla="*/ 30 w 529"/>
                      <a:gd name="T53" fmla="*/ 89 h 119"/>
                      <a:gd name="T54" fmla="*/ 58 w 529"/>
                      <a:gd name="T55" fmla="*/ 98 h 119"/>
                      <a:gd name="T56" fmla="*/ 94 w 529"/>
                      <a:gd name="T57" fmla="*/ 106 h 119"/>
                      <a:gd name="T58" fmla="*/ 136 w 529"/>
                      <a:gd name="T59" fmla="*/ 111 h 119"/>
                      <a:gd name="T60" fmla="*/ 183 w 529"/>
                      <a:gd name="T61" fmla="*/ 114 h 119"/>
                      <a:gd name="T62" fmla="*/ 235 w 529"/>
                      <a:gd name="T63" fmla="*/ 118 h 119"/>
                      <a:gd name="T64" fmla="*/ 262 w 529"/>
                      <a:gd name="T65" fmla="*/ 11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29" h="119">
                        <a:moveTo>
                          <a:pt x="262" y="118"/>
                        </a:moveTo>
                        <a:lnTo>
                          <a:pt x="290" y="118"/>
                        </a:lnTo>
                        <a:lnTo>
                          <a:pt x="316" y="116"/>
                        </a:lnTo>
                        <a:lnTo>
                          <a:pt x="341" y="114"/>
                        </a:lnTo>
                        <a:lnTo>
                          <a:pt x="366" y="112"/>
                        </a:lnTo>
                        <a:lnTo>
                          <a:pt x="388" y="111"/>
                        </a:lnTo>
                        <a:lnTo>
                          <a:pt x="411" y="108"/>
                        </a:lnTo>
                        <a:lnTo>
                          <a:pt x="432" y="106"/>
                        </a:lnTo>
                        <a:lnTo>
                          <a:pt x="451" y="100"/>
                        </a:lnTo>
                        <a:lnTo>
                          <a:pt x="467" y="98"/>
                        </a:lnTo>
                        <a:lnTo>
                          <a:pt x="482" y="94"/>
                        </a:lnTo>
                        <a:lnTo>
                          <a:pt x="496" y="89"/>
                        </a:lnTo>
                        <a:lnTo>
                          <a:pt x="507" y="84"/>
                        </a:lnTo>
                        <a:lnTo>
                          <a:pt x="515" y="79"/>
                        </a:lnTo>
                        <a:lnTo>
                          <a:pt x="522" y="74"/>
                        </a:lnTo>
                        <a:lnTo>
                          <a:pt x="527" y="67"/>
                        </a:lnTo>
                        <a:lnTo>
                          <a:pt x="528" y="62"/>
                        </a:lnTo>
                        <a:lnTo>
                          <a:pt x="527" y="56"/>
                        </a:lnTo>
                        <a:lnTo>
                          <a:pt x="522" y="50"/>
                        </a:lnTo>
                        <a:lnTo>
                          <a:pt x="515" y="44"/>
                        </a:lnTo>
                        <a:lnTo>
                          <a:pt x="507" y="40"/>
                        </a:lnTo>
                        <a:lnTo>
                          <a:pt x="496" y="32"/>
                        </a:lnTo>
                        <a:lnTo>
                          <a:pt x="482" y="29"/>
                        </a:lnTo>
                        <a:lnTo>
                          <a:pt x="467" y="24"/>
                        </a:lnTo>
                        <a:lnTo>
                          <a:pt x="451" y="20"/>
                        </a:lnTo>
                        <a:lnTo>
                          <a:pt x="432" y="14"/>
                        </a:lnTo>
                        <a:lnTo>
                          <a:pt x="411" y="12"/>
                        </a:lnTo>
                        <a:lnTo>
                          <a:pt x="388" y="9"/>
                        </a:lnTo>
                        <a:lnTo>
                          <a:pt x="366" y="6"/>
                        </a:lnTo>
                        <a:lnTo>
                          <a:pt x="341" y="3"/>
                        </a:lnTo>
                        <a:lnTo>
                          <a:pt x="316" y="2"/>
                        </a:lnTo>
                        <a:lnTo>
                          <a:pt x="290" y="0"/>
                        </a:lnTo>
                        <a:lnTo>
                          <a:pt x="262" y="0"/>
                        </a:lnTo>
                        <a:lnTo>
                          <a:pt x="235" y="0"/>
                        </a:lnTo>
                        <a:lnTo>
                          <a:pt x="209" y="2"/>
                        </a:lnTo>
                        <a:lnTo>
                          <a:pt x="183" y="3"/>
                        </a:lnTo>
                        <a:lnTo>
                          <a:pt x="159" y="6"/>
                        </a:lnTo>
                        <a:lnTo>
                          <a:pt x="136" y="9"/>
                        </a:lnTo>
                        <a:lnTo>
                          <a:pt x="114" y="12"/>
                        </a:lnTo>
                        <a:lnTo>
                          <a:pt x="94" y="14"/>
                        </a:lnTo>
                        <a:lnTo>
                          <a:pt x="77" y="20"/>
                        </a:lnTo>
                        <a:lnTo>
                          <a:pt x="58" y="24"/>
                        </a:lnTo>
                        <a:lnTo>
                          <a:pt x="43" y="29"/>
                        </a:lnTo>
                        <a:lnTo>
                          <a:pt x="30" y="32"/>
                        </a:lnTo>
                        <a:lnTo>
                          <a:pt x="19" y="40"/>
                        </a:lnTo>
                        <a:lnTo>
                          <a:pt x="10" y="44"/>
                        </a:lnTo>
                        <a:lnTo>
                          <a:pt x="3" y="50"/>
                        </a:lnTo>
                        <a:lnTo>
                          <a:pt x="0" y="56"/>
                        </a:lnTo>
                        <a:lnTo>
                          <a:pt x="0" y="62"/>
                        </a:lnTo>
                        <a:lnTo>
                          <a:pt x="0" y="67"/>
                        </a:lnTo>
                        <a:lnTo>
                          <a:pt x="3" y="74"/>
                        </a:lnTo>
                        <a:lnTo>
                          <a:pt x="10" y="79"/>
                        </a:lnTo>
                        <a:lnTo>
                          <a:pt x="19" y="84"/>
                        </a:lnTo>
                        <a:lnTo>
                          <a:pt x="30" y="89"/>
                        </a:lnTo>
                        <a:lnTo>
                          <a:pt x="43" y="94"/>
                        </a:lnTo>
                        <a:lnTo>
                          <a:pt x="58" y="98"/>
                        </a:lnTo>
                        <a:lnTo>
                          <a:pt x="77" y="100"/>
                        </a:lnTo>
                        <a:lnTo>
                          <a:pt x="94" y="106"/>
                        </a:lnTo>
                        <a:lnTo>
                          <a:pt x="114" y="108"/>
                        </a:lnTo>
                        <a:lnTo>
                          <a:pt x="136" y="111"/>
                        </a:lnTo>
                        <a:lnTo>
                          <a:pt x="159" y="112"/>
                        </a:lnTo>
                        <a:lnTo>
                          <a:pt x="183" y="114"/>
                        </a:lnTo>
                        <a:lnTo>
                          <a:pt x="209" y="116"/>
                        </a:lnTo>
                        <a:lnTo>
                          <a:pt x="235" y="118"/>
                        </a:lnTo>
                        <a:lnTo>
                          <a:pt x="262" y="118"/>
                        </a:lnTo>
                        <a:lnTo>
                          <a:pt x="262" y="118"/>
                        </a:lnTo>
                      </a:path>
                    </a:pathLst>
                  </a:custGeom>
                  <a:gradFill rotWithShape="0">
                    <a:gsLst>
                      <a:gs pos="0">
                        <a:srgbClr val="F1F180"/>
                      </a:gs>
                      <a:gs pos="100000">
                        <a:srgbClr val="FFFFD0"/>
                      </a:gs>
                    </a:gsLst>
                    <a:lin ang="18900000" scaled="1"/>
                  </a:gra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grpSp>
              <p:nvGrpSpPr>
                <p:cNvPr id="15387" name="Group 108"/>
                <p:cNvGrpSpPr>
                  <a:grpSpLocks/>
                </p:cNvGrpSpPr>
                <p:nvPr/>
              </p:nvGrpSpPr>
              <p:grpSpPr bwMode="auto">
                <a:xfrm>
                  <a:off x="3198" y="1505"/>
                  <a:ext cx="613" cy="421"/>
                  <a:chOff x="3198" y="1505"/>
                  <a:chExt cx="613" cy="421"/>
                </a:xfrm>
              </p:grpSpPr>
              <p:sp>
                <p:nvSpPr>
                  <p:cNvPr id="614509" name="AutoShape 109"/>
                  <p:cNvSpPr>
                    <a:spLocks noChangeArrowheads="1"/>
                  </p:cNvSpPr>
                  <p:nvPr/>
                </p:nvSpPr>
                <p:spPr bwMode="auto">
                  <a:xfrm flipV="1">
                    <a:off x="3198" y="1505"/>
                    <a:ext cx="613" cy="421"/>
                  </a:xfrm>
                  <a:prstGeom prst="roundRect">
                    <a:avLst>
                      <a:gd name="adj" fmla="val 13148"/>
                    </a:avLst>
                  </a:prstGeom>
                  <a:solidFill>
                    <a:srgbClr val="FFFFD0"/>
                  </a:solidFill>
                  <a:ln w="31710">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10" name="AutoShape 110"/>
                  <p:cNvSpPr>
                    <a:spLocks noChangeArrowheads="1"/>
                  </p:cNvSpPr>
                  <p:nvPr/>
                </p:nvSpPr>
                <p:spPr bwMode="auto">
                  <a:xfrm flipV="1">
                    <a:off x="3297" y="1633"/>
                    <a:ext cx="71" cy="214"/>
                  </a:xfrm>
                  <a:prstGeom prst="roundRect">
                    <a:avLst>
                      <a:gd name="adj" fmla="val 0"/>
                    </a:avLst>
                  </a:prstGeom>
                  <a:solidFill>
                    <a:srgbClr val="FFFF00"/>
                  </a:solidFill>
                  <a:ln w="19050">
                    <a:solidFill>
                      <a:srgbClr val="FFFF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11" name="AutoShape 111"/>
                  <p:cNvSpPr>
                    <a:spLocks noChangeArrowheads="1"/>
                  </p:cNvSpPr>
                  <p:nvPr/>
                </p:nvSpPr>
                <p:spPr bwMode="auto">
                  <a:xfrm flipV="1">
                    <a:off x="3407" y="1743"/>
                    <a:ext cx="71" cy="105"/>
                  </a:xfrm>
                  <a:prstGeom prst="roundRect">
                    <a:avLst>
                      <a:gd name="adj" fmla="val 0"/>
                    </a:avLst>
                  </a:prstGeom>
                  <a:solidFill>
                    <a:srgbClr val="00C200"/>
                  </a:solidFill>
                  <a:ln w="19050">
                    <a:solidFill>
                      <a:srgbClr val="00C2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12" name="AutoShape 112"/>
                  <p:cNvSpPr>
                    <a:spLocks noChangeArrowheads="1"/>
                  </p:cNvSpPr>
                  <p:nvPr/>
                </p:nvSpPr>
                <p:spPr bwMode="auto">
                  <a:xfrm flipV="1">
                    <a:off x="3498" y="1672"/>
                    <a:ext cx="73" cy="176"/>
                  </a:xfrm>
                  <a:prstGeom prst="roundRect">
                    <a:avLst>
                      <a:gd name="adj" fmla="val 0"/>
                    </a:avLst>
                  </a:prstGeom>
                  <a:solidFill>
                    <a:srgbClr val="0000FF"/>
                  </a:solidFill>
                  <a:ln w="19050">
                    <a:solidFill>
                      <a:srgbClr val="0000FF"/>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13" name="AutoShape 113"/>
                  <p:cNvSpPr>
                    <a:spLocks noChangeArrowheads="1"/>
                  </p:cNvSpPr>
                  <p:nvPr/>
                </p:nvSpPr>
                <p:spPr bwMode="auto">
                  <a:xfrm flipV="1">
                    <a:off x="3590" y="1569"/>
                    <a:ext cx="71" cy="278"/>
                  </a:xfrm>
                  <a:prstGeom prst="roundRect">
                    <a:avLst>
                      <a:gd name="adj" fmla="val 0"/>
                    </a:avLst>
                  </a:prstGeom>
                  <a:solidFill>
                    <a:srgbClr val="800080"/>
                  </a:solidFill>
                  <a:ln w="19050">
                    <a:solidFill>
                      <a:srgbClr val="80008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grpSp>
            <p:grpSp>
              <p:nvGrpSpPr>
                <p:cNvPr id="15388" name="Group 114"/>
                <p:cNvGrpSpPr>
                  <a:grpSpLocks/>
                </p:cNvGrpSpPr>
                <p:nvPr/>
              </p:nvGrpSpPr>
              <p:grpSpPr bwMode="auto">
                <a:xfrm>
                  <a:off x="2080" y="1749"/>
                  <a:ext cx="1544" cy="415"/>
                  <a:chOff x="2080" y="1749"/>
                  <a:chExt cx="1544" cy="415"/>
                </a:xfrm>
              </p:grpSpPr>
              <p:sp>
                <p:nvSpPr>
                  <p:cNvPr id="614515" name="Freeform 115"/>
                  <p:cNvSpPr>
                    <a:spLocks/>
                  </p:cNvSpPr>
                  <p:nvPr/>
                </p:nvSpPr>
                <p:spPr bwMode="auto">
                  <a:xfrm>
                    <a:off x="2080" y="1776"/>
                    <a:ext cx="945" cy="306"/>
                  </a:xfrm>
                  <a:custGeom>
                    <a:avLst/>
                    <a:gdLst>
                      <a:gd name="T0" fmla="*/ 350 w 945"/>
                      <a:gd name="T1" fmla="*/ 0 h 306"/>
                      <a:gd name="T2" fmla="*/ 944 w 945"/>
                      <a:gd name="T3" fmla="*/ 0 h 306"/>
                      <a:gd name="T4" fmla="*/ 593 w 945"/>
                      <a:gd name="T5" fmla="*/ 305 h 306"/>
                      <a:gd name="T6" fmla="*/ 0 w 945"/>
                      <a:gd name="T7" fmla="*/ 305 h 306"/>
                      <a:gd name="T8" fmla="*/ 350 w 945"/>
                      <a:gd name="T9" fmla="*/ 0 h 306"/>
                      <a:gd name="T10" fmla="*/ 350 w 945"/>
                      <a:gd name="T11" fmla="*/ 0 h 306"/>
                    </a:gdLst>
                    <a:ahLst/>
                    <a:cxnLst>
                      <a:cxn ang="0">
                        <a:pos x="T0" y="T1"/>
                      </a:cxn>
                      <a:cxn ang="0">
                        <a:pos x="T2" y="T3"/>
                      </a:cxn>
                      <a:cxn ang="0">
                        <a:pos x="T4" y="T5"/>
                      </a:cxn>
                      <a:cxn ang="0">
                        <a:pos x="T6" y="T7"/>
                      </a:cxn>
                      <a:cxn ang="0">
                        <a:pos x="T8" y="T9"/>
                      </a:cxn>
                      <a:cxn ang="0">
                        <a:pos x="T10" y="T11"/>
                      </a:cxn>
                    </a:cxnLst>
                    <a:rect l="0" t="0" r="r" b="b"/>
                    <a:pathLst>
                      <a:path w="945" h="306">
                        <a:moveTo>
                          <a:pt x="350" y="0"/>
                        </a:moveTo>
                        <a:lnTo>
                          <a:pt x="944" y="0"/>
                        </a:lnTo>
                        <a:lnTo>
                          <a:pt x="593" y="305"/>
                        </a:lnTo>
                        <a:lnTo>
                          <a:pt x="0" y="305"/>
                        </a:lnTo>
                        <a:lnTo>
                          <a:pt x="350" y="0"/>
                        </a:lnTo>
                        <a:lnTo>
                          <a:pt x="350"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16" name="Line 116"/>
                  <p:cNvSpPr>
                    <a:spLocks noChangeShapeType="1"/>
                  </p:cNvSpPr>
                  <p:nvPr/>
                </p:nvSpPr>
                <p:spPr bwMode="auto">
                  <a:xfrm>
                    <a:off x="2446" y="1814"/>
                    <a:ext cx="15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17" name="Line 117"/>
                  <p:cNvSpPr>
                    <a:spLocks noChangeShapeType="1"/>
                  </p:cNvSpPr>
                  <p:nvPr/>
                </p:nvSpPr>
                <p:spPr bwMode="auto">
                  <a:xfrm>
                    <a:off x="2422" y="1842"/>
                    <a:ext cx="153"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18" name="Line 118"/>
                  <p:cNvSpPr>
                    <a:spLocks noChangeShapeType="1"/>
                  </p:cNvSpPr>
                  <p:nvPr/>
                </p:nvSpPr>
                <p:spPr bwMode="auto">
                  <a:xfrm>
                    <a:off x="2389" y="1870"/>
                    <a:ext cx="15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19" name="Line 119"/>
                  <p:cNvSpPr>
                    <a:spLocks noChangeShapeType="1"/>
                  </p:cNvSpPr>
                  <p:nvPr/>
                </p:nvSpPr>
                <p:spPr bwMode="auto">
                  <a:xfrm>
                    <a:off x="2353" y="1899"/>
                    <a:ext cx="15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20" name="Line 120"/>
                  <p:cNvSpPr>
                    <a:spLocks noChangeShapeType="1"/>
                  </p:cNvSpPr>
                  <p:nvPr/>
                </p:nvSpPr>
                <p:spPr bwMode="auto">
                  <a:xfrm>
                    <a:off x="2318" y="1929"/>
                    <a:ext cx="15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21" name="Line 121"/>
                  <p:cNvSpPr>
                    <a:spLocks noChangeShapeType="1"/>
                  </p:cNvSpPr>
                  <p:nvPr/>
                </p:nvSpPr>
                <p:spPr bwMode="auto">
                  <a:xfrm>
                    <a:off x="2284" y="1965"/>
                    <a:ext cx="153"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22" name="Line 122"/>
                  <p:cNvSpPr>
                    <a:spLocks noChangeShapeType="1"/>
                  </p:cNvSpPr>
                  <p:nvPr/>
                </p:nvSpPr>
                <p:spPr bwMode="auto">
                  <a:xfrm>
                    <a:off x="2242" y="1997"/>
                    <a:ext cx="15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23" name="Line 123"/>
                  <p:cNvSpPr>
                    <a:spLocks noChangeShapeType="1"/>
                  </p:cNvSpPr>
                  <p:nvPr/>
                </p:nvSpPr>
                <p:spPr bwMode="auto">
                  <a:xfrm>
                    <a:off x="2204" y="2027"/>
                    <a:ext cx="15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24" name="Freeform 124"/>
                  <p:cNvSpPr>
                    <a:spLocks/>
                  </p:cNvSpPr>
                  <p:nvPr/>
                </p:nvSpPr>
                <p:spPr bwMode="auto">
                  <a:xfrm>
                    <a:off x="2677" y="1749"/>
                    <a:ext cx="947" cy="305"/>
                  </a:xfrm>
                  <a:custGeom>
                    <a:avLst/>
                    <a:gdLst>
                      <a:gd name="T0" fmla="*/ 352 w 947"/>
                      <a:gd name="T1" fmla="*/ 0 h 305"/>
                      <a:gd name="T2" fmla="*/ 946 w 947"/>
                      <a:gd name="T3" fmla="*/ 0 h 305"/>
                      <a:gd name="T4" fmla="*/ 594 w 947"/>
                      <a:gd name="T5" fmla="*/ 304 h 305"/>
                      <a:gd name="T6" fmla="*/ 0 w 947"/>
                      <a:gd name="T7" fmla="*/ 304 h 305"/>
                      <a:gd name="T8" fmla="*/ 352 w 947"/>
                      <a:gd name="T9" fmla="*/ 0 h 305"/>
                      <a:gd name="T10" fmla="*/ 352 w 947"/>
                      <a:gd name="T11" fmla="*/ 0 h 305"/>
                    </a:gdLst>
                    <a:ahLst/>
                    <a:cxnLst>
                      <a:cxn ang="0">
                        <a:pos x="T0" y="T1"/>
                      </a:cxn>
                      <a:cxn ang="0">
                        <a:pos x="T2" y="T3"/>
                      </a:cxn>
                      <a:cxn ang="0">
                        <a:pos x="T4" y="T5"/>
                      </a:cxn>
                      <a:cxn ang="0">
                        <a:pos x="T6" y="T7"/>
                      </a:cxn>
                      <a:cxn ang="0">
                        <a:pos x="T8" y="T9"/>
                      </a:cxn>
                      <a:cxn ang="0">
                        <a:pos x="T10" y="T11"/>
                      </a:cxn>
                    </a:cxnLst>
                    <a:rect l="0" t="0" r="r" b="b"/>
                    <a:pathLst>
                      <a:path w="947" h="305">
                        <a:moveTo>
                          <a:pt x="352" y="0"/>
                        </a:moveTo>
                        <a:lnTo>
                          <a:pt x="946" y="0"/>
                        </a:lnTo>
                        <a:lnTo>
                          <a:pt x="594" y="304"/>
                        </a:lnTo>
                        <a:lnTo>
                          <a:pt x="0" y="304"/>
                        </a:lnTo>
                        <a:lnTo>
                          <a:pt x="352" y="0"/>
                        </a:lnTo>
                        <a:lnTo>
                          <a:pt x="352"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25" name="Freeform 125"/>
                  <p:cNvSpPr>
                    <a:spLocks/>
                  </p:cNvSpPr>
                  <p:nvPr/>
                </p:nvSpPr>
                <p:spPr bwMode="auto">
                  <a:xfrm>
                    <a:off x="2677" y="1749"/>
                    <a:ext cx="947" cy="305"/>
                  </a:xfrm>
                  <a:custGeom>
                    <a:avLst/>
                    <a:gdLst>
                      <a:gd name="T0" fmla="*/ 352 w 947"/>
                      <a:gd name="T1" fmla="*/ 0 h 305"/>
                      <a:gd name="T2" fmla="*/ 946 w 947"/>
                      <a:gd name="T3" fmla="*/ 0 h 305"/>
                      <a:gd name="T4" fmla="*/ 594 w 947"/>
                      <a:gd name="T5" fmla="*/ 304 h 305"/>
                      <a:gd name="T6" fmla="*/ 0 w 947"/>
                      <a:gd name="T7" fmla="*/ 304 h 305"/>
                      <a:gd name="T8" fmla="*/ 352 w 947"/>
                      <a:gd name="T9" fmla="*/ 0 h 305"/>
                    </a:gdLst>
                    <a:ahLst/>
                    <a:cxnLst>
                      <a:cxn ang="0">
                        <a:pos x="T0" y="T1"/>
                      </a:cxn>
                      <a:cxn ang="0">
                        <a:pos x="T2" y="T3"/>
                      </a:cxn>
                      <a:cxn ang="0">
                        <a:pos x="T4" y="T5"/>
                      </a:cxn>
                      <a:cxn ang="0">
                        <a:pos x="T6" y="T7"/>
                      </a:cxn>
                      <a:cxn ang="0">
                        <a:pos x="T8" y="T9"/>
                      </a:cxn>
                    </a:cxnLst>
                    <a:rect l="0" t="0" r="r" b="b"/>
                    <a:pathLst>
                      <a:path w="947" h="305">
                        <a:moveTo>
                          <a:pt x="352" y="0"/>
                        </a:moveTo>
                        <a:lnTo>
                          <a:pt x="946" y="0"/>
                        </a:lnTo>
                        <a:lnTo>
                          <a:pt x="594" y="304"/>
                        </a:lnTo>
                        <a:lnTo>
                          <a:pt x="0" y="304"/>
                        </a:lnTo>
                        <a:lnTo>
                          <a:pt x="352" y="0"/>
                        </a:lnTo>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26" name="Freeform 126"/>
                  <p:cNvSpPr>
                    <a:spLocks/>
                  </p:cNvSpPr>
                  <p:nvPr/>
                </p:nvSpPr>
                <p:spPr bwMode="auto">
                  <a:xfrm>
                    <a:off x="2788" y="1783"/>
                    <a:ext cx="725" cy="238"/>
                  </a:xfrm>
                  <a:custGeom>
                    <a:avLst/>
                    <a:gdLst>
                      <a:gd name="T0" fmla="*/ 273 w 725"/>
                      <a:gd name="T1" fmla="*/ 0 h 238"/>
                      <a:gd name="T2" fmla="*/ 724 w 725"/>
                      <a:gd name="T3" fmla="*/ 0 h 238"/>
                      <a:gd name="T4" fmla="*/ 450 w 725"/>
                      <a:gd name="T5" fmla="*/ 237 h 238"/>
                      <a:gd name="T6" fmla="*/ 0 w 725"/>
                      <a:gd name="T7" fmla="*/ 237 h 238"/>
                      <a:gd name="T8" fmla="*/ 273 w 725"/>
                      <a:gd name="T9" fmla="*/ 0 h 238"/>
                      <a:gd name="T10" fmla="*/ 273 w 725"/>
                      <a:gd name="T11" fmla="*/ 0 h 238"/>
                    </a:gdLst>
                    <a:ahLst/>
                    <a:cxnLst>
                      <a:cxn ang="0">
                        <a:pos x="T0" y="T1"/>
                      </a:cxn>
                      <a:cxn ang="0">
                        <a:pos x="T2" y="T3"/>
                      </a:cxn>
                      <a:cxn ang="0">
                        <a:pos x="T4" y="T5"/>
                      </a:cxn>
                      <a:cxn ang="0">
                        <a:pos x="T6" y="T7"/>
                      </a:cxn>
                      <a:cxn ang="0">
                        <a:pos x="T8" y="T9"/>
                      </a:cxn>
                      <a:cxn ang="0">
                        <a:pos x="T10" y="T11"/>
                      </a:cxn>
                    </a:cxnLst>
                    <a:rect l="0" t="0" r="r" b="b"/>
                    <a:pathLst>
                      <a:path w="725" h="238">
                        <a:moveTo>
                          <a:pt x="273" y="0"/>
                        </a:moveTo>
                        <a:lnTo>
                          <a:pt x="724" y="0"/>
                        </a:lnTo>
                        <a:lnTo>
                          <a:pt x="450" y="237"/>
                        </a:lnTo>
                        <a:lnTo>
                          <a:pt x="0" y="237"/>
                        </a:lnTo>
                        <a:lnTo>
                          <a:pt x="273" y="0"/>
                        </a:lnTo>
                        <a:lnTo>
                          <a:pt x="273" y="0"/>
                        </a:lnTo>
                      </a:path>
                    </a:pathLst>
                  </a:custGeom>
                  <a:solidFill>
                    <a:srgbClr val="00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27" name="Freeform 127"/>
                  <p:cNvSpPr>
                    <a:spLocks/>
                  </p:cNvSpPr>
                  <p:nvPr/>
                </p:nvSpPr>
                <p:spPr bwMode="auto">
                  <a:xfrm>
                    <a:off x="2788" y="1783"/>
                    <a:ext cx="725" cy="238"/>
                  </a:xfrm>
                  <a:custGeom>
                    <a:avLst/>
                    <a:gdLst>
                      <a:gd name="T0" fmla="*/ 273 w 725"/>
                      <a:gd name="T1" fmla="*/ 0 h 238"/>
                      <a:gd name="T2" fmla="*/ 724 w 725"/>
                      <a:gd name="T3" fmla="*/ 0 h 238"/>
                      <a:gd name="T4" fmla="*/ 450 w 725"/>
                      <a:gd name="T5" fmla="*/ 237 h 238"/>
                      <a:gd name="T6" fmla="*/ 0 w 725"/>
                      <a:gd name="T7" fmla="*/ 237 h 238"/>
                      <a:gd name="T8" fmla="*/ 273 w 725"/>
                      <a:gd name="T9" fmla="*/ 0 h 238"/>
                    </a:gdLst>
                    <a:ahLst/>
                    <a:cxnLst>
                      <a:cxn ang="0">
                        <a:pos x="T0" y="T1"/>
                      </a:cxn>
                      <a:cxn ang="0">
                        <a:pos x="T2" y="T3"/>
                      </a:cxn>
                      <a:cxn ang="0">
                        <a:pos x="T4" y="T5"/>
                      </a:cxn>
                      <a:cxn ang="0">
                        <a:pos x="T6" y="T7"/>
                      </a:cxn>
                      <a:cxn ang="0">
                        <a:pos x="T8" y="T9"/>
                      </a:cxn>
                    </a:cxnLst>
                    <a:rect l="0" t="0" r="r" b="b"/>
                    <a:pathLst>
                      <a:path w="725" h="238">
                        <a:moveTo>
                          <a:pt x="273" y="0"/>
                        </a:moveTo>
                        <a:lnTo>
                          <a:pt x="724" y="0"/>
                        </a:lnTo>
                        <a:lnTo>
                          <a:pt x="450" y="237"/>
                        </a:lnTo>
                        <a:lnTo>
                          <a:pt x="0" y="237"/>
                        </a:lnTo>
                        <a:lnTo>
                          <a:pt x="273"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28" name="Line 128"/>
                  <p:cNvSpPr>
                    <a:spLocks noChangeShapeType="1"/>
                  </p:cNvSpPr>
                  <p:nvPr/>
                </p:nvSpPr>
                <p:spPr bwMode="auto">
                  <a:xfrm>
                    <a:off x="3030" y="1810"/>
                    <a:ext cx="44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29" name="Line 129"/>
                  <p:cNvSpPr>
                    <a:spLocks noChangeShapeType="1"/>
                  </p:cNvSpPr>
                  <p:nvPr/>
                </p:nvSpPr>
                <p:spPr bwMode="auto">
                  <a:xfrm>
                    <a:off x="3004" y="1837"/>
                    <a:ext cx="45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30" name="Line 130"/>
                  <p:cNvSpPr>
                    <a:spLocks noChangeShapeType="1"/>
                  </p:cNvSpPr>
                  <p:nvPr/>
                </p:nvSpPr>
                <p:spPr bwMode="auto">
                  <a:xfrm>
                    <a:off x="2964" y="1870"/>
                    <a:ext cx="451"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31" name="Line 131"/>
                  <p:cNvSpPr>
                    <a:spLocks noChangeShapeType="1"/>
                  </p:cNvSpPr>
                  <p:nvPr/>
                </p:nvSpPr>
                <p:spPr bwMode="auto">
                  <a:xfrm>
                    <a:off x="2819" y="2000"/>
                    <a:ext cx="451"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32" name="Line 132"/>
                  <p:cNvSpPr>
                    <a:spLocks noChangeShapeType="1"/>
                  </p:cNvSpPr>
                  <p:nvPr/>
                </p:nvSpPr>
                <p:spPr bwMode="auto">
                  <a:xfrm>
                    <a:off x="2925" y="1905"/>
                    <a:ext cx="45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33" name="Line 133"/>
                  <p:cNvSpPr>
                    <a:spLocks noChangeShapeType="1"/>
                  </p:cNvSpPr>
                  <p:nvPr/>
                </p:nvSpPr>
                <p:spPr bwMode="auto">
                  <a:xfrm>
                    <a:off x="2888" y="1935"/>
                    <a:ext cx="45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34" name="Line 134"/>
                  <p:cNvSpPr>
                    <a:spLocks noChangeShapeType="1"/>
                  </p:cNvSpPr>
                  <p:nvPr/>
                </p:nvSpPr>
                <p:spPr bwMode="auto">
                  <a:xfrm flipH="1">
                    <a:off x="2847" y="1784"/>
                    <a:ext cx="272" cy="235"/>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35" name="Line 135"/>
                  <p:cNvSpPr>
                    <a:spLocks noChangeShapeType="1"/>
                  </p:cNvSpPr>
                  <p:nvPr/>
                </p:nvSpPr>
                <p:spPr bwMode="auto">
                  <a:xfrm flipH="1">
                    <a:off x="2904" y="1784"/>
                    <a:ext cx="272" cy="235"/>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36" name="Line 136"/>
                  <p:cNvSpPr>
                    <a:spLocks noChangeShapeType="1"/>
                  </p:cNvSpPr>
                  <p:nvPr/>
                </p:nvSpPr>
                <p:spPr bwMode="auto">
                  <a:xfrm flipH="1">
                    <a:off x="2962" y="1788"/>
                    <a:ext cx="271" cy="235"/>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37" name="Line 137"/>
                  <p:cNvSpPr>
                    <a:spLocks noChangeShapeType="1"/>
                  </p:cNvSpPr>
                  <p:nvPr/>
                </p:nvSpPr>
                <p:spPr bwMode="auto">
                  <a:xfrm flipH="1">
                    <a:off x="3026" y="1784"/>
                    <a:ext cx="271" cy="236"/>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38" name="Line 138"/>
                  <p:cNvSpPr>
                    <a:spLocks noChangeShapeType="1"/>
                  </p:cNvSpPr>
                  <p:nvPr/>
                </p:nvSpPr>
                <p:spPr bwMode="auto">
                  <a:xfrm flipH="1">
                    <a:off x="3099" y="1782"/>
                    <a:ext cx="272" cy="236"/>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39" name="Line 139"/>
                  <p:cNvSpPr>
                    <a:spLocks noChangeShapeType="1"/>
                  </p:cNvSpPr>
                  <p:nvPr/>
                </p:nvSpPr>
                <p:spPr bwMode="auto">
                  <a:xfrm flipH="1">
                    <a:off x="3167" y="1786"/>
                    <a:ext cx="270" cy="235"/>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40" name="Line 140"/>
                  <p:cNvSpPr>
                    <a:spLocks noChangeShapeType="1"/>
                  </p:cNvSpPr>
                  <p:nvPr/>
                </p:nvSpPr>
                <p:spPr bwMode="auto">
                  <a:xfrm>
                    <a:off x="2852" y="1971"/>
                    <a:ext cx="45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41" name="Freeform 141"/>
                  <p:cNvSpPr>
                    <a:spLocks/>
                  </p:cNvSpPr>
                  <p:nvPr/>
                </p:nvSpPr>
                <p:spPr bwMode="auto">
                  <a:xfrm>
                    <a:off x="2253" y="1808"/>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 name="T10" fmla="*/ 351 w 947"/>
                      <a:gd name="T11" fmla="*/ 0 h 305"/>
                    </a:gdLst>
                    <a:ahLst/>
                    <a:cxnLst>
                      <a:cxn ang="0">
                        <a:pos x="T0" y="T1"/>
                      </a:cxn>
                      <a:cxn ang="0">
                        <a:pos x="T2" y="T3"/>
                      </a:cxn>
                      <a:cxn ang="0">
                        <a:pos x="T4" y="T5"/>
                      </a:cxn>
                      <a:cxn ang="0">
                        <a:pos x="T6" y="T7"/>
                      </a:cxn>
                      <a:cxn ang="0">
                        <a:pos x="T8" y="T9"/>
                      </a:cxn>
                      <a:cxn ang="0">
                        <a:pos x="T10" y="T11"/>
                      </a:cxn>
                    </a:cxnLst>
                    <a:rect l="0" t="0" r="r" b="b"/>
                    <a:pathLst>
                      <a:path w="947" h="305">
                        <a:moveTo>
                          <a:pt x="351" y="0"/>
                        </a:moveTo>
                        <a:lnTo>
                          <a:pt x="946" y="0"/>
                        </a:lnTo>
                        <a:lnTo>
                          <a:pt x="595" y="304"/>
                        </a:lnTo>
                        <a:lnTo>
                          <a:pt x="0" y="304"/>
                        </a:lnTo>
                        <a:lnTo>
                          <a:pt x="351" y="0"/>
                        </a:lnTo>
                        <a:lnTo>
                          <a:pt x="351"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42" name="Freeform 142"/>
                  <p:cNvSpPr>
                    <a:spLocks/>
                  </p:cNvSpPr>
                  <p:nvPr/>
                </p:nvSpPr>
                <p:spPr bwMode="auto">
                  <a:xfrm>
                    <a:off x="2253" y="1808"/>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Lst>
                    <a:ahLst/>
                    <a:cxnLst>
                      <a:cxn ang="0">
                        <a:pos x="T0" y="T1"/>
                      </a:cxn>
                      <a:cxn ang="0">
                        <a:pos x="T2" y="T3"/>
                      </a:cxn>
                      <a:cxn ang="0">
                        <a:pos x="T4" y="T5"/>
                      </a:cxn>
                      <a:cxn ang="0">
                        <a:pos x="T6" y="T7"/>
                      </a:cxn>
                      <a:cxn ang="0">
                        <a:pos x="T8" y="T9"/>
                      </a:cxn>
                    </a:cxnLst>
                    <a:rect l="0" t="0" r="r" b="b"/>
                    <a:pathLst>
                      <a:path w="947" h="305">
                        <a:moveTo>
                          <a:pt x="351" y="0"/>
                        </a:moveTo>
                        <a:lnTo>
                          <a:pt x="946" y="0"/>
                        </a:lnTo>
                        <a:lnTo>
                          <a:pt x="595" y="304"/>
                        </a:lnTo>
                        <a:lnTo>
                          <a:pt x="0" y="304"/>
                        </a:lnTo>
                        <a:lnTo>
                          <a:pt x="351" y="0"/>
                        </a:lnTo>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43" name="Freeform 143"/>
                  <p:cNvSpPr>
                    <a:spLocks/>
                  </p:cNvSpPr>
                  <p:nvPr/>
                </p:nvSpPr>
                <p:spPr bwMode="auto">
                  <a:xfrm>
                    <a:off x="2365" y="1844"/>
                    <a:ext cx="725" cy="238"/>
                  </a:xfrm>
                  <a:custGeom>
                    <a:avLst/>
                    <a:gdLst>
                      <a:gd name="T0" fmla="*/ 274 w 725"/>
                      <a:gd name="T1" fmla="*/ 0 h 238"/>
                      <a:gd name="T2" fmla="*/ 724 w 725"/>
                      <a:gd name="T3" fmla="*/ 0 h 238"/>
                      <a:gd name="T4" fmla="*/ 449 w 725"/>
                      <a:gd name="T5" fmla="*/ 237 h 238"/>
                      <a:gd name="T6" fmla="*/ 0 w 725"/>
                      <a:gd name="T7" fmla="*/ 237 h 238"/>
                      <a:gd name="T8" fmla="*/ 274 w 725"/>
                      <a:gd name="T9" fmla="*/ 0 h 238"/>
                      <a:gd name="T10" fmla="*/ 274 w 725"/>
                      <a:gd name="T11" fmla="*/ 0 h 238"/>
                    </a:gdLst>
                    <a:ahLst/>
                    <a:cxnLst>
                      <a:cxn ang="0">
                        <a:pos x="T0" y="T1"/>
                      </a:cxn>
                      <a:cxn ang="0">
                        <a:pos x="T2" y="T3"/>
                      </a:cxn>
                      <a:cxn ang="0">
                        <a:pos x="T4" y="T5"/>
                      </a:cxn>
                      <a:cxn ang="0">
                        <a:pos x="T6" y="T7"/>
                      </a:cxn>
                      <a:cxn ang="0">
                        <a:pos x="T8" y="T9"/>
                      </a:cxn>
                      <a:cxn ang="0">
                        <a:pos x="T10" y="T11"/>
                      </a:cxn>
                    </a:cxnLst>
                    <a:rect l="0" t="0" r="r" b="b"/>
                    <a:pathLst>
                      <a:path w="725" h="238">
                        <a:moveTo>
                          <a:pt x="274" y="0"/>
                        </a:moveTo>
                        <a:lnTo>
                          <a:pt x="724" y="0"/>
                        </a:lnTo>
                        <a:lnTo>
                          <a:pt x="449" y="237"/>
                        </a:lnTo>
                        <a:lnTo>
                          <a:pt x="0" y="237"/>
                        </a:lnTo>
                        <a:lnTo>
                          <a:pt x="274" y="0"/>
                        </a:lnTo>
                        <a:lnTo>
                          <a:pt x="274" y="0"/>
                        </a:lnTo>
                      </a:path>
                    </a:pathLst>
                  </a:custGeom>
                  <a:solidFill>
                    <a:srgbClr val="FFFFD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44" name="Freeform 144"/>
                  <p:cNvSpPr>
                    <a:spLocks/>
                  </p:cNvSpPr>
                  <p:nvPr/>
                </p:nvSpPr>
                <p:spPr bwMode="auto">
                  <a:xfrm>
                    <a:off x="2365" y="1844"/>
                    <a:ext cx="725" cy="238"/>
                  </a:xfrm>
                  <a:custGeom>
                    <a:avLst/>
                    <a:gdLst>
                      <a:gd name="T0" fmla="*/ 274 w 725"/>
                      <a:gd name="T1" fmla="*/ 0 h 238"/>
                      <a:gd name="T2" fmla="*/ 724 w 725"/>
                      <a:gd name="T3" fmla="*/ 0 h 238"/>
                      <a:gd name="T4" fmla="*/ 449 w 725"/>
                      <a:gd name="T5" fmla="*/ 237 h 238"/>
                      <a:gd name="T6" fmla="*/ 0 w 725"/>
                      <a:gd name="T7" fmla="*/ 237 h 238"/>
                      <a:gd name="T8" fmla="*/ 274 w 725"/>
                      <a:gd name="T9" fmla="*/ 0 h 238"/>
                    </a:gdLst>
                    <a:ahLst/>
                    <a:cxnLst>
                      <a:cxn ang="0">
                        <a:pos x="T0" y="T1"/>
                      </a:cxn>
                      <a:cxn ang="0">
                        <a:pos x="T2" y="T3"/>
                      </a:cxn>
                      <a:cxn ang="0">
                        <a:pos x="T4" y="T5"/>
                      </a:cxn>
                      <a:cxn ang="0">
                        <a:pos x="T6" y="T7"/>
                      </a:cxn>
                      <a:cxn ang="0">
                        <a:pos x="T8" y="T9"/>
                      </a:cxn>
                    </a:cxnLst>
                    <a:rect l="0" t="0" r="r" b="b"/>
                    <a:pathLst>
                      <a:path w="725" h="238">
                        <a:moveTo>
                          <a:pt x="274" y="0"/>
                        </a:moveTo>
                        <a:lnTo>
                          <a:pt x="724" y="0"/>
                        </a:lnTo>
                        <a:lnTo>
                          <a:pt x="449" y="237"/>
                        </a:lnTo>
                        <a:lnTo>
                          <a:pt x="0" y="237"/>
                        </a:lnTo>
                        <a:lnTo>
                          <a:pt x="274"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45" name="Line 145"/>
                  <p:cNvSpPr>
                    <a:spLocks noChangeShapeType="1"/>
                  </p:cNvSpPr>
                  <p:nvPr/>
                </p:nvSpPr>
                <p:spPr bwMode="auto">
                  <a:xfrm>
                    <a:off x="2605" y="1871"/>
                    <a:ext cx="446"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46" name="Line 146"/>
                  <p:cNvSpPr>
                    <a:spLocks noChangeShapeType="1"/>
                  </p:cNvSpPr>
                  <p:nvPr/>
                </p:nvSpPr>
                <p:spPr bwMode="auto">
                  <a:xfrm>
                    <a:off x="2580" y="1898"/>
                    <a:ext cx="45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47" name="Line 147"/>
                  <p:cNvSpPr>
                    <a:spLocks noChangeShapeType="1"/>
                  </p:cNvSpPr>
                  <p:nvPr/>
                </p:nvSpPr>
                <p:spPr bwMode="auto">
                  <a:xfrm>
                    <a:off x="2541" y="1931"/>
                    <a:ext cx="44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48" name="Line 148"/>
                  <p:cNvSpPr>
                    <a:spLocks noChangeShapeType="1"/>
                  </p:cNvSpPr>
                  <p:nvPr/>
                </p:nvSpPr>
                <p:spPr bwMode="auto">
                  <a:xfrm>
                    <a:off x="2396" y="2060"/>
                    <a:ext cx="44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49" name="Line 149"/>
                  <p:cNvSpPr>
                    <a:spLocks noChangeShapeType="1"/>
                  </p:cNvSpPr>
                  <p:nvPr/>
                </p:nvSpPr>
                <p:spPr bwMode="auto">
                  <a:xfrm>
                    <a:off x="2500" y="1965"/>
                    <a:ext cx="452"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50" name="Line 150"/>
                  <p:cNvSpPr>
                    <a:spLocks noChangeShapeType="1"/>
                  </p:cNvSpPr>
                  <p:nvPr/>
                </p:nvSpPr>
                <p:spPr bwMode="auto">
                  <a:xfrm>
                    <a:off x="2466" y="1996"/>
                    <a:ext cx="448"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51" name="Line 151"/>
                  <p:cNvSpPr>
                    <a:spLocks noChangeShapeType="1"/>
                  </p:cNvSpPr>
                  <p:nvPr/>
                </p:nvSpPr>
                <p:spPr bwMode="auto">
                  <a:xfrm flipH="1">
                    <a:off x="2423" y="1844"/>
                    <a:ext cx="272" cy="236"/>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52" name="Line 152"/>
                  <p:cNvSpPr>
                    <a:spLocks noChangeShapeType="1"/>
                  </p:cNvSpPr>
                  <p:nvPr/>
                </p:nvSpPr>
                <p:spPr bwMode="auto">
                  <a:xfrm flipH="1">
                    <a:off x="2480" y="1845"/>
                    <a:ext cx="272" cy="236"/>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53" name="Line 153"/>
                  <p:cNvSpPr>
                    <a:spLocks noChangeShapeType="1"/>
                  </p:cNvSpPr>
                  <p:nvPr/>
                </p:nvSpPr>
                <p:spPr bwMode="auto">
                  <a:xfrm flipH="1">
                    <a:off x="2537" y="1848"/>
                    <a:ext cx="273" cy="235"/>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54" name="Line 154"/>
                  <p:cNvSpPr>
                    <a:spLocks noChangeShapeType="1"/>
                  </p:cNvSpPr>
                  <p:nvPr/>
                </p:nvSpPr>
                <p:spPr bwMode="auto">
                  <a:xfrm flipH="1">
                    <a:off x="2602" y="1846"/>
                    <a:ext cx="272" cy="235"/>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55" name="Line 155"/>
                  <p:cNvSpPr>
                    <a:spLocks noChangeShapeType="1"/>
                  </p:cNvSpPr>
                  <p:nvPr/>
                </p:nvSpPr>
                <p:spPr bwMode="auto">
                  <a:xfrm flipH="1">
                    <a:off x="2675" y="1844"/>
                    <a:ext cx="271" cy="235"/>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56" name="Line 156"/>
                  <p:cNvSpPr>
                    <a:spLocks noChangeShapeType="1"/>
                  </p:cNvSpPr>
                  <p:nvPr/>
                </p:nvSpPr>
                <p:spPr bwMode="auto">
                  <a:xfrm flipH="1">
                    <a:off x="2743" y="1846"/>
                    <a:ext cx="271" cy="235"/>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57" name="Line 157"/>
                  <p:cNvSpPr>
                    <a:spLocks noChangeShapeType="1"/>
                  </p:cNvSpPr>
                  <p:nvPr/>
                </p:nvSpPr>
                <p:spPr bwMode="auto">
                  <a:xfrm>
                    <a:off x="2426" y="2032"/>
                    <a:ext cx="45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58" name="Freeform 158"/>
                  <p:cNvSpPr>
                    <a:spLocks/>
                  </p:cNvSpPr>
                  <p:nvPr/>
                </p:nvSpPr>
                <p:spPr bwMode="auto">
                  <a:xfrm>
                    <a:off x="2896" y="1881"/>
                    <a:ext cx="100" cy="59"/>
                  </a:xfrm>
                  <a:custGeom>
                    <a:avLst/>
                    <a:gdLst>
                      <a:gd name="T0" fmla="*/ 32 w 100"/>
                      <a:gd name="T1" fmla="*/ 11 h 59"/>
                      <a:gd name="T2" fmla="*/ 77 w 100"/>
                      <a:gd name="T3" fmla="*/ 6 h 59"/>
                      <a:gd name="T4" fmla="*/ 24 w 100"/>
                      <a:gd name="T5" fmla="*/ 0 h 59"/>
                      <a:gd name="T6" fmla="*/ 0 w 100"/>
                      <a:gd name="T7" fmla="*/ 50 h 59"/>
                      <a:gd name="T8" fmla="*/ 54 w 100"/>
                      <a:gd name="T9" fmla="*/ 56 h 59"/>
                      <a:gd name="T10" fmla="*/ 99 w 100"/>
                      <a:gd name="T11" fmla="*/ 50 h 59"/>
                      <a:gd name="T12" fmla="*/ 54 w 100"/>
                      <a:gd name="T13" fmla="*/ 56 h 59"/>
                      <a:gd name="T14" fmla="*/ 80 w 100"/>
                      <a:gd name="T15" fmla="*/ 58 h 59"/>
                      <a:gd name="T16" fmla="*/ 99 w 100"/>
                      <a:gd name="T17" fmla="*/ 50 h 59"/>
                      <a:gd name="T18" fmla="*/ 32 w 100"/>
                      <a:gd name="T19" fmla="*/ 11 h 59"/>
                      <a:gd name="T20" fmla="*/ 32 w 100"/>
                      <a:gd name="T21"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9">
                        <a:moveTo>
                          <a:pt x="32" y="11"/>
                        </a:moveTo>
                        <a:lnTo>
                          <a:pt x="77" y="6"/>
                        </a:lnTo>
                        <a:lnTo>
                          <a:pt x="24" y="0"/>
                        </a:lnTo>
                        <a:lnTo>
                          <a:pt x="0" y="50"/>
                        </a:lnTo>
                        <a:lnTo>
                          <a:pt x="54" y="56"/>
                        </a:lnTo>
                        <a:lnTo>
                          <a:pt x="99" y="50"/>
                        </a:lnTo>
                        <a:lnTo>
                          <a:pt x="54" y="56"/>
                        </a:lnTo>
                        <a:lnTo>
                          <a:pt x="80" y="58"/>
                        </a:lnTo>
                        <a:lnTo>
                          <a:pt x="99" y="50"/>
                        </a:lnTo>
                        <a:lnTo>
                          <a:pt x="32" y="11"/>
                        </a:lnTo>
                        <a:lnTo>
                          <a:pt x="32" y="11"/>
                        </a:lnTo>
                      </a:path>
                    </a:pathLst>
                  </a:custGeom>
                  <a:solidFill>
                    <a:srgbClr val="FF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59" name="Freeform 159"/>
                  <p:cNvSpPr>
                    <a:spLocks/>
                  </p:cNvSpPr>
                  <p:nvPr/>
                </p:nvSpPr>
                <p:spPr bwMode="auto">
                  <a:xfrm>
                    <a:off x="2928" y="1856"/>
                    <a:ext cx="156" cy="76"/>
                  </a:xfrm>
                  <a:custGeom>
                    <a:avLst/>
                    <a:gdLst>
                      <a:gd name="T0" fmla="*/ 122 w 156"/>
                      <a:gd name="T1" fmla="*/ 19 h 76"/>
                      <a:gd name="T2" fmla="*/ 86 w 156"/>
                      <a:gd name="T3" fmla="*/ 0 h 76"/>
                      <a:gd name="T4" fmla="*/ 0 w 156"/>
                      <a:gd name="T5" fmla="*/ 36 h 76"/>
                      <a:gd name="T6" fmla="*/ 67 w 156"/>
                      <a:gd name="T7" fmla="*/ 75 h 76"/>
                      <a:gd name="T8" fmla="*/ 155 w 156"/>
                      <a:gd name="T9" fmla="*/ 39 h 76"/>
                      <a:gd name="T10" fmla="*/ 122 w 156"/>
                      <a:gd name="T11" fmla="*/ 19 h 76"/>
                      <a:gd name="T12" fmla="*/ 122 w 156"/>
                      <a:gd name="T13" fmla="*/ 19 h 76"/>
                    </a:gdLst>
                    <a:ahLst/>
                    <a:cxnLst>
                      <a:cxn ang="0">
                        <a:pos x="T0" y="T1"/>
                      </a:cxn>
                      <a:cxn ang="0">
                        <a:pos x="T2" y="T3"/>
                      </a:cxn>
                      <a:cxn ang="0">
                        <a:pos x="T4" y="T5"/>
                      </a:cxn>
                      <a:cxn ang="0">
                        <a:pos x="T6" y="T7"/>
                      </a:cxn>
                      <a:cxn ang="0">
                        <a:pos x="T8" y="T9"/>
                      </a:cxn>
                      <a:cxn ang="0">
                        <a:pos x="T10" y="T11"/>
                      </a:cxn>
                      <a:cxn ang="0">
                        <a:pos x="T12" y="T13"/>
                      </a:cxn>
                    </a:cxnLst>
                    <a:rect l="0" t="0" r="r" b="b"/>
                    <a:pathLst>
                      <a:path w="156" h="76">
                        <a:moveTo>
                          <a:pt x="122" y="19"/>
                        </a:moveTo>
                        <a:lnTo>
                          <a:pt x="86" y="0"/>
                        </a:lnTo>
                        <a:lnTo>
                          <a:pt x="0" y="36"/>
                        </a:lnTo>
                        <a:lnTo>
                          <a:pt x="67" y="75"/>
                        </a:lnTo>
                        <a:lnTo>
                          <a:pt x="155" y="39"/>
                        </a:lnTo>
                        <a:lnTo>
                          <a:pt x="122" y="19"/>
                        </a:lnTo>
                        <a:lnTo>
                          <a:pt x="122" y="19"/>
                        </a:lnTo>
                      </a:path>
                    </a:pathLst>
                  </a:custGeom>
                  <a:solidFill>
                    <a:srgbClr val="FF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60" name="Freeform 160"/>
                  <p:cNvSpPr>
                    <a:spLocks/>
                  </p:cNvSpPr>
                  <p:nvPr/>
                </p:nvSpPr>
                <p:spPr bwMode="auto">
                  <a:xfrm>
                    <a:off x="2735" y="1991"/>
                    <a:ext cx="152" cy="60"/>
                  </a:xfrm>
                  <a:custGeom>
                    <a:avLst/>
                    <a:gdLst>
                      <a:gd name="T0" fmla="*/ 122 w 152"/>
                      <a:gd name="T1" fmla="*/ 50 h 60"/>
                      <a:gd name="T2" fmla="*/ 102 w 152"/>
                      <a:gd name="T3" fmla="*/ 13 h 60"/>
                      <a:gd name="T4" fmla="*/ 93 w 152"/>
                      <a:gd name="T5" fmla="*/ 12 h 60"/>
                      <a:gd name="T6" fmla="*/ 83 w 152"/>
                      <a:gd name="T7" fmla="*/ 8 h 60"/>
                      <a:gd name="T8" fmla="*/ 71 w 152"/>
                      <a:gd name="T9" fmla="*/ 6 h 60"/>
                      <a:gd name="T10" fmla="*/ 62 w 152"/>
                      <a:gd name="T11" fmla="*/ 5 h 60"/>
                      <a:gd name="T12" fmla="*/ 53 w 152"/>
                      <a:gd name="T13" fmla="*/ 4 h 60"/>
                      <a:gd name="T14" fmla="*/ 43 w 152"/>
                      <a:gd name="T15" fmla="*/ 2 h 60"/>
                      <a:gd name="T16" fmla="*/ 32 w 152"/>
                      <a:gd name="T17" fmla="*/ 1 h 60"/>
                      <a:gd name="T18" fmla="*/ 25 w 152"/>
                      <a:gd name="T19" fmla="*/ 0 h 60"/>
                      <a:gd name="T20" fmla="*/ 0 w 152"/>
                      <a:gd name="T21" fmla="*/ 51 h 60"/>
                      <a:gd name="T22" fmla="*/ 7 w 152"/>
                      <a:gd name="T23" fmla="*/ 51 h 60"/>
                      <a:gd name="T24" fmla="*/ 14 w 152"/>
                      <a:gd name="T25" fmla="*/ 52 h 60"/>
                      <a:gd name="T26" fmla="*/ 21 w 152"/>
                      <a:gd name="T27" fmla="*/ 53 h 60"/>
                      <a:gd name="T28" fmla="*/ 31 w 152"/>
                      <a:gd name="T29" fmla="*/ 54 h 60"/>
                      <a:gd name="T30" fmla="*/ 39 w 152"/>
                      <a:gd name="T31" fmla="*/ 55 h 60"/>
                      <a:gd name="T32" fmla="*/ 46 w 152"/>
                      <a:gd name="T33" fmla="*/ 56 h 60"/>
                      <a:gd name="T34" fmla="*/ 51 w 152"/>
                      <a:gd name="T35" fmla="*/ 58 h 60"/>
                      <a:gd name="T36" fmla="*/ 54 w 152"/>
                      <a:gd name="T37" fmla="*/ 59 h 60"/>
                      <a:gd name="T38" fmla="*/ 35 w 152"/>
                      <a:gd name="T39" fmla="*/ 23 h 60"/>
                      <a:gd name="T40" fmla="*/ 122 w 152"/>
                      <a:gd name="T41" fmla="*/ 50 h 60"/>
                      <a:gd name="T42" fmla="*/ 151 w 152"/>
                      <a:gd name="T43" fmla="*/ 26 h 60"/>
                      <a:gd name="T44" fmla="*/ 102 w 152"/>
                      <a:gd name="T45" fmla="*/ 13 h 60"/>
                      <a:gd name="T46" fmla="*/ 122 w 152"/>
                      <a:gd name="T47" fmla="*/ 50 h 60"/>
                      <a:gd name="T48" fmla="*/ 122 w 152"/>
                      <a:gd name="T4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60">
                        <a:moveTo>
                          <a:pt x="122" y="50"/>
                        </a:moveTo>
                        <a:lnTo>
                          <a:pt x="102" y="13"/>
                        </a:lnTo>
                        <a:lnTo>
                          <a:pt x="93" y="12"/>
                        </a:lnTo>
                        <a:lnTo>
                          <a:pt x="83" y="8"/>
                        </a:lnTo>
                        <a:lnTo>
                          <a:pt x="71" y="6"/>
                        </a:lnTo>
                        <a:lnTo>
                          <a:pt x="62" y="5"/>
                        </a:lnTo>
                        <a:lnTo>
                          <a:pt x="53" y="4"/>
                        </a:lnTo>
                        <a:lnTo>
                          <a:pt x="43" y="2"/>
                        </a:lnTo>
                        <a:lnTo>
                          <a:pt x="32" y="1"/>
                        </a:lnTo>
                        <a:lnTo>
                          <a:pt x="25" y="0"/>
                        </a:lnTo>
                        <a:lnTo>
                          <a:pt x="0" y="51"/>
                        </a:lnTo>
                        <a:lnTo>
                          <a:pt x="7" y="51"/>
                        </a:lnTo>
                        <a:lnTo>
                          <a:pt x="14" y="52"/>
                        </a:lnTo>
                        <a:lnTo>
                          <a:pt x="21" y="53"/>
                        </a:lnTo>
                        <a:lnTo>
                          <a:pt x="31" y="54"/>
                        </a:lnTo>
                        <a:lnTo>
                          <a:pt x="39" y="55"/>
                        </a:lnTo>
                        <a:lnTo>
                          <a:pt x="46" y="56"/>
                        </a:lnTo>
                        <a:lnTo>
                          <a:pt x="51" y="58"/>
                        </a:lnTo>
                        <a:lnTo>
                          <a:pt x="54" y="59"/>
                        </a:lnTo>
                        <a:lnTo>
                          <a:pt x="35" y="23"/>
                        </a:lnTo>
                        <a:lnTo>
                          <a:pt x="122" y="50"/>
                        </a:lnTo>
                        <a:lnTo>
                          <a:pt x="151" y="26"/>
                        </a:lnTo>
                        <a:lnTo>
                          <a:pt x="102" y="13"/>
                        </a:lnTo>
                        <a:lnTo>
                          <a:pt x="122" y="50"/>
                        </a:lnTo>
                        <a:lnTo>
                          <a:pt x="122" y="50"/>
                        </a:lnTo>
                      </a:path>
                    </a:pathLst>
                  </a:custGeom>
                  <a:solidFill>
                    <a:srgbClr val="00FF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61" name="Freeform 161"/>
                  <p:cNvSpPr>
                    <a:spLocks/>
                  </p:cNvSpPr>
                  <p:nvPr/>
                </p:nvSpPr>
                <p:spPr bwMode="auto">
                  <a:xfrm>
                    <a:off x="2754" y="2014"/>
                    <a:ext cx="105" cy="61"/>
                  </a:xfrm>
                  <a:custGeom>
                    <a:avLst/>
                    <a:gdLst>
                      <a:gd name="T0" fmla="*/ 64 w 105"/>
                      <a:gd name="T1" fmla="*/ 7 h 61"/>
                      <a:gd name="T2" fmla="*/ 78 w 105"/>
                      <a:gd name="T3" fmla="*/ 9 h 61"/>
                      <a:gd name="T4" fmla="*/ 96 w 105"/>
                      <a:gd name="T5" fmla="*/ 15 h 61"/>
                      <a:gd name="T6" fmla="*/ 103 w 105"/>
                      <a:gd name="T7" fmla="*/ 21 h 61"/>
                      <a:gd name="T8" fmla="*/ 103 w 105"/>
                      <a:gd name="T9" fmla="*/ 24 h 61"/>
                      <a:gd name="T10" fmla="*/ 103 w 105"/>
                      <a:gd name="T11" fmla="*/ 27 h 61"/>
                      <a:gd name="T12" fmla="*/ 104 w 105"/>
                      <a:gd name="T13" fmla="*/ 26 h 61"/>
                      <a:gd name="T14" fmla="*/ 103 w 105"/>
                      <a:gd name="T15" fmla="*/ 27 h 61"/>
                      <a:gd name="T16" fmla="*/ 103 w 105"/>
                      <a:gd name="T17" fmla="*/ 27 h 61"/>
                      <a:gd name="T18" fmla="*/ 16 w 105"/>
                      <a:gd name="T19" fmla="*/ 0 h 61"/>
                      <a:gd name="T20" fmla="*/ 7 w 105"/>
                      <a:gd name="T21" fmla="*/ 6 h 61"/>
                      <a:gd name="T22" fmla="*/ 3 w 105"/>
                      <a:gd name="T23" fmla="*/ 13 h 61"/>
                      <a:gd name="T24" fmla="*/ 0 w 105"/>
                      <a:gd name="T25" fmla="*/ 19 h 61"/>
                      <a:gd name="T26" fmla="*/ 0 w 105"/>
                      <a:gd name="T27" fmla="*/ 28 h 61"/>
                      <a:gd name="T28" fmla="*/ 2 w 105"/>
                      <a:gd name="T29" fmla="*/ 36 h 61"/>
                      <a:gd name="T30" fmla="*/ 13 w 105"/>
                      <a:gd name="T31" fmla="*/ 47 h 61"/>
                      <a:gd name="T32" fmla="*/ 39 w 105"/>
                      <a:gd name="T33" fmla="*/ 57 h 61"/>
                      <a:gd name="T34" fmla="*/ 64 w 105"/>
                      <a:gd name="T35" fmla="*/ 60 h 61"/>
                      <a:gd name="T36" fmla="*/ 64 w 105"/>
                      <a:gd name="T37" fmla="*/ 7 h 61"/>
                      <a:gd name="T38" fmla="*/ 64 w 105"/>
                      <a:gd name="T3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 h="61">
                        <a:moveTo>
                          <a:pt x="64" y="7"/>
                        </a:moveTo>
                        <a:lnTo>
                          <a:pt x="78" y="9"/>
                        </a:lnTo>
                        <a:lnTo>
                          <a:pt x="96" y="15"/>
                        </a:lnTo>
                        <a:lnTo>
                          <a:pt x="103" y="21"/>
                        </a:lnTo>
                        <a:lnTo>
                          <a:pt x="103" y="24"/>
                        </a:lnTo>
                        <a:lnTo>
                          <a:pt x="103" y="27"/>
                        </a:lnTo>
                        <a:lnTo>
                          <a:pt x="104" y="26"/>
                        </a:lnTo>
                        <a:lnTo>
                          <a:pt x="103" y="27"/>
                        </a:lnTo>
                        <a:lnTo>
                          <a:pt x="103" y="27"/>
                        </a:lnTo>
                        <a:lnTo>
                          <a:pt x="16" y="0"/>
                        </a:lnTo>
                        <a:lnTo>
                          <a:pt x="7" y="6"/>
                        </a:lnTo>
                        <a:lnTo>
                          <a:pt x="3" y="13"/>
                        </a:lnTo>
                        <a:lnTo>
                          <a:pt x="0" y="19"/>
                        </a:lnTo>
                        <a:lnTo>
                          <a:pt x="0" y="28"/>
                        </a:lnTo>
                        <a:lnTo>
                          <a:pt x="2" y="36"/>
                        </a:lnTo>
                        <a:lnTo>
                          <a:pt x="13" y="47"/>
                        </a:lnTo>
                        <a:lnTo>
                          <a:pt x="39" y="57"/>
                        </a:lnTo>
                        <a:lnTo>
                          <a:pt x="64" y="60"/>
                        </a:lnTo>
                        <a:lnTo>
                          <a:pt x="64" y="7"/>
                        </a:lnTo>
                        <a:lnTo>
                          <a:pt x="64" y="7"/>
                        </a:lnTo>
                      </a:path>
                    </a:pathLst>
                  </a:custGeom>
                  <a:solidFill>
                    <a:srgbClr val="00FF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62" name="Freeform 162"/>
                  <p:cNvSpPr>
                    <a:spLocks/>
                  </p:cNvSpPr>
                  <p:nvPr/>
                </p:nvSpPr>
                <p:spPr bwMode="auto">
                  <a:xfrm>
                    <a:off x="2575" y="1859"/>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 name="T10" fmla="*/ 351 w 947"/>
                      <a:gd name="T11" fmla="*/ 0 h 305"/>
                    </a:gdLst>
                    <a:ahLst/>
                    <a:cxnLst>
                      <a:cxn ang="0">
                        <a:pos x="T0" y="T1"/>
                      </a:cxn>
                      <a:cxn ang="0">
                        <a:pos x="T2" y="T3"/>
                      </a:cxn>
                      <a:cxn ang="0">
                        <a:pos x="T4" y="T5"/>
                      </a:cxn>
                      <a:cxn ang="0">
                        <a:pos x="T6" y="T7"/>
                      </a:cxn>
                      <a:cxn ang="0">
                        <a:pos x="T8" y="T9"/>
                      </a:cxn>
                      <a:cxn ang="0">
                        <a:pos x="T10" y="T11"/>
                      </a:cxn>
                    </a:cxnLst>
                    <a:rect l="0" t="0" r="r" b="b"/>
                    <a:pathLst>
                      <a:path w="947" h="305">
                        <a:moveTo>
                          <a:pt x="351" y="0"/>
                        </a:moveTo>
                        <a:lnTo>
                          <a:pt x="946" y="0"/>
                        </a:lnTo>
                        <a:lnTo>
                          <a:pt x="595" y="304"/>
                        </a:lnTo>
                        <a:lnTo>
                          <a:pt x="0" y="304"/>
                        </a:lnTo>
                        <a:lnTo>
                          <a:pt x="351" y="0"/>
                        </a:lnTo>
                        <a:lnTo>
                          <a:pt x="351"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63" name="Freeform 163"/>
                  <p:cNvSpPr>
                    <a:spLocks/>
                  </p:cNvSpPr>
                  <p:nvPr/>
                </p:nvSpPr>
                <p:spPr bwMode="auto">
                  <a:xfrm>
                    <a:off x="2575" y="1859"/>
                    <a:ext cx="947" cy="305"/>
                  </a:xfrm>
                  <a:custGeom>
                    <a:avLst/>
                    <a:gdLst>
                      <a:gd name="T0" fmla="*/ 351 w 947"/>
                      <a:gd name="T1" fmla="*/ 0 h 305"/>
                      <a:gd name="T2" fmla="*/ 946 w 947"/>
                      <a:gd name="T3" fmla="*/ 0 h 305"/>
                      <a:gd name="T4" fmla="*/ 595 w 947"/>
                      <a:gd name="T5" fmla="*/ 304 h 305"/>
                      <a:gd name="T6" fmla="*/ 0 w 947"/>
                      <a:gd name="T7" fmla="*/ 304 h 305"/>
                      <a:gd name="T8" fmla="*/ 351 w 947"/>
                      <a:gd name="T9" fmla="*/ 0 h 305"/>
                      <a:gd name="T10" fmla="*/ 351 w 947"/>
                      <a:gd name="T11" fmla="*/ 0 h 305"/>
                    </a:gdLst>
                    <a:ahLst/>
                    <a:cxnLst>
                      <a:cxn ang="0">
                        <a:pos x="T0" y="T1"/>
                      </a:cxn>
                      <a:cxn ang="0">
                        <a:pos x="T2" y="T3"/>
                      </a:cxn>
                      <a:cxn ang="0">
                        <a:pos x="T4" y="T5"/>
                      </a:cxn>
                      <a:cxn ang="0">
                        <a:pos x="T6" y="T7"/>
                      </a:cxn>
                      <a:cxn ang="0">
                        <a:pos x="T8" y="T9"/>
                      </a:cxn>
                      <a:cxn ang="0">
                        <a:pos x="T10" y="T11"/>
                      </a:cxn>
                    </a:cxnLst>
                    <a:rect l="0" t="0" r="r" b="b"/>
                    <a:pathLst>
                      <a:path w="947" h="305">
                        <a:moveTo>
                          <a:pt x="351" y="0"/>
                        </a:moveTo>
                        <a:lnTo>
                          <a:pt x="946" y="0"/>
                        </a:lnTo>
                        <a:lnTo>
                          <a:pt x="595" y="304"/>
                        </a:lnTo>
                        <a:lnTo>
                          <a:pt x="0" y="304"/>
                        </a:lnTo>
                        <a:lnTo>
                          <a:pt x="351" y="0"/>
                        </a:lnTo>
                        <a:lnTo>
                          <a:pt x="351" y="0"/>
                        </a:lnTo>
                      </a:path>
                    </a:pathLst>
                  </a:custGeom>
                  <a:solidFill>
                    <a:srgbClr val="FFFF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64" name="Freeform 164"/>
                  <p:cNvSpPr>
                    <a:spLocks/>
                  </p:cNvSpPr>
                  <p:nvPr/>
                </p:nvSpPr>
                <p:spPr bwMode="auto">
                  <a:xfrm>
                    <a:off x="2738" y="1933"/>
                    <a:ext cx="266" cy="177"/>
                  </a:xfrm>
                  <a:custGeom>
                    <a:avLst/>
                    <a:gdLst>
                      <a:gd name="T0" fmla="*/ 202 w 266"/>
                      <a:gd name="T1" fmla="*/ 0 h 177"/>
                      <a:gd name="T2" fmla="*/ 265 w 266"/>
                      <a:gd name="T3" fmla="*/ 0 h 177"/>
                      <a:gd name="T4" fmla="*/ 60 w 266"/>
                      <a:gd name="T5" fmla="*/ 176 h 177"/>
                      <a:gd name="T6" fmla="*/ 0 w 266"/>
                      <a:gd name="T7" fmla="*/ 176 h 177"/>
                      <a:gd name="T8" fmla="*/ 202 w 266"/>
                      <a:gd name="T9" fmla="*/ 0 h 177"/>
                      <a:gd name="T10" fmla="*/ 202 w 266"/>
                      <a:gd name="T11" fmla="*/ 0 h 177"/>
                    </a:gdLst>
                    <a:ahLst/>
                    <a:cxnLst>
                      <a:cxn ang="0">
                        <a:pos x="T0" y="T1"/>
                      </a:cxn>
                      <a:cxn ang="0">
                        <a:pos x="T2" y="T3"/>
                      </a:cxn>
                      <a:cxn ang="0">
                        <a:pos x="T4" y="T5"/>
                      </a:cxn>
                      <a:cxn ang="0">
                        <a:pos x="T6" y="T7"/>
                      </a:cxn>
                      <a:cxn ang="0">
                        <a:pos x="T8" y="T9"/>
                      </a:cxn>
                      <a:cxn ang="0">
                        <a:pos x="T10" y="T11"/>
                      </a:cxn>
                    </a:cxnLst>
                    <a:rect l="0" t="0" r="r" b="b"/>
                    <a:pathLst>
                      <a:path w="266" h="177">
                        <a:moveTo>
                          <a:pt x="202" y="0"/>
                        </a:moveTo>
                        <a:lnTo>
                          <a:pt x="265" y="0"/>
                        </a:lnTo>
                        <a:lnTo>
                          <a:pt x="60" y="176"/>
                        </a:lnTo>
                        <a:lnTo>
                          <a:pt x="0" y="176"/>
                        </a:lnTo>
                        <a:lnTo>
                          <a:pt x="202" y="0"/>
                        </a:lnTo>
                        <a:lnTo>
                          <a:pt x="202" y="0"/>
                        </a:lnTo>
                      </a:path>
                    </a:pathLst>
                  </a:custGeom>
                  <a:solidFill>
                    <a:srgbClr val="FF00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65" name="Freeform 165"/>
                  <p:cNvSpPr>
                    <a:spLocks/>
                  </p:cNvSpPr>
                  <p:nvPr/>
                </p:nvSpPr>
                <p:spPr bwMode="auto">
                  <a:xfrm>
                    <a:off x="2738" y="1933"/>
                    <a:ext cx="266" cy="177"/>
                  </a:xfrm>
                  <a:custGeom>
                    <a:avLst/>
                    <a:gdLst>
                      <a:gd name="T0" fmla="*/ 202 w 266"/>
                      <a:gd name="T1" fmla="*/ 0 h 177"/>
                      <a:gd name="T2" fmla="*/ 265 w 266"/>
                      <a:gd name="T3" fmla="*/ 0 h 177"/>
                      <a:gd name="T4" fmla="*/ 60 w 266"/>
                      <a:gd name="T5" fmla="*/ 176 h 177"/>
                      <a:gd name="T6" fmla="*/ 0 w 266"/>
                      <a:gd name="T7" fmla="*/ 176 h 177"/>
                      <a:gd name="T8" fmla="*/ 202 w 266"/>
                      <a:gd name="T9" fmla="*/ 0 h 177"/>
                    </a:gdLst>
                    <a:ahLst/>
                    <a:cxnLst>
                      <a:cxn ang="0">
                        <a:pos x="T0" y="T1"/>
                      </a:cxn>
                      <a:cxn ang="0">
                        <a:pos x="T2" y="T3"/>
                      </a:cxn>
                      <a:cxn ang="0">
                        <a:pos x="T4" y="T5"/>
                      </a:cxn>
                      <a:cxn ang="0">
                        <a:pos x="T6" y="T7"/>
                      </a:cxn>
                      <a:cxn ang="0">
                        <a:pos x="T8" y="T9"/>
                      </a:cxn>
                    </a:cxnLst>
                    <a:rect l="0" t="0" r="r" b="b"/>
                    <a:pathLst>
                      <a:path w="266" h="177">
                        <a:moveTo>
                          <a:pt x="202" y="0"/>
                        </a:moveTo>
                        <a:lnTo>
                          <a:pt x="265" y="0"/>
                        </a:lnTo>
                        <a:lnTo>
                          <a:pt x="60" y="176"/>
                        </a:lnTo>
                        <a:lnTo>
                          <a:pt x="0" y="176"/>
                        </a:lnTo>
                        <a:lnTo>
                          <a:pt x="202"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66" name="Freeform 166"/>
                  <p:cNvSpPr>
                    <a:spLocks/>
                  </p:cNvSpPr>
                  <p:nvPr/>
                </p:nvSpPr>
                <p:spPr bwMode="auto">
                  <a:xfrm>
                    <a:off x="2857" y="1975"/>
                    <a:ext cx="216" cy="133"/>
                  </a:xfrm>
                  <a:custGeom>
                    <a:avLst/>
                    <a:gdLst>
                      <a:gd name="T0" fmla="*/ 153 w 216"/>
                      <a:gd name="T1" fmla="*/ 0 h 133"/>
                      <a:gd name="T2" fmla="*/ 215 w 216"/>
                      <a:gd name="T3" fmla="*/ 0 h 133"/>
                      <a:gd name="T4" fmla="*/ 62 w 216"/>
                      <a:gd name="T5" fmla="*/ 132 h 133"/>
                      <a:gd name="T6" fmla="*/ 0 w 216"/>
                      <a:gd name="T7" fmla="*/ 132 h 133"/>
                      <a:gd name="T8" fmla="*/ 153 w 216"/>
                      <a:gd name="T9" fmla="*/ 0 h 133"/>
                      <a:gd name="T10" fmla="*/ 153 w 216"/>
                      <a:gd name="T11" fmla="*/ 0 h 133"/>
                    </a:gdLst>
                    <a:ahLst/>
                    <a:cxnLst>
                      <a:cxn ang="0">
                        <a:pos x="T0" y="T1"/>
                      </a:cxn>
                      <a:cxn ang="0">
                        <a:pos x="T2" y="T3"/>
                      </a:cxn>
                      <a:cxn ang="0">
                        <a:pos x="T4" y="T5"/>
                      </a:cxn>
                      <a:cxn ang="0">
                        <a:pos x="T6" y="T7"/>
                      </a:cxn>
                      <a:cxn ang="0">
                        <a:pos x="T8" y="T9"/>
                      </a:cxn>
                      <a:cxn ang="0">
                        <a:pos x="T10" y="T11"/>
                      </a:cxn>
                    </a:cxnLst>
                    <a:rect l="0" t="0" r="r" b="b"/>
                    <a:pathLst>
                      <a:path w="216" h="133">
                        <a:moveTo>
                          <a:pt x="153" y="0"/>
                        </a:moveTo>
                        <a:lnTo>
                          <a:pt x="215" y="0"/>
                        </a:lnTo>
                        <a:lnTo>
                          <a:pt x="62" y="132"/>
                        </a:lnTo>
                        <a:lnTo>
                          <a:pt x="0" y="132"/>
                        </a:lnTo>
                        <a:lnTo>
                          <a:pt x="153" y="0"/>
                        </a:lnTo>
                        <a:lnTo>
                          <a:pt x="153" y="0"/>
                        </a:lnTo>
                      </a:path>
                    </a:pathLst>
                  </a:custGeom>
                  <a:solidFill>
                    <a:srgbClr val="0000F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67" name="Freeform 167"/>
                  <p:cNvSpPr>
                    <a:spLocks/>
                  </p:cNvSpPr>
                  <p:nvPr/>
                </p:nvSpPr>
                <p:spPr bwMode="auto">
                  <a:xfrm>
                    <a:off x="2857" y="1975"/>
                    <a:ext cx="216" cy="133"/>
                  </a:xfrm>
                  <a:custGeom>
                    <a:avLst/>
                    <a:gdLst>
                      <a:gd name="T0" fmla="*/ 153 w 216"/>
                      <a:gd name="T1" fmla="*/ 0 h 133"/>
                      <a:gd name="T2" fmla="*/ 215 w 216"/>
                      <a:gd name="T3" fmla="*/ 0 h 133"/>
                      <a:gd name="T4" fmla="*/ 62 w 216"/>
                      <a:gd name="T5" fmla="*/ 132 h 133"/>
                      <a:gd name="T6" fmla="*/ 0 w 216"/>
                      <a:gd name="T7" fmla="*/ 132 h 133"/>
                      <a:gd name="T8" fmla="*/ 153 w 216"/>
                      <a:gd name="T9" fmla="*/ 0 h 133"/>
                    </a:gdLst>
                    <a:ahLst/>
                    <a:cxnLst>
                      <a:cxn ang="0">
                        <a:pos x="T0" y="T1"/>
                      </a:cxn>
                      <a:cxn ang="0">
                        <a:pos x="T2" y="T3"/>
                      </a:cxn>
                      <a:cxn ang="0">
                        <a:pos x="T4" y="T5"/>
                      </a:cxn>
                      <a:cxn ang="0">
                        <a:pos x="T6" y="T7"/>
                      </a:cxn>
                      <a:cxn ang="0">
                        <a:pos x="T8" y="T9"/>
                      </a:cxn>
                    </a:cxnLst>
                    <a:rect l="0" t="0" r="r" b="b"/>
                    <a:pathLst>
                      <a:path w="216" h="133">
                        <a:moveTo>
                          <a:pt x="153" y="0"/>
                        </a:moveTo>
                        <a:lnTo>
                          <a:pt x="215" y="0"/>
                        </a:lnTo>
                        <a:lnTo>
                          <a:pt x="62" y="132"/>
                        </a:lnTo>
                        <a:lnTo>
                          <a:pt x="0" y="132"/>
                        </a:lnTo>
                        <a:lnTo>
                          <a:pt x="153"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68" name="Freeform 168"/>
                  <p:cNvSpPr>
                    <a:spLocks/>
                  </p:cNvSpPr>
                  <p:nvPr/>
                </p:nvSpPr>
                <p:spPr bwMode="auto">
                  <a:xfrm>
                    <a:off x="2968" y="1948"/>
                    <a:ext cx="242" cy="157"/>
                  </a:xfrm>
                  <a:custGeom>
                    <a:avLst/>
                    <a:gdLst>
                      <a:gd name="T0" fmla="*/ 181 w 242"/>
                      <a:gd name="T1" fmla="*/ 0 h 157"/>
                      <a:gd name="T2" fmla="*/ 241 w 242"/>
                      <a:gd name="T3" fmla="*/ 0 h 157"/>
                      <a:gd name="T4" fmla="*/ 61 w 242"/>
                      <a:gd name="T5" fmla="*/ 156 h 157"/>
                      <a:gd name="T6" fmla="*/ 0 w 242"/>
                      <a:gd name="T7" fmla="*/ 156 h 157"/>
                      <a:gd name="T8" fmla="*/ 181 w 242"/>
                      <a:gd name="T9" fmla="*/ 0 h 157"/>
                      <a:gd name="T10" fmla="*/ 181 w 242"/>
                      <a:gd name="T11" fmla="*/ 0 h 157"/>
                    </a:gdLst>
                    <a:ahLst/>
                    <a:cxnLst>
                      <a:cxn ang="0">
                        <a:pos x="T0" y="T1"/>
                      </a:cxn>
                      <a:cxn ang="0">
                        <a:pos x="T2" y="T3"/>
                      </a:cxn>
                      <a:cxn ang="0">
                        <a:pos x="T4" y="T5"/>
                      </a:cxn>
                      <a:cxn ang="0">
                        <a:pos x="T6" y="T7"/>
                      </a:cxn>
                      <a:cxn ang="0">
                        <a:pos x="T8" y="T9"/>
                      </a:cxn>
                      <a:cxn ang="0">
                        <a:pos x="T10" y="T11"/>
                      </a:cxn>
                    </a:cxnLst>
                    <a:rect l="0" t="0" r="r" b="b"/>
                    <a:pathLst>
                      <a:path w="242" h="157">
                        <a:moveTo>
                          <a:pt x="181" y="0"/>
                        </a:moveTo>
                        <a:lnTo>
                          <a:pt x="241" y="0"/>
                        </a:lnTo>
                        <a:lnTo>
                          <a:pt x="61" y="156"/>
                        </a:lnTo>
                        <a:lnTo>
                          <a:pt x="0" y="156"/>
                        </a:lnTo>
                        <a:lnTo>
                          <a:pt x="181" y="0"/>
                        </a:lnTo>
                        <a:lnTo>
                          <a:pt x="181" y="0"/>
                        </a:lnTo>
                      </a:path>
                    </a:pathLst>
                  </a:custGeom>
                  <a:solidFill>
                    <a:srgbClr val="00FF00"/>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69" name="Freeform 169"/>
                  <p:cNvSpPr>
                    <a:spLocks/>
                  </p:cNvSpPr>
                  <p:nvPr/>
                </p:nvSpPr>
                <p:spPr bwMode="auto">
                  <a:xfrm>
                    <a:off x="2968" y="1948"/>
                    <a:ext cx="242" cy="157"/>
                  </a:xfrm>
                  <a:custGeom>
                    <a:avLst/>
                    <a:gdLst>
                      <a:gd name="T0" fmla="*/ 181 w 242"/>
                      <a:gd name="T1" fmla="*/ 0 h 157"/>
                      <a:gd name="T2" fmla="*/ 241 w 242"/>
                      <a:gd name="T3" fmla="*/ 0 h 157"/>
                      <a:gd name="T4" fmla="*/ 61 w 242"/>
                      <a:gd name="T5" fmla="*/ 156 h 157"/>
                      <a:gd name="T6" fmla="*/ 0 w 242"/>
                      <a:gd name="T7" fmla="*/ 156 h 157"/>
                      <a:gd name="T8" fmla="*/ 181 w 242"/>
                      <a:gd name="T9" fmla="*/ 0 h 157"/>
                    </a:gdLst>
                    <a:ahLst/>
                    <a:cxnLst>
                      <a:cxn ang="0">
                        <a:pos x="T0" y="T1"/>
                      </a:cxn>
                      <a:cxn ang="0">
                        <a:pos x="T2" y="T3"/>
                      </a:cxn>
                      <a:cxn ang="0">
                        <a:pos x="T4" y="T5"/>
                      </a:cxn>
                      <a:cxn ang="0">
                        <a:pos x="T6" y="T7"/>
                      </a:cxn>
                      <a:cxn ang="0">
                        <a:pos x="T8" y="T9"/>
                      </a:cxn>
                    </a:cxnLst>
                    <a:rect l="0" t="0" r="r" b="b"/>
                    <a:pathLst>
                      <a:path w="242" h="157">
                        <a:moveTo>
                          <a:pt x="181" y="0"/>
                        </a:moveTo>
                        <a:lnTo>
                          <a:pt x="241" y="0"/>
                        </a:lnTo>
                        <a:lnTo>
                          <a:pt x="61" y="156"/>
                        </a:lnTo>
                        <a:lnTo>
                          <a:pt x="0" y="156"/>
                        </a:lnTo>
                        <a:lnTo>
                          <a:pt x="181"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70" name="Freeform 170"/>
                  <p:cNvSpPr>
                    <a:spLocks/>
                  </p:cNvSpPr>
                  <p:nvPr/>
                </p:nvSpPr>
                <p:spPr bwMode="auto">
                  <a:xfrm>
                    <a:off x="3081" y="1975"/>
                    <a:ext cx="217" cy="133"/>
                  </a:xfrm>
                  <a:custGeom>
                    <a:avLst/>
                    <a:gdLst>
                      <a:gd name="T0" fmla="*/ 156 w 217"/>
                      <a:gd name="T1" fmla="*/ 0 h 133"/>
                      <a:gd name="T2" fmla="*/ 216 w 217"/>
                      <a:gd name="T3" fmla="*/ 0 h 133"/>
                      <a:gd name="T4" fmla="*/ 62 w 217"/>
                      <a:gd name="T5" fmla="*/ 132 h 133"/>
                      <a:gd name="T6" fmla="*/ 0 w 217"/>
                      <a:gd name="T7" fmla="*/ 132 h 133"/>
                      <a:gd name="T8" fmla="*/ 156 w 217"/>
                      <a:gd name="T9" fmla="*/ 0 h 133"/>
                      <a:gd name="T10" fmla="*/ 156 w 217"/>
                      <a:gd name="T11" fmla="*/ 0 h 133"/>
                    </a:gdLst>
                    <a:ahLst/>
                    <a:cxnLst>
                      <a:cxn ang="0">
                        <a:pos x="T0" y="T1"/>
                      </a:cxn>
                      <a:cxn ang="0">
                        <a:pos x="T2" y="T3"/>
                      </a:cxn>
                      <a:cxn ang="0">
                        <a:pos x="T4" y="T5"/>
                      </a:cxn>
                      <a:cxn ang="0">
                        <a:pos x="T6" y="T7"/>
                      </a:cxn>
                      <a:cxn ang="0">
                        <a:pos x="T8" y="T9"/>
                      </a:cxn>
                      <a:cxn ang="0">
                        <a:pos x="T10" y="T11"/>
                      </a:cxn>
                    </a:cxnLst>
                    <a:rect l="0" t="0" r="r" b="b"/>
                    <a:pathLst>
                      <a:path w="217" h="133">
                        <a:moveTo>
                          <a:pt x="156" y="0"/>
                        </a:moveTo>
                        <a:lnTo>
                          <a:pt x="216" y="0"/>
                        </a:lnTo>
                        <a:lnTo>
                          <a:pt x="62" y="132"/>
                        </a:lnTo>
                        <a:lnTo>
                          <a:pt x="0" y="132"/>
                        </a:lnTo>
                        <a:lnTo>
                          <a:pt x="156" y="0"/>
                        </a:lnTo>
                        <a:lnTo>
                          <a:pt x="156" y="0"/>
                        </a:lnTo>
                      </a:path>
                    </a:pathLst>
                  </a:custGeom>
                  <a:solidFill>
                    <a:srgbClr val="A1009F"/>
                  </a:solidFill>
                  <a:ln>
                    <a:noFill/>
                  </a:ln>
                  <a:effectLst/>
                  <a:extLst>
                    <a:ext uri="{91240B29-F687-4f45-9708-019B960494DF}">
                      <a14:hiddenLine xmlns:a14="http://schemas.microsoft.com/office/drawing/2010/main" xmlns="" w="9525">
                        <a:solidFill>
                          <a:schemeClr val="tx1"/>
                        </a:solidFill>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71" name="Freeform 171"/>
                  <p:cNvSpPr>
                    <a:spLocks/>
                  </p:cNvSpPr>
                  <p:nvPr/>
                </p:nvSpPr>
                <p:spPr bwMode="auto">
                  <a:xfrm>
                    <a:off x="3081" y="1975"/>
                    <a:ext cx="217" cy="133"/>
                  </a:xfrm>
                  <a:custGeom>
                    <a:avLst/>
                    <a:gdLst>
                      <a:gd name="T0" fmla="*/ 156 w 217"/>
                      <a:gd name="T1" fmla="*/ 0 h 133"/>
                      <a:gd name="T2" fmla="*/ 216 w 217"/>
                      <a:gd name="T3" fmla="*/ 0 h 133"/>
                      <a:gd name="T4" fmla="*/ 62 w 217"/>
                      <a:gd name="T5" fmla="*/ 132 h 133"/>
                      <a:gd name="T6" fmla="*/ 0 w 217"/>
                      <a:gd name="T7" fmla="*/ 132 h 133"/>
                      <a:gd name="T8" fmla="*/ 156 w 217"/>
                      <a:gd name="T9" fmla="*/ 0 h 133"/>
                    </a:gdLst>
                    <a:ahLst/>
                    <a:cxnLst>
                      <a:cxn ang="0">
                        <a:pos x="T0" y="T1"/>
                      </a:cxn>
                      <a:cxn ang="0">
                        <a:pos x="T2" y="T3"/>
                      </a:cxn>
                      <a:cxn ang="0">
                        <a:pos x="T4" y="T5"/>
                      </a:cxn>
                      <a:cxn ang="0">
                        <a:pos x="T6" y="T7"/>
                      </a:cxn>
                      <a:cxn ang="0">
                        <a:pos x="T8" y="T9"/>
                      </a:cxn>
                    </a:cxnLst>
                    <a:rect l="0" t="0" r="r" b="b"/>
                    <a:pathLst>
                      <a:path w="217" h="133">
                        <a:moveTo>
                          <a:pt x="156" y="0"/>
                        </a:moveTo>
                        <a:lnTo>
                          <a:pt x="216" y="0"/>
                        </a:lnTo>
                        <a:lnTo>
                          <a:pt x="62" y="132"/>
                        </a:lnTo>
                        <a:lnTo>
                          <a:pt x="0" y="132"/>
                        </a:lnTo>
                        <a:lnTo>
                          <a:pt x="156" y="0"/>
                        </a:lnTo>
                      </a:path>
                    </a:pathLst>
                  </a:custGeom>
                  <a:noFill/>
                  <a:ln w="9525" cap="flat" cmpd="sng">
                    <a:solidFill>
                      <a:srgbClr val="000000"/>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72" name="Line 172"/>
                  <p:cNvSpPr>
                    <a:spLocks noChangeShapeType="1"/>
                  </p:cNvSpPr>
                  <p:nvPr/>
                </p:nvSpPr>
                <p:spPr bwMode="auto">
                  <a:xfrm>
                    <a:off x="2740" y="2107"/>
                    <a:ext cx="42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614573" name="Freeform 173"/>
                  <p:cNvSpPr>
                    <a:spLocks/>
                  </p:cNvSpPr>
                  <p:nvPr/>
                </p:nvSpPr>
                <p:spPr bwMode="auto">
                  <a:xfrm>
                    <a:off x="2448" y="1893"/>
                    <a:ext cx="435" cy="124"/>
                  </a:xfrm>
                  <a:custGeom>
                    <a:avLst/>
                    <a:gdLst>
                      <a:gd name="T0" fmla="*/ 0 w 435"/>
                      <a:gd name="T1" fmla="*/ 123 h 124"/>
                      <a:gd name="T2" fmla="*/ 139 w 435"/>
                      <a:gd name="T3" fmla="*/ 79 h 124"/>
                      <a:gd name="T4" fmla="*/ 150 w 435"/>
                      <a:gd name="T5" fmla="*/ 110 h 124"/>
                      <a:gd name="T6" fmla="*/ 254 w 435"/>
                      <a:gd name="T7" fmla="*/ 47 h 124"/>
                      <a:gd name="T8" fmla="*/ 257 w 435"/>
                      <a:gd name="T9" fmla="*/ 83 h 124"/>
                      <a:gd name="T10" fmla="*/ 434 w 435"/>
                      <a:gd name="T11" fmla="*/ 0 h 124"/>
                    </a:gdLst>
                    <a:ahLst/>
                    <a:cxnLst>
                      <a:cxn ang="0">
                        <a:pos x="T0" y="T1"/>
                      </a:cxn>
                      <a:cxn ang="0">
                        <a:pos x="T2" y="T3"/>
                      </a:cxn>
                      <a:cxn ang="0">
                        <a:pos x="T4" y="T5"/>
                      </a:cxn>
                      <a:cxn ang="0">
                        <a:pos x="T6" y="T7"/>
                      </a:cxn>
                      <a:cxn ang="0">
                        <a:pos x="T8" y="T9"/>
                      </a:cxn>
                      <a:cxn ang="0">
                        <a:pos x="T10" y="T11"/>
                      </a:cxn>
                    </a:cxnLst>
                    <a:rect l="0" t="0" r="r" b="b"/>
                    <a:pathLst>
                      <a:path w="435" h="124">
                        <a:moveTo>
                          <a:pt x="0" y="123"/>
                        </a:moveTo>
                        <a:lnTo>
                          <a:pt x="139" y="79"/>
                        </a:lnTo>
                        <a:lnTo>
                          <a:pt x="150" y="110"/>
                        </a:lnTo>
                        <a:lnTo>
                          <a:pt x="254" y="47"/>
                        </a:lnTo>
                        <a:lnTo>
                          <a:pt x="257" y="83"/>
                        </a:lnTo>
                        <a:lnTo>
                          <a:pt x="434" y="0"/>
                        </a:lnTo>
                      </a:path>
                    </a:pathLst>
                  </a:custGeom>
                  <a:noFill/>
                  <a:ln w="31710" cap="flat" cmpd="sng">
                    <a:solidFill>
                      <a:srgbClr val="0080FF"/>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614574" name="Freeform 174"/>
                  <p:cNvSpPr>
                    <a:spLocks/>
                  </p:cNvSpPr>
                  <p:nvPr/>
                </p:nvSpPr>
                <p:spPr bwMode="auto">
                  <a:xfrm>
                    <a:off x="2601" y="1879"/>
                    <a:ext cx="158" cy="118"/>
                  </a:xfrm>
                  <a:custGeom>
                    <a:avLst/>
                    <a:gdLst>
                      <a:gd name="T0" fmla="*/ 0 w 158"/>
                      <a:gd name="T1" fmla="*/ 0 h 118"/>
                      <a:gd name="T2" fmla="*/ 38 w 158"/>
                      <a:gd name="T3" fmla="*/ 31 h 118"/>
                      <a:gd name="T4" fmla="*/ 101 w 158"/>
                      <a:gd name="T5" fmla="*/ 7 h 118"/>
                      <a:gd name="T6" fmla="*/ 117 w 158"/>
                      <a:gd name="T7" fmla="*/ 50 h 118"/>
                      <a:gd name="T8" fmla="*/ 127 w 158"/>
                      <a:gd name="T9" fmla="*/ 46 h 118"/>
                      <a:gd name="T10" fmla="*/ 157 w 158"/>
                      <a:gd name="T11" fmla="*/ 117 h 118"/>
                    </a:gdLst>
                    <a:ahLst/>
                    <a:cxnLst>
                      <a:cxn ang="0">
                        <a:pos x="T0" y="T1"/>
                      </a:cxn>
                      <a:cxn ang="0">
                        <a:pos x="T2" y="T3"/>
                      </a:cxn>
                      <a:cxn ang="0">
                        <a:pos x="T4" y="T5"/>
                      </a:cxn>
                      <a:cxn ang="0">
                        <a:pos x="T6" y="T7"/>
                      </a:cxn>
                      <a:cxn ang="0">
                        <a:pos x="T8" y="T9"/>
                      </a:cxn>
                      <a:cxn ang="0">
                        <a:pos x="T10" y="T11"/>
                      </a:cxn>
                    </a:cxnLst>
                    <a:rect l="0" t="0" r="r" b="b"/>
                    <a:pathLst>
                      <a:path w="158" h="118">
                        <a:moveTo>
                          <a:pt x="0" y="0"/>
                        </a:moveTo>
                        <a:lnTo>
                          <a:pt x="38" y="31"/>
                        </a:lnTo>
                        <a:lnTo>
                          <a:pt x="101" y="7"/>
                        </a:lnTo>
                        <a:lnTo>
                          <a:pt x="117" y="50"/>
                        </a:lnTo>
                        <a:lnTo>
                          <a:pt x="127" y="46"/>
                        </a:lnTo>
                        <a:lnTo>
                          <a:pt x="157" y="117"/>
                        </a:lnTo>
                      </a:path>
                    </a:pathLst>
                  </a:custGeom>
                  <a:noFill/>
                  <a:ln w="31710" cap="flat" cmpd="sng">
                    <a:solidFill>
                      <a:srgbClr val="FFFFFF"/>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grpSp>
          </p:grpSp>
        </p:grpSp>
        <p:grpSp>
          <p:nvGrpSpPr>
            <p:cNvPr id="15369" name="Group 175"/>
            <p:cNvGrpSpPr>
              <a:grpSpLocks/>
            </p:cNvGrpSpPr>
            <p:nvPr/>
          </p:nvGrpSpPr>
          <p:grpSpPr bwMode="auto">
            <a:xfrm>
              <a:off x="716" y="2400"/>
              <a:ext cx="4852" cy="1226"/>
              <a:chOff x="572" y="2477"/>
              <a:chExt cx="4852" cy="1226"/>
            </a:xfrm>
          </p:grpSpPr>
          <p:sp>
            <p:nvSpPr>
              <p:cNvPr id="614576" name="Text Box 176"/>
              <p:cNvSpPr txBox="1">
                <a:spLocks noChangeArrowheads="1"/>
              </p:cNvSpPr>
              <p:nvPr/>
            </p:nvSpPr>
            <p:spPr bwMode="auto">
              <a:xfrm>
                <a:off x="2312" y="2477"/>
                <a:ext cx="1049" cy="11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lvl1pPr marL="215900" indent="-215900" algn="l" defTabSz="457200">
                  <a:spcBef>
                    <a:spcPct val="0"/>
                  </a:spcBef>
                  <a:defRPr>
                    <a:solidFill>
                      <a:schemeClr val="tx1"/>
                    </a:solidFill>
                    <a:latin typeface="Arial" charset="0"/>
                    <a:ea typeface="宋体" charset="0"/>
                    <a:cs typeface="宋体" charset="0"/>
                  </a:defRPr>
                </a:lvl1pPr>
                <a:lvl2pPr marL="733425" indent="-276225" algn="l" defTabSz="457200">
                  <a:spcBef>
                    <a:spcPct val="0"/>
                  </a:spcBef>
                  <a:defRPr>
                    <a:solidFill>
                      <a:schemeClr val="tx1"/>
                    </a:solidFill>
                    <a:latin typeface="Arial" charset="0"/>
                    <a:ea typeface="宋体" charset="0"/>
                  </a:defRPr>
                </a:lvl2pPr>
                <a:lvl3pPr algn="l" defTabSz="457200">
                  <a:spcBef>
                    <a:spcPct val="0"/>
                  </a:spcBef>
                  <a:defRPr>
                    <a:solidFill>
                      <a:schemeClr val="tx1"/>
                    </a:solidFill>
                    <a:latin typeface="Arial" charset="0"/>
                    <a:ea typeface="宋体" charset="0"/>
                  </a:defRPr>
                </a:lvl3pPr>
                <a:lvl4pPr algn="l" defTabSz="457200">
                  <a:spcBef>
                    <a:spcPct val="0"/>
                  </a:spcBef>
                  <a:defRPr>
                    <a:solidFill>
                      <a:schemeClr val="tx1"/>
                    </a:solidFill>
                    <a:latin typeface="Arial" charset="0"/>
                    <a:ea typeface="宋体" charset="0"/>
                  </a:defRPr>
                </a:lvl4pPr>
                <a:lvl5pPr algn="l" defTabSz="457200">
                  <a:spcBef>
                    <a:spcPct val="0"/>
                  </a:spcBef>
                  <a:defRPr>
                    <a:solidFill>
                      <a:schemeClr val="tx1"/>
                    </a:solidFill>
                    <a:latin typeface="Arial" charset="0"/>
                    <a:ea typeface="宋体" charset="0"/>
                  </a:defRPr>
                </a:lvl5pPr>
                <a:lvl6pPr fontAlgn="base">
                  <a:spcBef>
                    <a:spcPct val="0"/>
                  </a:spcBef>
                  <a:spcAft>
                    <a:spcPct val="0"/>
                  </a:spcAft>
                  <a:defRPr>
                    <a:solidFill>
                      <a:schemeClr val="tx1"/>
                    </a:solidFill>
                    <a:latin typeface="Arial" charset="0"/>
                    <a:ea typeface="宋体" charset="0"/>
                  </a:defRPr>
                </a:lvl6pPr>
                <a:lvl7pPr fontAlgn="base">
                  <a:spcBef>
                    <a:spcPct val="0"/>
                  </a:spcBef>
                  <a:spcAft>
                    <a:spcPct val="0"/>
                  </a:spcAft>
                  <a:defRPr>
                    <a:solidFill>
                      <a:schemeClr val="tx1"/>
                    </a:solidFill>
                    <a:latin typeface="Arial" charset="0"/>
                    <a:ea typeface="宋体" charset="0"/>
                  </a:defRPr>
                </a:lvl7pPr>
                <a:lvl8pPr fontAlgn="base">
                  <a:spcBef>
                    <a:spcPct val="0"/>
                  </a:spcBef>
                  <a:spcAft>
                    <a:spcPct val="0"/>
                  </a:spcAft>
                  <a:defRPr>
                    <a:solidFill>
                      <a:schemeClr val="tx1"/>
                    </a:solidFill>
                    <a:latin typeface="Arial" charset="0"/>
                    <a:ea typeface="宋体" charset="0"/>
                  </a:defRPr>
                </a:lvl8pPr>
                <a:lvl9pPr fontAlgn="base">
                  <a:spcBef>
                    <a:spcPct val="0"/>
                  </a:spcBef>
                  <a:spcAft>
                    <a:spcPct val="0"/>
                  </a:spcAft>
                  <a:defRPr>
                    <a:solidFill>
                      <a:schemeClr val="tx1"/>
                    </a:solidFill>
                    <a:latin typeface="Arial" charset="0"/>
                    <a:ea typeface="宋体" charset="0"/>
                  </a:defRPr>
                </a:lvl9pPr>
              </a:lstStyle>
              <a:p>
                <a:pPr eaLnBrk="1" hangingPunct="1">
                  <a:buClr>
                    <a:srgbClr val="F52B97"/>
                  </a:buClr>
                  <a:buSzPct val="70000"/>
                  <a:buFont typeface="Monotype Sorts" charset="0"/>
                  <a:buChar char="n"/>
                  <a:defRPr/>
                </a:pPr>
                <a:r>
                  <a:rPr kumimoji="1" lang="zh-CN" altLang="en-US" sz="1700" smtClean="0">
                    <a:latin typeface="Helvetica Black" charset="0"/>
                  </a:rPr>
                  <a:t>模式</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趋势</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事实</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关系</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模型</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关联规则</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序列</a:t>
                </a:r>
                <a:endParaRPr kumimoji="1" lang="zh-CN" altLang="en-US" sz="2400" b="0" smtClean="0">
                  <a:latin typeface="Times New Roman" charset="0"/>
                </a:endParaRPr>
              </a:p>
            </p:txBody>
          </p:sp>
          <p:sp>
            <p:nvSpPr>
              <p:cNvPr id="614577" name="Text Box 177"/>
              <p:cNvSpPr txBox="1">
                <a:spLocks noChangeArrowheads="1"/>
              </p:cNvSpPr>
              <p:nvPr/>
            </p:nvSpPr>
            <p:spPr bwMode="auto">
              <a:xfrm>
                <a:off x="3947" y="2477"/>
                <a:ext cx="1477" cy="12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lvl1pPr marL="215900" indent="-215900" algn="l" defTabSz="457200">
                  <a:spcBef>
                    <a:spcPct val="0"/>
                  </a:spcBef>
                  <a:defRPr>
                    <a:solidFill>
                      <a:schemeClr val="tx1"/>
                    </a:solidFill>
                    <a:latin typeface="Arial" charset="0"/>
                    <a:ea typeface="宋体" charset="0"/>
                    <a:cs typeface="宋体" charset="0"/>
                  </a:defRPr>
                </a:lvl1pPr>
                <a:lvl2pPr marL="733425" indent="-276225" algn="l" defTabSz="457200">
                  <a:spcBef>
                    <a:spcPct val="0"/>
                  </a:spcBef>
                  <a:defRPr>
                    <a:solidFill>
                      <a:schemeClr val="tx1"/>
                    </a:solidFill>
                    <a:latin typeface="Arial" charset="0"/>
                    <a:ea typeface="宋体" charset="0"/>
                  </a:defRPr>
                </a:lvl2pPr>
                <a:lvl3pPr algn="l" defTabSz="457200">
                  <a:spcBef>
                    <a:spcPct val="0"/>
                  </a:spcBef>
                  <a:defRPr>
                    <a:solidFill>
                      <a:schemeClr val="tx1"/>
                    </a:solidFill>
                    <a:latin typeface="Arial" charset="0"/>
                    <a:ea typeface="宋体" charset="0"/>
                  </a:defRPr>
                </a:lvl3pPr>
                <a:lvl4pPr algn="l" defTabSz="457200">
                  <a:spcBef>
                    <a:spcPct val="0"/>
                  </a:spcBef>
                  <a:defRPr>
                    <a:solidFill>
                      <a:schemeClr val="tx1"/>
                    </a:solidFill>
                    <a:latin typeface="Arial" charset="0"/>
                    <a:ea typeface="宋体" charset="0"/>
                  </a:defRPr>
                </a:lvl4pPr>
                <a:lvl5pPr algn="l" defTabSz="457200">
                  <a:spcBef>
                    <a:spcPct val="0"/>
                  </a:spcBef>
                  <a:defRPr>
                    <a:solidFill>
                      <a:schemeClr val="tx1"/>
                    </a:solidFill>
                    <a:latin typeface="Arial" charset="0"/>
                    <a:ea typeface="宋体" charset="0"/>
                  </a:defRPr>
                </a:lvl5pPr>
                <a:lvl6pPr fontAlgn="base">
                  <a:spcBef>
                    <a:spcPct val="0"/>
                  </a:spcBef>
                  <a:spcAft>
                    <a:spcPct val="0"/>
                  </a:spcAft>
                  <a:defRPr>
                    <a:solidFill>
                      <a:schemeClr val="tx1"/>
                    </a:solidFill>
                    <a:latin typeface="Arial" charset="0"/>
                    <a:ea typeface="宋体" charset="0"/>
                  </a:defRPr>
                </a:lvl6pPr>
                <a:lvl7pPr fontAlgn="base">
                  <a:spcBef>
                    <a:spcPct val="0"/>
                  </a:spcBef>
                  <a:spcAft>
                    <a:spcPct val="0"/>
                  </a:spcAft>
                  <a:defRPr>
                    <a:solidFill>
                      <a:schemeClr val="tx1"/>
                    </a:solidFill>
                    <a:latin typeface="Arial" charset="0"/>
                    <a:ea typeface="宋体" charset="0"/>
                  </a:defRPr>
                </a:lvl7pPr>
                <a:lvl8pPr fontAlgn="base">
                  <a:spcBef>
                    <a:spcPct val="0"/>
                  </a:spcBef>
                  <a:spcAft>
                    <a:spcPct val="0"/>
                  </a:spcAft>
                  <a:defRPr>
                    <a:solidFill>
                      <a:schemeClr val="tx1"/>
                    </a:solidFill>
                    <a:latin typeface="Arial" charset="0"/>
                    <a:ea typeface="宋体" charset="0"/>
                  </a:defRPr>
                </a:lvl8pPr>
                <a:lvl9pPr fontAlgn="base">
                  <a:spcBef>
                    <a:spcPct val="0"/>
                  </a:spcBef>
                  <a:spcAft>
                    <a:spcPct val="0"/>
                  </a:spcAft>
                  <a:defRPr>
                    <a:solidFill>
                      <a:schemeClr val="tx1"/>
                    </a:solidFill>
                    <a:latin typeface="Arial" charset="0"/>
                    <a:ea typeface="宋体" charset="0"/>
                  </a:defRPr>
                </a:lvl9pPr>
              </a:lstStyle>
              <a:p>
                <a:pPr eaLnBrk="1" hangingPunct="1">
                  <a:buClr>
                    <a:srgbClr val="F52B97"/>
                  </a:buClr>
                  <a:buSzPct val="70000"/>
                  <a:buFont typeface="Monotype Sorts" charset="0"/>
                  <a:buChar char="n"/>
                  <a:defRPr/>
                </a:pPr>
                <a:r>
                  <a:rPr kumimoji="1" lang="zh-CN" altLang="en-US" sz="1700" smtClean="0">
                    <a:latin typeface="Helvetica Black" charset="0"/>
                  </a:rPr>
                  <a:t>目标市场</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资金分配</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贸易选择</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在哪儿做广告</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销售的地理位置</a:t>
                </a:r>
                <a:endParaRPr kumimoji="1" lang="zh-CN" altLang="en-US" sz="2400" b="0" smtClean="0">
                  <a:latin typeface="Times New Roman" charset="0"/>
                </a:endParaRPr>
              </a:p>
            </p:txBody>
          </p:sp>
          <p:sp>
            <p:nvSpPr>
              <p:cNvPr id="614578" name="Text Box 178"/>
              <p:cNvSpPr txBox="1">
                <a:spLocks noChangeArrowheads="1"/>
              </p:cNvSpPr>
              <p:nvPr/>
            </p:nvSpPr>
            <p:spPr bwMode="auto">
              <a:xfrm>
                <a:off x="572" y="2477"/>
                <a:ext cx="1140" cy="11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lvl1pPr marL="215900" indent="-215900" algn="l" defTabSz="457200">
                  <a:spcBef>
                    <a:spcPct val="0"/>
                  </a:spcBef>
                  <a:defRPr>
                    <a:solidFill>
                      <a:schemeClr val="tx1"/>
                    </a:solidFill>
                    <a:latin typeface="Arial" charset="0"/>
                    <a:ea typeface="宋体" charset="0"/>
                    <a:cs typeface="宋体" charset="0"/>
                  </a:defRPr>
                </a:lvl1pPr>
                <a:lvl2pPr marL="733425" indent="-276225" algn="l" defTabSz="457200">
                  <a:spcBef>
                    <a:spcPct val="0"/>
                  </a:spcBef>
                  <a:defRPr>
                    <a:solidFill>
                      <a:schemeClr val="tx1"/>
                    </a:solidFill>
                    <a:latin typeface="Arial" charset="0"/>
                    <a:ea typeface="宋体" charset="0"/>
                  </a:defRPr>
                </a:lvl2pPr>
                <a:lvl3pPr algn="l" defTabSz="457200">
                  <a:spcBef>
                    <a:spcPct val="0"/>
                  </a:spcBef>
                  <a:defRPr>
                    <a:solidFill>
                      <a:schemeClr val="tx1"/>
                    </a:solidFill>
                    <a:latin typeface="Arial" charset="0"/>
                    <a:ea typeface="宋体" charset="0"/>
                  </a:defRPr>
                </a:lvl3pPr>
                <a:lvl4pPr algn="l" defTabSz="457200">
                  <a:spcBef>
                    <a:spcPct val="0"/>
                  </a:spcBef>
                  <a:defRPr>
                    <a:solidFill>
                      <a:schemeClr val="tx1"/>
                    </a:solidFill>
                    <a:latin typeface="Arial" charset="0"/>
                    <a:ea typeface="宋体" charset="0"/>
                  </a:defRPr>
                </a:lvl4pPr>
                <a:lvl5pPr algn="l" defTabSz="457200">
                  <a:spcBef>
                    <a:spcPct val="0"/>
                  </a:spcBef>
                  <a:defRPr>
                    <a:solidFill>
                      <a:schemeClr val="tx1"/>
                    </a:solidFill>
                    <a:latin typeface="Arial" charset="0"/>
                    <a:ea typeface="宋体" charset="0"/>
                  </a:defRPr>
                </a:lvl5pPr>
                <a:lvl6pPr fontAlgn="base">
                  <a:spcBef>
                    <a:spcPct val="0"/>
                  </a:spcBef>
                  <a:spcAft>
                    <a:spcPct val="0"/>
                  </a:spcAft>
                  <a:defRPr>
                    <a:solidFill>
                      <a:schemeClr val="tx1"/>
                    </a:solidFill>
                    <a:latin typeface="Arial" charset="0"/>
                    <a:ea typeface="宋体" charset="0"/>
                  </a:defRPr>
                </a:lvl6pPr>
                <a:lvl7pPr fontAlgn="base">
                  <a:spcBef>
                    <a:spcPct val="0"/>
                  </a:spcBef>
                  <a:spcAft>
                    <a:spcPct val="0"/>
                  </a:spcAft>
                  <a:defRPr>
                    <a:solidFill>
                      <a:schemeClr val="tx1"/>
                    </a:solidFill>
                    <a:latin typeface="Arial" charset="0"/>
                    <a:ea typeface="宋体" charset="0"/>
                  </a:defRPr>
                </a:lvl7pPr>
                <a:lvl8pPr fontAlgn="base">
                  <a:spcBef>
                    <a:spcPct val="0"/>
                  </a:spcBef>
                  <a:spcAft>
                    <a:spcPct val="0"/>
                  </a:spcAft>
                  <a:defRPr>
                    <a:solidFill>
                      <a:schemeClr val="tx1"/>
                    </a:solidFill>
                    <a:latin typeface="Arial" charset="0"/>
                    <a:ea typeface="宋体" charset="0"/>
                  </a:defRPr>
                </a:lvl8pPr>
                <a:lvl9pPr fontAlgn="base">
                  <a:spcBef>
                    <a:spcPct val="0"/>
                  </a:spcBef>
                  <a:spcAft>
                    <a:spcPct val="0"/>
                  </a:spcAft>
                  <a:defRPr>
                    <a:solidFill>
                      <a:schemeClr val="tx1"/>
                    </a:solidFill>
                    <a:latin typeface="Arial" charset="0"/>
                    <a:ea typeface="宋体" charset="0"/>
                  </a:defRPr>
                </a:lvl9pPr>
              </a:lstStyle>
              <a:p>
                <a:pPr eaLnBrk="1" hangingPunct="1">
                  <a:buClr>
                    <a:srgbClr val="F52B97"/>
                  </a:buClr>
                  <a:buSzPct val="70000"/>
                  <a:buFont typeface="Monotype Sorts" charset="0"/>
                  <a:buChar char="n"/>
                  <a:defRPr/>
                </a:pPr>
                <a:r>
                  <a:rPr kumimoji="1" lang="zh-CN" altLang="en-US" sz="1700" smtClean="0">
                    <a:latin typeface="Helvetica Black" charset="0"/>
                  </a:rPr>
                  <a:t>金融</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经济</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政府</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en-US" altLang="zh-CN" sz="1700" smtClean="0">
                    <a:latin typeface="Helvetica Black" charset="0"/>
                  </a:rPr>
                  <a:t>POS.</a:t>
                </a:r>
              </a:p>
              <a:p>
                <a:pPr eaLnBrk="1" hangingPunct="1">
                  <a:buClr>
                    <a:srgbClr val="F52B97"/>
                  </a:buClr>
                  <a:buSzPct val="70000"/>
                  <a:buFont typeface="Monotype Sorts" charset="0"/>
                  <a:buChar char="n"/>
                  <a:defRPr/>
                </a:pPr>
                <a:r>
                  <a:rPr kumimoji="1" lang="zh-CN" altLang="en-US" sz="1700" smtClean="0">
                    <a:latin typeface="Helvetica Black" charset="0"/>
                  </a:rPr>
                  <a:t>人口统计</a:t>
                </a:r>
                <a:endParaRPr kumimoji="1" lang="en-US" altLang="zh-CN" sz="1700" smtClean="0">
                  <a:latin typeface="Helvetica Black" charset="0"/>
                </a:endParaRPr>
              </a:p>
              <a:p>
                <a:pPr eaLnBrk="1" hangingPunct="1">
                  <a:buClr>
                    <a:srgbClr val="F52B97"/>
                  </a:buClr>
                  <a:buSzPct val="70000"/>
                  <a:buFont typeface="Monotype Sorts" charset="0"/>
                  <a:buChar char="n"/>
                  <a:defRPr/>
                </a:pPr>
                <a:r>
                  <a:rPr kumimoji="1" lang="zh-CN" altLang="en-US" sz="1700" smtClean="0">
                    <a:latin typeface="Helvetica Black" charset="0"/>
                  </a:rPr>
                  <a:t>生命周期</a:t>
                </a:r>
                <a:endParaRPr kumimoji="1" lang="zh-CN" altLang="en-US" sz="2400" b="0" smtClean="0">
                  <a:latin typeface="Times New Roman" charset="0"/>
                </a:endParaRPr>
              </a:p>
            </p:txBody>
          </p:sp>
        </p:grpSp>
      </p:grpSp>
      <p:sp>
        <p:nvSpPr>
          <p:cNvPr id="179" name="矩形 178"/>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604109641"/>
      </p:ext>
    </p:extLst>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pPr>
              <a:lnSpc>
                <a:spcPct val="85000"/>
              </a:lnSpc>
              <a:defRPr/>
            </a:pPr>
            <a:r>
              <a:rPr lang="zh-CN" altLang="en-US" kern="1200" dirty="0"/>
              <a:t>数据挖掘的起源</a:t>
            </a:r>
          </a:p>
        </p:txBody>
      </p:sp>
      <p:sp>
        <p:nvSpPr>
          <p:cNvPr id="25602" name="Rectangle 3"/>
          <p:cNvSpPr>
            <a:spLocks noGrp="1" noChangeArrowheads="1"/>
          </p:cNvSpPr>
          <p:nvPr>
            <p:ph idx="1"/>
          </p:nvPr>
        </p:nvSpPr>
        <p:spPr/>
        <p:txBody>
          <a:bodyPr/>
          <a:lstStyle/>
          <a:p>
            <a:r>
              <a:rPr kumimoji="0" lang="zh-CN" altLang="en-US">
                <a:latin typeface="Calibri" charset="0"/>
                <a:ea typeface="宋体" charset="0"/>
              </a:rPr>
              <a:t>来源于机器学习</a:t>
            </a:r>
            <a:r>
              <a:rPr kumimoji="0" lang="en-US" altLang="zh-CN">
                <a:latin typeface="Calibri" charset="0"/>
                <a:ea typeface="宋体" charset="0"/>
              </a:rPr>
              <a:t>/</a:t>
            </a:r>
            <a:r>
              <a:rPr kumimoji="0" lang="zh-CN" altLang="en-US">
                <a:latin typeface="Calibri" charset="0"/>
                <a:ea typeface="宋体" charset="0"/>
              </a:rPr>
              <a:t>人工智能、模式识别、统计学和数据库</a:t>
            </a:r>
            <a:endParaRPr kumimoji="0" lang="en-US" altLang="zh-CN">
              <a:latin typeface="Calibri" charset="0"/>
              <a:ea typeface="宋体" charset="0"/>
            </a:endParaRPr>
          </a:p>
          <a:p>
            <a:r>
              <a:rPr kumimoji="0" lang="zh-CN" altLang="en-US">
                <a:latin typeface="Calibri" charset="0"/>
                <a:ea typeface="宋体" charset="0"/>
              </a:rPr>
              <a:t>传统技术的局限性</a:t>
            </a:r>
            <a:endParaRPr kumimoji="0" lang="en-US" altLang="zh-CN">
              <a:latin typeface="Calibri" charset="0"/>
              <a:ea typeface="宋体" charset="0"/>
            </a:endParaRPr>
          </a:p>
          <a:p>
            <a:pPr lvl="1"/>
            <a:r>
              <a:rPr kumimoji="0" lang="zh-CN" altLang="en-US">
                <a:latin typeface="Calibri" charset="0"/>
                <a:ea typeface="宋体" charset="0"/>
              </a:rPr>
              <a:t>巨量的数据</a:t>
            </a:r>
            <a:endParaRPr kumimoji="0" lang="en-US" altLang="zh-CN">
              <a:latin typeface="Calibri" charset="0"/>
              <a:ea typeface="宋体" charset="0"/>
            </a:endParaRPr>
          </a:p>
          <a:p>
            <a:pPr lvl="1"/>
            <a:r>
              <a:rPr kumimoji="0" lang="zh-CN" altLang="en-US">
                <a:latin typeface="Calibri" charset="0"/>
                <a:ea typeface="宋体" charset="0"/>
              </a:rPr>
              <a:t>高维数据</a:t>
            </a:r>
            <a:endParaRPr kumimoji="0" lang="en-US" altLang="zh-CN">
              <a:latin typeface="Calibri" charset="0"/>
              <a:ea typeface="宋体" charset="0"/>
            </a:endParaRPr>
          </a:p>
          <a:p>
            <a:pPr lvl="1"/>
            <a:r>
              <a:rPr kumimoji="0" lang="zh-CN" altLang="en-US">
                <a:latin typeface="Calibri" charset="0"/>
                <a:ea typeface="宋体" charset="0"/>
              </a:rPr>
              <a:t>数据分布不理想</a:t>
            </a:r>
            <a:endParaRPr kumimoji="0" lang="en-US" altLang="zh-CN">
              <a:latin typeface="Calibri" charset="0"/>
              <a:ea typeface="宋体" charset="0"/>
            </a:endParaRPr>
          </a:p>
          <a:p>
            <a:pPr lvl="1"/>
            <a:endParaRPr kumimoji="0" lang="zh-CN" altLang="en-US">
              <a:latin typeface="Calibri" charset="0"/>
              <a:ea typeface="宋体" charset="0"/>
            </a:endParaRPr>
          </a:p>
        </p:txBody>
      </p:sp>
      <p:grpSp>
        <p:nvGrpSpPr>
          <p:cNvPr id="25603" name="Group 4"/>
          <p:cNvGrpSpPr>
            <a:grpSpLocks/>
          </p:cNvGrpSpPr>
          <p:nvPr/>
        </p:nvGrpSpPr>
        <p:grpSpPr bwMode="auto">
          <a:xfrm>
            <a:off x="4953000" y="2286000"/>
            <a:ext cx="3898900" cy="3784600"/>
            <a:chOff x="3120" y="1440"/>
            <a:chExt cx="2456" cy="2384"/>
          </a:xfrm>
        </p:grpSpPr>
        <p:sp>
          <p:nvSpPr>
            <p:cNvPr id="176133" name="Oval 5"/>
            <p:cNvSpPr>
              <a:spLocks noChangeArrowheads="1"/>
            </p:cNvSpPr>
            <p:nvPr/>
          </p:nvSpPr>
          <p:spPr bwMode="auto">
            <a:xfrm>
              <a:off x="3552" y="2496"/>
              <a:ext cx="1296" cy="1328"/>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6134" name="Oval 6"/>
            <p:cNvSpPr>
              <a:spLocks noChangeArrowheads="1"/>
            </p:cNvSpPr>
            <p:nvPr/>
          </p:nvSpPr>
          <p:spPr bwMode="auto">
            <a:xfrm>
              <a:off x="3120" y="1440"/>
              <a:ext cx="1296" cy="1328"/>
            </a:xfrm>
            <a:prstGeom prst="ellipse">
              <a:avLst/>
            </a:prstGeom>
            <a:solidFill>
              <a:srgbClr val="CC3300"/>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6135" name="Oval 7"/>
            <p:cNvSpPr>
              <a:spLocks noChangeArrowheads="1"/>
            </p:cNvSpPr>
            <p:nvPr/>
          </p:nvSpPr>
          <p:spPr bwMode="auto">
            <a:xfrm>
              <a:off x="4176" y="1488"/>
              <a:ext cx="1296" cy="1328"/>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6136" name="Text Box 8"/>
            <p:cNvSpPr txBox="1">
              <a:spLocks noChangeArrowheads="1"/>
            </p:cNvSpPr>
            <p:nvPr/>
          </p:nvSpPr>
          <p:spPr bwMode="auto">
            <a:xfrm>
              <a:off x="4232" y="1823"/>
              <a:ext cx="1344" cy="4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spAutoFit/>
            </a:bodyPr>
            <a:lstStyle/>
            <a:p>
              <a:pPr>
                <a:defRPr/>
              </a:pPr>
              <a:r>
                <a:rPr lang="zh-CN" altLang="en-US" sz="1800" b="0">
                  <a:solidFill>
                    <a:schemeClr val="tx1"/>
                  </a:solidFill>
                  <a:latin typeface="Arial" charset="0"/>
                  <a:ea typeface="经典楷体简" charset="0"/>
                  <a:cs typeface="经典楷体简" charset="0"/>
                </a:rPr>
                <a:t>机器学习</a:t>
              </a:r>
              <a:r>
                <a:rPr lang="en-US" altLang="zh-CN" sz="1800" b="0">
                  <a:solidFill>
                    <a:schemeClr val="tx1"/>
                  </a:solidFill>
                  <a:latin typeface="Arial" charset="0"/>
                </a:rPr>
                <a:t>/</a:t>
              </a:r>
            </a:p>
            <a:p>
              <a:pPr>
                <a:spcBef>
                  <a:spcPct val="15000"/>
                </a:spcBef>
                <a:defRPr/>
              </a:pPr>
              <a:r>
                <a:rPr lang="zh-CN" altLang="en-US" sz="1800" b="0">
                  <a:solidFill>
                    <a:schemeClr val="tx1"/>
                  </a:solidFill>
                  <a:latin typeface="Arial" charset="0"/>
                  <a:ea typeface="经典楷体简" charset="0"/>
                  <a:cs typeface="经典楷体简" charset="0"/>
                </a:rPr>
                <a:t>模式识别</a:t>
              </a:r>
            </a:p>
          </p:txBody>
        </p:sp>
        <p:sp>
          <p:nvSpPr>
            <p:cNvPr id="176137" name="Text Box 9"/>
            <p:cNvSpPr txBox="1">
              <a:spLocks noChangeArrowheads="1"/>
            </p:cNvSpPr>
            <p:nvPr/>
          </p:nvSpPr>
          <p:spPr bwMode="auto">
            <a:xfrm>
              <a:off x="3264" y="1814"/>
              <a:ext cx="86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sz="1800" b="0">
                  <a:solidFill>
                    <a:schemeClr val="tx1"/>
                  </a:solidFill>
                  <a:latin typeface="Arial" charset="0"/>
                  <a:ea typeface="经典楷体简" charset="0"/>
                  <a:cs typeface="经典楷体简" charset="0"/>
                </a:rPr>
                <a:t>统计学</a:t>
              </a:r>
            </a:p>
          </p:txBody>
        </p:sp>
        <p:sp>
          <p:nvSpPr>
            <p:cNvPr id="176138" name="Oval 10"/>
            <p:cNvSpPr>
              <a:spLocks noChangeArrowheads="1"/>
            </p:cNvSpPr>
            <p:nvPr/>
          </p:nvSpPr>
          <p:spPr bwMode="auto">
            <a:xfrm>
              <a:off x="3744" y="2208"/>
              <a:ext cx="948" cy="972"/>
            </a:xfrm>
            <a:prstGeom prst="ellipse">
              <a:avLst/>
            </a:prstGeom>
            <a:solidFill>
              <a:srgbClr val="66CCFF"/>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zh-CN" altLang="en-US" sz="2000">
                  <a:solidFill>
                    <a:schemeClr val="tx1"/>
                  </a:solidFill>
                  <a:latin typeface="Arial" charset="0"/>
                  <a:ea typeface="黑体" charset="0"/>
                  <a:cs typeface="黑体" charset="0"/>
                </a:rPr>
                <a:t>数据挖掘</a:t>
              </a:r>
            </a:p>
          </p:txBody>
        </p:sp>
        <p:sp>
          <p:nvSpPr>
            <p:cNvPr id="176139" name="Text Box 11"/>
            <p:cNvSpPr txBox="1">
              <a:spLocks noChangeArrowheads="1"/>
            </p:cNvSpPr>
            <p:nvPr/>
          </p:nvSpPr>
          <p:spPr bwMode="auto">
            <a:xfrm>
              <a:off x="3840" y="3216"/>
              <a:ext cx="91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defRPr/>
              </a:pPr>
              <a:r>
                <a:rPr lang="zh-CN" altLang="en-US" sz="1800" b="0">
                  <a:solidFill>
                    <a:schemeClr val="tx1"/>
                  </a:solidFill>
                  <a:latin typeface="Arial" charset="0"/>
                  <a:ea typeface="经典楷体简" charset="0"/>
                  <a:cs typeface="经典楷体简" charset="0"/>
                </a:rPr>
                <a:t>数据库系统</a:t>
              </a:r>
            </a:p>
          </p:txBody>
        </p:sp>
      </p:grpSp>
      <p:sp>
        <p:nvSpPr>
          <p:cNvPr id="12" name="矩形 11"/>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64253903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108520" y="188640"/>
            <a:ext cx="7537279" cy="1036339"/>
          </a:xfrm>
        </p:spPr>
        <p:txBody>
          <a:bodyPr/>
          <a:lstStyle/>
          <a:p>
            <a:r>
              <a:rPr kumimoji="0" lang="en-US" altLang="zh-CN" sz="2800" dirty="0" smtClean="0">
                <a:latin typeface="Calibri" charset="0"/>
                <a:ea typeface="宋体" charset="0"/>
              </a:rPr>
              <a:t> </a:t>
            </a:r>
            <a:r>
              <a:rPr kumimoji="0" lang="zh-CN" altLang="en-US" sz="2800" dirty="0">
                <a:latin typeface="Calibri" charset="0"/>
                <a:ea typeface="宋体" charset="0"/>
              </a:rPr>
              <a:t>数据挖掘方法论</a:t>
            </a:r>
            <a:r>
              <a:rPr kumimoji="0" lang="en-US" altLang="zh-CN" sz="2800" dirty="0">
                <a:latin typeface="宋体" charset="0"/>
                <a:ea typeface="宋体" charset="0"/>
              </a:rPr>
              <a:t>—</a:t>
            </a:r>
            <a:r>
              <a:rPr kumimoji="0" lang="zh-CN" altLang="en-US" sz="2800" dirty="0">
                <a:latin typeface="Calibri" charset="0"/>
                <a:ea typeface="宋体" charset="0"/>
              </a:rPr>
              <a:t>项目顺利实施的保证</a:t>
            </a:r>
          </a:p>
        </p:txBody>
      </p:sp>
      <p:pic>
        <p:nvPicPr>
          <p:cNvPr id="17817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1412875"/>
            <a:ext cx="4191000" cy="4191000"/>
          </a:xfrm>
          <a:prstGeom prst="rect">
            <a:avLst/>
          </a:prstGeom>
          <a:noFill/>
          <a:ln>
            <a:noFill/>
          </a:ln>
          <a:effectLst/>
          <a:extLst>
            <a:ext uri="{909E8E84-426E-40dd-AFC4-6F175D3DCCD1}">
              <a14:hiddenFill xmlns:a14="http://schemas.microsoft.com/office/drawing/2010/main" xmlns="">
                <a:solidFill>
                  <a:srgbClr val="0E0795"/>
                </a:solidFill>
              </a14:hiddenFill>
            </a:ext>
            <a:ext uri="{91240B29-F687-4f45-9708-019B960494DF}">
              <a14:hiddenLine xmlns:a14="http://schemas.microsoft.com/office/drawing/2010/main" xmlns="" w="12700">
                <a:solidFill>
                  <a:srgbClr val="0E0795"/>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pic>
      <p:sp>
        <p:nvSpPr>
          <p:cNvPr id="178180" name="Text Box 4"/>
          <p:cNvSpPr txBox="1">
            <a:spLocks noChangeArrowheads="1"/>
          </p:cNvSpPr>
          <p:nvPr/>
        </p:nvSpPr>
        <p:spPr bwMode="auto">
          <a:xfrm>
            <a:off x="5436096" y="2204864"/>
            <a:ext cx="2895600" cy="3195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buFontTx/>
              <a:buChar char="•"/>
              <a:defRPr/>
            </a:pPr>
            <a:r>
              <a:rPr lang="en-US" altLang="zh-CN" sz="2400" dirty="0">
                <a:latin typeface="经典楷体简" charset="0"/>
                <a:ea typeface="经典楷体简" charset="0"/>
                <a:cs typeface="经典楷体简" charset="0"/>
              </a:rPr>
              <a:t> </a:t>
            </a:r>
            <a:r>
              <a:rPr lang="zh-CN" altLang="en-US" sz="2400" dirty="0">
                <a:latin typeface="经典楷体简" charset="0"/>
                <a:ea typeface="经典楷体简" charset="0"/>
                <a:cs typeface="经典楷体简" charset="0"/>
              </a:rPr>
              <a:t>商业理解</a:t>
            </a:r>
            <a:endParaRPr lang="en-US" altLang="zh-CN" sz="2400" dirty="0">
              <a:latin typeface="经典楷体简" charset="0"/>
              <a:ea typeface="经典楷体简" charset="0"/>
              <a:cs typeface="经典楷体简" charset="0"/>
            </a:endParaRPr>
          </a:p>
          <a:p>
            <a:pPr algn="l">
              <a:buFontTx/>
              <a:buChar char="•"/>
              <a:defRPr/>
            </a:pPr>
            <a:r>
              <a:rPr lang="en-US" altLang="zh-CN" sz="2400" dirty="0">
                <a:latin typeface="经典楷体简" charset="0"/>
                <a:ea typeface="经典楷体简" charset="0"/>
                <a:cs typeface="经典楷体简" charset="0"/>
              </a:rPr>
              <a:t> </a:t>
            </a:r>
            <a:r>
              <a:rPr lang="zh-CN" altLang="en-US" sz="2400" dirty="0">
                <a:latin typeface="经典楷体简" charset="0"/>
                <a:ea typeface="经典楷体简" charset="0"/>
                <a:cs typeface="经典楷体简" charset="0"/>
              </a:rPr>
              <a:t>数据理解</a:t>
            </a:r>
            <a:endParaRPr lang="en-US" altLang="zh-CN" sz="2400" dirty="0">
              <a:latin typeface="经典楷体简" charset="0"/>
              <a:ea typeface="经典楷体简" charset="0"/>
              <a:cs typeface="经典楷体简" charset="0"/>
            </a:endParaRPr>
          </a:p>
          <a:p>
            <a:pPr algn="l">
              <a:buFontTx/>
              <a:buChar char="•"/>
              <a:defRPr/>
            </a:pPr>
            <a:r>
              <a:rPr lang="en-US" altLang="zh-CN" sz="2400" dirty="0">
                <a:latin typeface="经典楷体简" charset="0"/>
                <a:ea typeface="经典楷体简" charset="0"/>
                <a:cs typeface="经典楷体简" charset="0"/>
              </a:rPr>
              <a:t> </a:t>
            </a:r>
            <a:r>
              <a:rPr lang="zh-CN" altLang="en-US" sz="2400" dirty="0">
                <a:latin typeface="经典楷体简" charset="0"/>
                <a:ea typeface="经典楷体简" charset="0"/>
                <a:cs typeface="经典楷体简" charset="0"/>
              </a:rPr>
              <a:t>数据准备</a:t>
            </a:r>
            <a:endParaRPr lang="en-US" altLang="zh-CN" sz="2400" dirty="0">
              <a:latin typeface="经典楷体简" charset="0"/>
              <a:ea typeface="经典楷体简" charset="0"/>
              <a:cs typeface="经典楷体简" charset="0"/>
            </a:endParaRPr>
          </a:p>
          <a:p>
            <a:pPr algn="l">
              <a:buFontTx/>
              <a:buChar char="•"/>
              <a:defRPr/>
            </a:pPr>
            <a:r>
              <a:rPr lang="en-US" altLang="zh-CN" sz="2400" dirty="0">
                <a:latin typeface="经典楷体简" charset="0"/>
                <a:ea typeface="经典楷体简" charset="0"/>
                <a:cs typeface="经典楷体简" charset="0"/>
              </a:rPr>
              <a:t> </a:t>
            </a:r>
            <a:r>
              <a:rPr lang="zh-CN" altLang="en-US" sz="2400" dirty="0">
                <a:latin typeface="经典楷体简" charset="0"/>
                <a:ea typeface="经典楷体简" charset="0"/>
                <a:cs typeface="经典楷体简" charset="0"/>
              </a:rPr>
              <a:t>建立模型</a:t>
            </a:r>
            <a:endParaRPr lang="en-US" altLang="zh-CN" sz="2400" dirty="0">
              <a:latin typeface="经典楷体简" charset="0"/>
              <a:ea typeface="经典楷体简" charset="0"/>
              <a:cs typeface="经典楷体简" charset="0"/>
            </a:endParaRPr>
          </a:p>
          <a:p>
            <a:pPr algn="l">
              <a:buFontTx/>
              <a:buChar char="•"/>
              <a:defRPr/>
            </a:pPr>
            <a:r>
              <a:rPr lang="en-US" altLang="zh-CN" sz="2400" dirty="0">
                <a:latin typeface="经典楷体简" charset="0"/>
                <a:ea typeface="经典楷体简" charset="0"/>
                <a:cs typeface="经典楷体简" charset="0"/>
              </a:rPr>
              <a:t> </a:t>
            </a:r>
            <a:r>
              <a:rPr lang="zh-CN" altLang="en-US" sz="2400" dirty="0">
                <a:latin typeface="经典楷体简" charset="0"/>
                <a:ea typeface="经典楷体简" charset="0"/>
                <a:cs typeface="经典楷体简" charset="0"/>
              </a:rPr>
              <a:t>模型评估</a:t>
            </a:r>
            <a:endParaRPr lang="en-US" altLang="zh-CN" sz="2400" dirty="0">
              <a:latin typeface="经典楷体简" charset="0"/>
              <a:ea typeface="经典楷体简" charset="0"/>
              <a:cs typeface="经典楷体简" charset="0"/>
            </a:endParaRPr>
          </a:p>
          <a:p>
            <a:pPr algn="l">
              <a:buFontTx/>
              <a:buChar char="•"/>
              <a:defRPr/>
            </a:pPr>
            <a:r>
              <a:rPr lang="en-US" altLang="zh-CN" sz="2400" dirty="0">
                <a:latin typeface="经典楷体简" charset="0"/>
                <a:ea typeface="经典楷体简" charset="0"/>
                <a:cs typeface="经典楷体简" charset="0"/>
              </a:rPr>
              <a:t> </a:t>
            </a:r>
            <a:r>
              <a:rPr lang="zh-CN" altLang="en-US" sz="2400" dirty="0">
                <a:latin typeface="经典楷体简" charset="0"/>
                <a:ea typeface="经典楷体简" charset="0"/>
                <a:cs typeface="经典楷体简" charset="0"/>
              </a:rPr>
              <a:t>模型发布</a:t>
            </a:r>
          </a:p>
        </p:txBody>
      </p:sp>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03781230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395536" y="476672"/>
            <a:ext cx="8229600" cy="732557"/>
          </a:xfrm>
        </p:spPr>
        <p:txBody>
          <a:bodyPr/>
          <a:lstStyle/>
          <a:p>
            <a:r>
              <a:rPr kumimoji="0" lang="zh-CN" altLang="en-US" dirty="0">
                <a:latin typeface="Calibri" charset="0"/>
                <a:ea typeface="宋体" charset="0"/>
              </a:rPr>
              <a:t>商业理解</a:t>
            </a:r>
          </a:p>
        </p:txBody>
      </p:sp>
      <p:sp>
        <p:nvSpPr>
          <p:cNvPr id="179203" name="AutoShape 3"/>
          <p:cNvSpPr>
            <a:spLocks noChangeArrowheads="1"/>
          </p:cNvSpPr>
          <p:nvPr/>
        </p:nvSpPr>
        <p:spPr bwMode="auto">
          <a:xfrm>
            <a:off x="681608" y="1412999"/>
            <a:ext cx="1524000" cy="914400"/>
          </a:xfrm>
          <a:prstGeom prst="homePlate">
            <a:avLst>
              <a:gd name="adj" fmla="val 4166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t" hangingPunct="1">
              <a:spcBef>
                <a:spcPct val="0"/>
              </a:spcBef>
              <a:defRPr/>
            </a:pPr>
            <a:r>
              <a:rPr kumimoji="1" lang="zh-CN" altLang="en-US" sz="1400">
                <a:solidFill>
                  <a:schemeClr val="tx1"/>
                </a:solidFill>
                <a:latin typeface="幼圆" charset="0"/>
                <a:ea typeface="幼圆" charset="0"/>
                <a:cs typeface="幼圆" charset="0"/>
              </a:rPr>
              <a:t>商业</a:t>
            </a:r>
            <a:endParaRPr kumimoji="1" lang="en-US" altLang="zh-CN" sz="1400">
              <a:solidFill>
                <a:schemeClr val="tx1"/>
              </a:solidFill>
              <a:latin typeface="幼圆" charset="0"/>
              <a:ea typeface="幼圆" charset="0"/>
              <a:cs typeface="幼圆" charset="0"/>
            </a:endParaRPr>
          </a:p>
          <a:p>
            <a:pPr eaLnBrk="1" fontAlgn="t" hangingPunct="1">
              <a:spcBef>
                <a:spcPct val="0"/>
              </a:spcBef>
              <a:defRPr/>
            </a:pPr>
            <a:r>
              <a:rPr kumimoji="1" lang="zh-CN" altLang="en-US" sz="1400">
                <a:solidFill>
                  <a:schemeClr val="tx1"/>
                </a:solidFill>
                <a:latin typeface="幼圆" charset="0"/>
                <a:ea typeface="幼圆" charset="0"/>
                <a:cs typeface="幼圆" charset="0"/>
              </a:rPr>
              <a:t>理解</a:t>
            </a:r>
          </a:p>
        </p:txBody>
      </p:sp>
      <p:sp>
        <p:nvSpPr>
          <p:cNvPr id="179204" name="AutoShape 4"/>
          <p:cNvSpPr>
            <a:spLocks noChangeArrowheads="1"/>
          </p:cNvSpPr>
          <p:nvPr/>
        </p:nvSpPr>
        <p:spPr bwMode="auto">
          <a:xfrm>
            <a:off x="1824608" y="1412999"/>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t" hangingPunct="1">
              <a:spcBef>
                <a:spcPct val="0"/>
              </a:spcBef>
              <a:defRPr/>
            </a:pPr>
            <a:r>
              <a:rPr kumimoji="1" lang="en-US" altLang="zh-CN" sz="1400">
                <a:solidFill>
                  <a:schemeClr val="bg2"/>
                </a:solidFill>
                <a:latin typeface="幼圆" charset="0"/>
                <a:ea typeface="幼圆" charset="0"/>
                <a:cs typeface="幼圆" charset="0"/>
              </a:rPr>
              <a:t>    </a:t>
            </a:r>
            <a:r>
              <a:rPr kumimoji="1" lang="zh-CN" altLang="en-US" sz="1400">
                <a:solidFill>
                  <a:schemeClr val="bg2"/>
                </a:solidFill>
                <a:latin typeface="幼圆" charset="0"/>
                <a:ea typeface="幼圆" charset="0"/>
                <a:cs typeface="幼圆" charset="0"/>
              </a:rPr>
              <a:t>数据</a:t>
            </a:r>
            <a:endParaRPr kumimoji="1" lang="en-US" altLang="zh-CN" sz="1400">
              <a:solidFill>
                <a:schemeClr val="bg2"/>
              </a:solidFill>
              <a:latin typeface="幼圆" charset="0"/>
              <a:ea typeface="幼圆" charset="0"/>
              <a:cs typeface="幼圆" charset="0"/>
            </a:endParaRPr>
          </a:p>
          <a:p>
            <a:pPr eaLnBrk="1" fontAlgn="t" hangingPunct="1">
              <a:spcBef>
                <a:spcPct val="0"/>
              </a:spcBef>
              <a:defRPr/>
            </a:pPr>
            <a:r>
              <a:rPr kumimoji="1" lang="en-US" altLang="zh-CN" sz="1400">
                <a:solidFill>
                  <a:schemeClr val="bg2"/>
                </a:solidFill>
                <a:latin typeface="幼圆" charset="0"/>
                <a:ea typeface="幼圆" charset="0"/>
                <a:cs typeface="幼圆" charset="0"/>
              </a:rPr>
              <a:t>    </a:t>
            </a:r>
            <a:r>
              <a:rPr kumimoji="1" lang="zh-CN" altLang="en-US" sz="1400">
                <a:solidFill>
                  <a:schemeClr val="bg2"/>
                </a:solidFill>
                <a:latin typeface="幼圆" charset="0"/>
                <a:ea typeface="幼圆" charset="0"/>
                <a:cs typeface="幼圆" charset="0"/>
              </a:rPr>
              <a:t>理解</a:t>
            </a:r>
          </a:p>
        </p:txBody>
      </p:sp>
      <p:sp>
        <p:nvSpPr>
          <p:cNvPr id="179205" name="AutoShape 5"/>
          <p:cNvSpPr>
            <a:spLocks noChangeArrowheads="1"/>
          </p:cNvSpPr>
          <p:nvPr/>
        </p:nvSpPr>
        <p:spPr bwMode="auto">
          <a:xfrm>
            <a:off x="2967608" y="1412999"/>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数据</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准备</a:t>
            </a:r>
          </a:p>
        </p:txBody>
      </p:sp>
      <p:sp>
        <p:nvSpPr>
          <p:cNvPr id="179206" name="AutoShape 6"/>
          <p:cNvSpPr>
            <a:spLocks noChangeArrowheads="1"/>
          </p:cNvSpPr>
          <p:nvPr/>
        </p:nvSpPr>
        <p:spPr bwMode="auto">
          <a:xfrm>
            <a:off x="4110608" y="1412999"/>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建立</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模型</a:t>
            </a:r>
          </a:p>
        </p:txBody>
      </p:sp>
      <p:sp>
        <p:nvSpPr>
          <p:cNvPr id="179207" name="AutoShape 7"/>
          <p:cNvSpPr>
            <a:spLocks noChangeArrowheads="1"/>
          </p:cNvSpPr>
          <p:nvPr/>
        </p:nvSpPr>
        <p:spPr bwMode="auto">
          <a:xfrm>
            <a:off x="5253608" y="1412999"/>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模型</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评估</a:t>
            </a:r>
          </a:p>
        </p:txBody>
      </p:sp>
      <p:sp>
        <p:nvSpPr>
          <p:cNvPr id="179208" name="AutoShape 8"/>
          <p:cNvSpPr>
            <a:spLocks noChangeArrowheads="1"/>
          </p:cNvSpPr>
          <p:nvPr/>
        </p:nvSpPr>
        <p:spPr bwMode="auto">
          <a:xfrm>
            <a:off x="6396608" y="1412999"/>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结果</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发布</a:t>
            </a:r>
          </a:p>
        </p:txBody>
      </p:sp>
      <p:sp>
        <p:nvSpPr>
          <p:cNvPr id="179209" name="AutoShape 9"/>
          <p:cNvSpPr>
            <a:spLocks noChangeArrowheads="1"/>
          </p:cNvSpPr>
          <p:nvPr/>
        </p:nvSpPr>
        <p:spPr bwMode="auto">
          <a:xfrm>
            <a:off x="605408" y="2708399"/>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sz="1600" b="0">
              <a:solidFill>
                <a:schemeClr val="tx1"/>
              </a:solidFill>
              <a:latin typeface="幼圆" charset="0"/>
              <a:ea typeface="幼圆" charset="0"/>
              <a:cs typeface="幼圆" charset="0"/>
            </a:endParaRPr>
          </a:p>
          <a:p>
            <a:pPr>
              <a:spcBef>
                <a:spcPct val="0"/>
              </a:spcBef>
              <a:defRPr/>
            </a:pPr>
            <a:r>
              <a:rPr lang="zh-CN" altLang="en-US" sz="1600" b="0">
                <a:solidFill>
                  <a:schemeClr val="tx1"/>
                </a:solidFill>
                <a:latin typeface="幼圆" charset="0"/>
                <a:ea typeface="幼圆" charset="0"/>
                <a:cs typeface="幼圆" charset="0"/>
              </a:rPr>
              <a:t>确定商业</a:t>
            </a:r>
            <a:endParaRPr lang="en-US" altLang="zh-CN" sz="1600" b="0">
              <a:solidFill>
                <a:schemeClr val="tx1"/>
              </a:solidFill>
              <a:latin typeface="幼圆" charset="0"/>
              <a:ea typeface="幼圆" charset="0"/>
              <a:cs typeface="幼圆" charset="0"/>
            </a:endParaRPr>
          </a:p>
          <a:p>
            <a:pPr>
              <a:spcBef>
                <a:spcPct val="0"/>
              </a:spcBef>
              <a:defRPr/>
            </a:pPr>
            <a:r>
              <a:rPr lang="zh-CN" altLang="en-US" sz="1600" b="0">
                <a:solidFill>
                  <a:schemeClr val="tx1"/>
                </a:solidFill>
                <a:latin typeface="幼圆" charset="0"/>
                <a:ea typeface="幼圆" charset="0"/>
                <a:cs typeface="幼圆" charset="0"/>
              </a:rPr>
              <a:t>目标</a:t>
            </a:r>
            <a:endParaRPr lang="en-US" altLang="zh-CN" sz="1600" b="0">
              <a:solidFill>
                <a:schemeClr val="tx1"/>
              </a:solidFill>
              <a:latin typeface="幼圆" charset="0"/>
              <a:ea typeface="幼圆" charset="0"/>
              <a:cs typeface="幼圆" charset="0"/>
            </a:endParaRPr>
          </a:p>
          <a:p>
            <a:pPr>
              <a:spcBef>
                <a:spcPct val="0"/>
              </a:spcBef>
              <a:defRPr/>
            </a:pPr>
            <a:endParaRPr lang="zh-CN" altLang="en-US" sz="1600" b="0">
              <a:solidFill>
                <a:schemeClr val="tx1"/>
              </a:solidFill>
              <a:latin typeface="幼圆" charset="0"/>
              <a:ea typeface="幼圆" charset="0"/>
              <a:cs typeface="幼圆" charset="0"/>
            </a:endParaRPr>
          </a:p>
        </p:txBody>
      </p:sp>
      <p:sp>
        <p:nvSpPr>
          <p:cNvPr id="179210" name="AutoShape 10"/>
          <p:cNvSpPr>
            <a:spLocks noChangeArrowheads="1"/>
          </p:cNvSpPr>
          <p:nvPr/>
        </p:nvSpPr>
        <p:spPr bwMode="auto">
          <a:xfrm>
            <a:off x="605408" y="3546599"/>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sz="1600" b="0">
              <a:solidFill>
                <a:schemeClr val="tx1"/>
              </a:solidFill>
              <a:latin typeface="幼圆" charset="0"/>
              <a:ea typeface="幼圆" charset="0"/>
              <a:cs typeface="幼圆" charset="0"/>
            </a:endParaRPr>
          </a:p>
          <a:p>
            <a:pPr>
              <a:spcBef>
                <a:spcPct val="0"/>
              </a:spcBef>
              <a:defRPr/>
            </a:pPr>
            <a:r>
              <a:rPr lang="zh-CN" altLang="en-US" sz="1600" b="0">
                <a:solidFill>
                  <a:schemeClr val="tx1"/>
                </a:solidFill>
                <a:latin typeface="幼圆" charset="0"/>
                <a:ea typeface="幼圆" charset="0"/>
                <a:cs typeface="幼圆" charset="0"/>
              </a:rPr>
              <a:t>形势评估</a:t>
            </a:r>
            <a:endParaRPr lang="en-US" altLang="zh-CN" sz="1600" b="0">
              <a:solidFill>
                <a:schemeClr val="tx1"/>
              </a:solidFill>
              <a:latin typeface="幼圆" charset="0"/>
              <a:ea typeface="幼圆" charset="0"/>
              <a:cs typeface="幼圆" charset="0"/>
            </a:endParaRPr>
          </a:p>
          <a:p>
            <a:pPr>
              <a:spcBef>
                <a:spcPct val="0"/>
              </a:spcBef>
              <a:defRPr/>
            </a:pPr>
            <a:endParaRPr lang="zh-CN" altLang="en-US" sz="1600" b="0">
              <a:solidFill>
                <a:schemeClr val="tx1"/>
              </a:solidFill>
              <a:latin typeface="幼圆" charset="0"/>
              <a:ea typeface="幼圆" charset="0"/>
              <a:cs typeface="幼圆" charset="0"/>
            </a:endParaRPr>
          </a:p>
        </p:txBody>
      </p:sp>
      <p:sp>
        <p:nvSpPr>
          <p:cNvPr id="179211" name="AutoShape 11"/>
          <p:cNvSpPr>
            <a:spLocks noChangeArrowheads="1"/>
          </p:cNvSpPr>
          <p:nvPr/>
        </p:nvSpPr>
        <p:spPr bwMode="auto">
          <a:xfrm>
            <a:off x="605408" y="4384799"/>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sz="1600" b="0">
              <a:solidFill>
                <a:schemeClr val="tx1"/>
              </a:solidFill>
              <a:latin typeface="幼圆" charset="0"/>
              <a:ea typeface="幼圆" charset="0"/>
              <a:cs typeface="幼圆" charset="0"/>
            </a:endParaRPr>
          </a:p>
          <a:p>
            <a:pPr>
              <a:spcBef>
                <a:spcPct val="0"/>
              </a:spcBef>
              <a:defRPr/>
            </a:pPr>
            <a:r>
              <a:rPr lang="zh-CN" altLang="en-US" sz="1600" b="0">
                <a:solidFill>
                  <a:schemeClr val="tx1"/>
                </a:solidFill>
                <a:latin typeface="幼圆" charset="0"/>
                <a:ea typeface="幼圆" charset="0"/>
                <a:cs typeface="幼圆" charset="0"/>
              </a:rPr>
              <a:t>确定数据</a:t>
            </a:r>
            <a:endParaRPr lang="en-US" altLang="zh-CN" sz="1600" b="0">
              <a:solidFill>
                <a:schemeClr val="tx1"/>
              </a:solidFill>
              <a:latin typeface="幼圆" charset="0"/>
              <a:ea typeface="幼圆" charset="0"/>
              <a:cs typeface="幼圆" charset="0"/>
            </a:endParaRPr>
          </a:p>
          <a:p>
            <a:pPr>
              <a:spcBef>
                <a:spcPct val="0"/>
              </a:spcBef>
              <a:defRPr/>
            </a:pPr>
            <a:r>
              <a:rPr lang="zh-CN" altLang="en-US" sz="1600" b="0">
                <a:solidFill>
                  <a:schemeClr val="tx1"/>
                </a:solidFill>
                <a:latin typeface="幼圆" charset="0"/>
                <a:ea typeface="幼圆" charset="0"/>
                <a:cs typeface="幼圆" charset="0"/>
              </a:rPr>
              <a:t>挖掘目标</a:t>
            </a:r>
            <a:endParaRPr lang="en-US" altLang="zh-CN" sz="1600" b="0">
              <a:solidFill>
                <a:schemeClr val="tx1"/>
              </a:solidFill>
              <a:latin typeface="幼圆" charset="0"/>
              <a:ea typeface="幼圆" charset="0"/>
              <a:cs typeface="幼圆" charset="0"/>
            </a:endParaRPr>
          </a:p>
          <a:p>
            <a:pPr>
              <a:spcBef>
                <a:spcPct val="0"/>
              </a:spcBef>
              <a:defRPr/>
            </a:pPr>
            <a:endParaRPr lang="zh-CN" altLang="en-US" sz="1600" b="0">
              <a:solidFill>
                <a:schemeClr val="tx1"/>
              </a:solidFill>
              <a:latin typeface="幼圆" charset="0"/>
              <a:ea typeface="幼圆" charset="0"/>
              <a:cs typeface="幼圆" charset="0"/>
            </a:endParaRPr>
          </a:p>
        </p:txBody>
      </p:sp>
      <p:sp>
        <p:nvSpPr>
          <p:cNvPr id="179212" name="AutoShape 12"/>
          <p:cNvSpPr>
            <a:spLocks noChangeArrowheads="1"/>
          </p:cNvSpPr>
          <p:nvPr/>
        </p:nvSpPr>
        <p:spPr bwMode="auto">
          <a:xfrm>
            <a:off x="605408" y="5222999"/>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sz="1600" b="0">
              <a:solidFill>
                <a:schemeClr val="tx1"/>
              </a:solidFill>
              <a:latin typeface="幼圆" charset="0"/>
              <a:ea typeface="幼圆" charset="0"/>
              <a:cs typeface="幼圆" charset="0"/>
            </a:endParaRPr>
          </a:p>
          <a:p>
            <a:pPr>
              <a:spcBef>
                <a:spcPct val="0"/>
              </a:spcBef>
              <a:defRPr/>
            </a:pPr>
            <a:r>
              <a:rPr lang="zh-CN" altLang="en-US" sz="1600" b="0">
                <a:solidFill>
                  <a:schemeClr val="tx1"/>
                </a:solidFill>
                <a:latin typeface="幼圆" charset="0"/>
                <a:ea typeface="幼圆" charset="0"/>
                <a:cs typeface="幼圆" charset="0"/>
              </a:rPr>
              <a:t>制定项目</a:t>
            </a:r>
            <a:endParaRPr lang="en-US" altLang="zh-CN" sz="1600" b="0">
              <a:solidFill>
                <a:schemeClr val="tx1"/>
              </a:solidFill>
              <a:latin typeface="幼圆" charset="0"/>
              <a:ea typeface="幼圆" charset="0"/>
              <a:cs typeface="幼圆" charset="0"/>
            </a:endParaRPr>
          </a:p>
          <a:p>
            <a:pPr>
              <a:spcBef>
                <a:spcPct val="0"/>
              </a:spcBef>
              <a:defRPr/>
            </a:pPr>
            <a:r>
              <a:rPr lang="zh-CN" altLang="en-US" sz="1600" b="0">
                <a:solidFill>
                  <a:schemeClr val="tx1"/>
                </a:solidFill>
                <a:latin typeface="幼圆" charset="0"/>
                <a:ea typeface="幼圆" charset="0"/>
                <a:cs typeface="幼圆" charset="0"/>
              </a:rPr>
              <a:t>计划</a:t>
            </a:r>
            <a:endParaRPr lang="en-US" altLang="zh-CN" sz="1600" b="0">
              <a:solidFill>
                <a:schemeClr val="tx1"/>
              </a:solidFill>
              <a:latin typeface="幼圆" charset="0"/>
              <a:ea typeface="幼圆" charset="0"/>
              <a:cs typeface="幼圆" charset="0"/>
            </a:endParaRPr>
          </a:p>
          <a:p>
            <a:pPr>
              <a:spcBef>
                <a:spcPct val="0"/>
              </a:spcBef>
              <a:defRPr/>
            </a:pPr>
            <a:endParaRPr lang="zh-CN" altLang="en-US" sz="1600" b="0">
              <a:solidFill>
                <a:schemeClr val="tx1"/>
              </a:solidFill>
              <a:latin typeface="幼圆" charset="0"/>
              <a:ea typeface="幼圆" charset="0"/>
              <a:cs typeface="幼圆" charset="0"/>
            </a:endParaRPr>
          </a:p>
        </p:txBody>
      </p:sp>
      <p:sp>
        <p:nvSpPr>
          <p:cNvPr id="179213" name="Line 13"/>
          <p:cNvSpPr>
            <a:spLocks noChangeShapeType="1"/>
          </p:cNvSpPr>
          <p:nvPr/>
        </p:nvSpPr>
        <p:spPr bwMode="auto">
          <a:xfrm>
            <a:off x="1226121" y="2327399"/>
            <a:ext cx="0" cy="3810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79214" name="Line 14"/>
          <p:cNvSpPr>
            <a:spLocks noChangeShapeType="1"/>
          </p:cNvSpPr>
          <p:nvPr/>
        </p:nvSpPr>
        <p:spPr bwMode="auto">
          <a:xfrm>
            <a:off x="1215008" y="3241799"/>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p>
        </p:txBody>
      </p:sp>
      <p:sp>
        <p:nvSpPr>
          <p:cNvPr id="179215" name="Line 15"/>
          <p:cNvSpPr>
            <a:spLocks noChangeShapeType="1"/>
          </p:cNvSpPr>
          <p:nvPr/>
        </p:nvSpPr>
        <p:spPr bwMode="auto">
          <a:xfrm>
            <a:off x="1215008" y="4079999"/>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p>
        </p:txBody>
      </p:sp>
      <p:sp>
        <p:nvSpPr>
          <p:cNvPr id="179216" name="Line 16"/>
          <p:cNvSpPr>
            <a:spLocks noChangeShapeType="1"/>
          </p:cNvSpPr>
          <p:nvPr/>
        </p:nvSpPr>
        <p:spPr bwMode="auto">
          <a:xfrm>
            <a:off x="1215008" y="4918199"/>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p>
        </p:txBody>
      </p:sp>
      <p:cxnSp>
        <p:nvCxnSpPr>
          <p:cNvPr id="179217" name="AutoShape 17"/>
          <p:cNvCxnSpPr>
            <a:cxnSpLocks noChangeShapeType="1"/>
            <a:endCxn id="179218" idx="1"/>
          </p:cNvCxnSpPr>
          <p:nvPr/>
        </p:nvCxnSpPr>
        <p:spPr bwMode="auto">
          <a:xfrm>
            <a:off x="1977008" y="2860799"/>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9218" name="AutoShape 18"/>
          <p:cNvSpPr>
            <a:spLocks noChangeArrowheads="1"/>
          </p:cNvSpPr>
          <p:nvPr/>
        </p:nvSpPr>
        <p:spPr bwMode="auto">
          <a:xfrm>
            <a:off x="2358008" y="2708399"/>
            <a:ext cx="8382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dirty="0">
                <a:solidFill>
                  <a:schemeClr val="tx1"/>
                </a:solidFill>
                <a:latin typeface="幼圆" charset="0"/>
                <a:ea typeface="幼圆" charset="0"/>
                <a:cs typeface="幼圆" charset="0"/>
              </a:rPr>
              <a:t>背景</a:t>
            </a:r>
          </a:p>
        </p:txBody>
      </p:sp>
      <p:sp>
        <p:nvSpPr>
          <p:cNvPr id="179219" name="AutoShape 19"/>
          <p:cNvSpPr>
            <a:spLocks noChangeArrowheads="1"/>
          </p:cNvSpPr>
          <p:nvPr/>
        </p:nvSpPr>
        <p:spPr bwMode="auto">
          <a:xfrm>
            <a:off x="3501008" y="2708399"/>
            <a:ext cx="11430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dirty="0">
                <a:solidFill>
                  <a:schemeClr val="tx1"/>
                </a:solidFill>
                <a:latin typeface="幼圆" charset="0"/>
                <a:ea typeface="幼圆" charset="0"/>
                <a:cs typeface="幼圆" charset="0"/>
              </a:rPr>
              <a:t>商业目标</a:t>
            </a:r>
          </a:p>
        </p:txBody>
      </p:sp>
      <p:sp>
        <p:nvSpPr>
          <p:cNvPr id="179220" name="AutoShape 20"/>
          <p:cNvSpPr>
            <a:spLocks noChangeArrowheads="1"/>
          </p:cNvSpPr>
          <p:nvPr/>
        </p:nvSpPr>
        <p:spPr bwMode="auto">
          <a:xfrm>
            <a:off x="5025008" y="2708399"/>
            <a:ext cx="9906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dirty="0">
                <a:solidFill>
                  <a:schemeClr val="tx1"/>
                </a:solidFill>
                <a:latin typeface="幼圆" charset="0"/>
                <a:ea typeface="幼圆" charset="0"/>
                <a:cs typeface="幼圆" charset="0"/>
              </a:rPr>
              <a:t>成功标准</a:t>
            </a:r>
          </a:p>
        </p:txBody>
      </p:sp>
      <p:sp>
        <p:nvSpPr>
          <p:cNvPr id="179221" name="Line 21"/>
          <p:cNvSpPr>
            <a:spLocks noChangeShapeType="1"/>
          </p:cNvSpPr>
          <p:nvPr/>
        </p:nvSpPr>
        <p:spPr bwMode="auto">
          <a:xfrm>
            <a:off x="3196208" y="3013199"/>
            <a:ext cx="3048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p>
        </p:txBody>
      </p:sp>
      <p:cxnSp>
        <p:nvCxnSpPr>
          <p:cNvPr id="179222" name="AutoShape 22"/>
          <p:cNvCxnSpPr>
            <a:cxnSpLocks noChangeShapeType="1"/>
            <a:endCxn id="179223" idx="1"/>
          </p:cNvCxnSpPr>
          <p:nvPr/>
        </p:nvCxnSpPr>
        <p:spPr bwMode="auto">
          <a:xfrm>
            <a:off x="1977008" y="3889499"/>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9223" name="AutoShape 23"/>
          <p:cNvSpPr>
            <a:spLocks noChangeArrowheads="1"/>
          </p:cNvSpPr>
          <p:nvPr/>
        </p:nvSpPr>
        <p:spPr bwMode="auto">
          <a:xfrm>
            <a:off x="2358008" y="3698999"/>
            <a:ext cx="838200" cy="7620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tx1"/>
                </a:solidFill>
                <a:latin typeface="幼圆" charset="0"/>
                <a:ea typeface="幼圆" charset="0"/>
                <a:cs typeface="幼圆" charset="0"/>
              </a:rPr>
              <a:t>拥有资源</a:t>
            </a:r>
          </a:p>
        </p:txBody>
      </p:sp>
      <p:sp>
        <p:nvSpPr>
          <p:cNvPr id="179224" name="AutoShape 24"/>
          <p:cNvSpPr>
            <a:spLocks noChangeArrowheads="1"/>
          </p:cNvSpPr>
          <p:nvPr/>
        </p:nvSpPr>
        <p:spPr bwMode="auto">
          <a:xfrm>
            <a:off x="3501008" y="3698999"/>
            <a:ext cx="1143000" cy="7620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tx1"/>
                </a:solidFill>
                <a:latin typeface="幼圆" charset="0"/>
                <a:ea typeface="幼圆" charset="0"/>
                <a:cs typeface="幼圆" charset="0"/>
              </a:rPr>
              <a:t>需求、假定</a:t>
            </a:r>
            <a:endParaRPr lang="en-US" altLang="zh-CN" sz="1600" b="0">
              <a:solidFill>
                <a:schemeClr val="tx1"/>
              </a:solidFill>
              <a:latin typeface="幼圆" charset="0"/>
              <a:ea typeface="幼圆" charset="0"/>
              <a:cs typeface="幼圆" charset="0"/>
            </a:endParaRPr>
          </a:p>
          <a:p>
            <a:pPr fontAlgn="t">
              <a:spcBef>
                <a:spcPct val="0"/>
              </a:spcBef>
              <a:defRPr/>
            </a:pPr>
            <a:r>
              <a:rPr lang="zh-CN" altLang="en-US" sz="1600" b="0">
                <a:solidFill>
                  <a:schemeClr val="tx1"/>
                </a:solidFill>
                <a:latin typeface="幼圆" charset="0"/>
                <a:ea typeface="幼圆" charset="0"/>
                <a:cs typeface="幼圆" charset="0"/>
              </a:rPr>
              <a:t>和限制</a:t>
            </a:r>
          </a:p>
        </p:txBody>
      </p:sp>
      <p:sp>
        <p:nvSpPr>
          <p:cNvPr id="179225" name="Line 25"/>
          <p:cNvSpPr>
            <a:spLocks noChangeShapeType="1"/>
          </p:cNvSpPr>
          <p:nvPr/>
        </p:nvSpPr>
        <p:spPr bwMode="auto">
          <a:xfrm>
            <a:off x="3196208" y="4003799"/>
            <a:ext cx="3048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p>
        </p:txBody>
      </p:sp>
      <p:sp>
        <p:nvSpPr>
          <p:cNvPr id="179226" name="AutoShape 26"/>
          <p:cNvSpPr>
            <a:spLocks noChangeArrowheads="1"/>
          </p:cNvSpPr>
          <p:nvPr/>
        </p:nvSpPr>
        <p:spPr bwMode="auto">
          <a:xfrm>
            <a:off x="5025008" y="3698999"/>
            <a:ext cx="838200" cy="7620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tx1"/>
                </a:solidFill>
                <a:latin typeface="幼圆" charset="0"/>
                <a:ea typeface="幼圆" charset="0"/>
                <a:cs typeface="幼圆" charset="0"/>
              </a:rPr>
              <a:t>风险和</a:t>
            </a:r>
            <a:endParaRPr lang="en-US" altLang="zh-CN" sz="1600" b="0">
              <a:solidFill>
                <a:schemeClr val="tx1"/>
              </a:solidFill>
              <a:latin typeface="幼圆" charset="0"/>
              <a:ea typeface="幼圆" charset="0"/>
              <a:cs typeface="幼圆" charset="0"/>
            </a:endParaRPr>
          </a:p>
          <a:p>
            <a:pPr fontAlgn="t">
              <a:spcBef>
                <a:spcPct val="0"/>
              </a:spcBef>
              <a:defRPr/>
            </a:pPr>
            <a:r>
              <a:rPr lang="zh-CN" altLang="en-US" sz="1600" b="0">
                <a:solidFill>
                  <a:schemeClr val="tx1"/>
                </a:solidFill>
                <a:latin typeface="幼圆" charset="0"/>
                <a:ea typeface="幼圆" charset="0"/>
                <a:cs typeface="幼圆" charset="0"/>
              </a:rPr>
              <a:t>偶然性</a:t>
            </a:r>
          </a:p>
        </p:txBody>
      </p:sp>
      <p:sp>
        <p:nvSpPr>
          <p:cNvPr id="179227" name="Line 27"/>
          <p:cNvSpPr>
            <a:spLocks noChangeShapeType="1"/>
          </p:cNvSpPr>
          <p:nvPr/>
        </p:nvSpPr>
        <p:spPr bwMode="auto">
          <a:xfrm>
            <a:off x="4644008" y="4003799"/>
            <a:ext cx="3810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p>
        </p:txBody>
      </p:sp>
      <p:sp>
        <p:nvSpPr>
          <p:cNvPr id="179228" name="AutoShape 28"/>
          <p:cNvSpPr>
            <a:spLocks noChangeArrowheads="1"/>
          </p:cNvSpPr>
          <p:nvPr/>
        </p:nvSpPr>
        <p:spPr bwMode="auto">
          <a:xfrm>
            <a:off x="6168008" y="3698999"/>
            <a:ext cx="838200" cy="7620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tx1"/>
                </a:solidFill>
                <a:latin typeface="幼圆" charset="0"/>
                <a:ea typeface="幼圆" charset="0"/>
                <a:cs typeface="幼圆" charset="0"/>
              </a:rPr>
              <a:t>专业</a:t>
            </a:r>
            <a:endParaRPr lang="en-US" altLang="zh-CN" sz="1600" b="0">
              <a:solidFill>
                <a:schemeClr val="tx1"/>
              </a:solidFill>
              <a:latin typeface="幼圆" charset="0"/>
              <a:ea typeface="幼圆" charset="0"/>
              <a:cs typeface="幼圆" charset="0"/>
            </a:endParaRPr>
          </a:p>
          <a:p>
            <a:pPr fontAlgn="t">
              <a:spcBef>
                <a:spcPct val="0"/>
              </a:spcBef>
              <a:defRPr/>
            </a:pPr>
            <a:r>
              <a:rPr lang="zh-CN" altLang="en-US" sz="1600" b="0">
                <a:solidFill>
                  <a:schemeClr val="tx1"/>
                </a:solidFill>
                <a:latin typeface="幼圆" charset="0"/>
                <a:ea typeface="幼圆" charset="0"/>
                <a:cs typeface="幼圆" charset="0"/>
              </a:rPr>
              <a:t>术语</a:t>
            </a:r>
          </a:p>
        </p:txBody>
      </p:sp>
      <p:sp>
        <p:nvSpPr>
          <p:cNvPr id="179229" name="AutoShape 29"/>
          <p:cNvSpPr>
            <a:spLocks noChangeArrowheads="1"/>
          </p:cNvSpPr>
          <p:nvPr/>
        </p:nvSpPr>
        <p:spPr bwMode="auto">
          <a:xfrm>
            <a:off x="7311008" y="3698999"/>
            <a:ext cx="838200" cy="7620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tx1"/>
                </a:solidFill>
                <a:latin typeface="幼圆" charset="0"/>
                <a:ea typeface="幼圆" charset="0"/>
                <a:cs typeface="幼圆" charset="0"/>
              </a:rPr>
              <a:t>成本和</a:t>
            </a:r>
            <a:endParaRPr lang="en-US" altLang="zh-CN" sz="1600" b="0">
              <a:solidFill>
                <a:schemeClr val="tx1"/>
              </a:solidFill>
              <a:latin typeface="幼圆" charset="0"/>
              <a:ea typeface="幼圆" charset="0"/>
              <a:cs typeface="幼圆" charset="0"/>
            </a:endParaRPr>
          </a:p>
          <a:p>
            <a:pPr fontAlgn="t">
              <a:spcBef>
                <a:spcPct val="0"/>
              </a:spcBef>
              <a:defRPr/>
            </a:pPr>
            <a:r>
              <a:rPr lang="zh-CN" altLang="en-US" sz="1600" b="0">
                <a:solidFill>
                  <a:schemeClr val="tx1"/>
                </a:solidFill>
                <a:latin typeface="幼圆" charset="0"/>
                <a:ea typeface="幼圆" charset="0"/>
                <a:cs typeface="幼圆" charset="0"/>
              </a:rPr>
              <a:t>收益</a:t>
            </a:r>
          </a:p>
        </p:txBody>
      </p:sp>
      <p:sp>
        <p:nvSpPr>
          <p:cNvPr id="179230" name="Line 30"/>
          <p:cNvSpPr>
            <a:spLocks noChangeShapeType="1"/>
          </p:cNvSpPr>
          <p:nvPr/>
        </p:nvSpPr>
        <p:spPr bwMode="auto">
          <a:xfrm>
            <a:off x="5863208" y="4003799"/>
            <a:ext cx="3048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p>
        </p:txBody>
      </p:sp>
      <p:sp>
        <p:nvSpPr>
          <p:cNvPr id="179231" name="Line 31"/>
          <p:cNvSpPr>
            <a:spLocks noChangeShapeType="1"/>
          </p:cNvSpPr>
          <p:nvPr/>
        </p:nvSpPr>
        <p:spPr bwMode="auto">
          <a:xfrm>
            <a:off x="7006208" y="4003799"/>
            <a:ext cx="3048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p>
        </p:txBody>
      </p:sp>
      <p:cxnSp>
        <p:nvCxnSpPr>
          <p:cNvPr id="179232" name="AutoShape 32"/>
          <p:cNvCxnSpPr>
            <a:cxnSpLocks noChangeShapeType="1"/>
            <a:endCxn id="179233" idx="1"/>
          </p:cNvCxnSpPr>
          <p:nvPr/>
        </p:nvCxnSpPr>
        <p:spPr bwMode="auto">
          <a:xfrm>
            <a:off x="1977008" y="4765799"/>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9233" name="AutoShape 33"/>
          <p:cNvSpPr>
            <a:spLocks noChangeArrowheads="1"/>
          </p:cNvSpPr>
          <p:nvPr/>
        </p:nvSpPr>
        <p:spPr bwMode="auto">
          <a:xfrm>
            <a:off x="2358008" y="4613399"/>
            <a:ext cx="8382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tx1"/>
                </a:solidFill>
                <a:latin typeface="幼圆" charset="0"/>
                <a:ea typeface="幼圆" charset="0"/>
                <a:cs typeface="幼圆" charset="0"/>
              </a:rPr>
              <a:t>数据挖掘</a:t>
            </a:r>
            <a:endParaRPr lang="en-US" altLang="zh-CN" sz="1600" b="0">
              <a:solidFill>
                <a:schemeClr val="tx1"/>
              </a:solidFill>
              <a:latin typeface="幼圆" charset="0"/>
              <a:ea typeface="幼圆" charset="0"/>
              <a:cs typeface="幼圆" charset="0"/>
            </a:endParaRPr>
          </a:p>
          <a:p>
            <a:pPr fontAlgn="t">
              <a:spcBef>
                <a:spcPct val="0"/>
              </a:spcBef>
              <a:defRPr/>
            </a:pPr>
            <a:r>
              <a:rPr lang="zh-CN" altLang="en-US" sz="1600" b="0">
                <a:solidFill>
                  <a:schemeClr val="tx1"/>
                </a:solidFill>
                <a:latin typeface="幼圆" charset="0"/>
                <a:ea typeface="幼圆" charset="0"/>
                <a:cs typeface="幼圆" charset="0"/>
              </a:rPr>
              <a:t>目标</a:t>
            </a:r>
          </a:p>
        </p:txBody>
      </p:sp>
      <p:sp>
        <p:nvSpPr>
          <p:cNvPr id="179234" name="Line 34"/>
          <p:cNvSpPr>
            <a:spLocks noChangeShapeType="1"/>
          </p:cNvSpPr>
          <p:nvPr/>
        </p:nvSpPr>
        <p:spPr bwMode="auto">
          <a:xfrm>
            <a:off x="3196208" y="4841999"/>
            <a:ext cx="3048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p>
        </p:txBody>
      </p:sp>
      <p:sp>
        <p:nvSpPr>
          <p:cNvPr id="179235" name="AutoShape 35"/>
          <p:cNvSpPr>
            <a:spLocks noChangeArrowheads="1"/>
          </p:cNvSpPr>
          <p:nvPr/>
        </p:nvSpPr>
        <p:spPr bwMode="auto">
          <a:xfrm>
            <a:off x="3501008" y="4613399"/>
            <a:ext cx="10668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dirty="0">
                <a:solidFill>
                  <a:schemeClr val="tx1"/>
                </a:solidFill>
                <a:latin typeface="幼圆" charset="0"/>
                <a:ea typeface="幼圆" charset="0"/>
                <a:cs typeface="幼圆" charset="0"/>
              </a:rPr>
              <a:t>数据挖掘</a:t>
            </a:r>
            <a:endParaRPr lang="en-US" altLang="zh-CN" sz="1600" b="0" dirty="0">
              <a:solidFill>
                <a:schemeClr val="tx1"/>
              </a:solidFill>
              <a:latin typeface="幼圆" charset="0"/>
              <a:ea typeface="幼圆" charset="0"/>
              <a:cs typeface="幼圆" charset="0"/>
            </a:endParaRPr>
          </a:p>
          <a:p>
            <a:pPr fontAlgn="t">
              <a:spcBef>
                <a:spcPct val="0"/>
              </a:spcBef>
              <a:defRPr/>
            </a:pPr>
            <a:r>
              <a:rPr lang="zh-CN" altLang="en-US" sz="1600" b="0" dirty="0">
                <a:solidFill>
                  <a:schemeClr val="tx1"/>
                </a:solidFill>
                <a:latin typeface="幼圆" charset="0"/>
                <a:ea typeface="幼圆" charset="0"/>
                <a:cs typeface="幼圆" charset="0"/>
              </a:rPr>
              <a:t>成功标准</a:t>
            </a:r>
          </a:p>
        </p:txBody>
      </p:sp>
      <p:cxnSp>
        <p:nvCxnSpPr>
          <p:cNvPr id="179236" name="AutoShape 36"/>
          <p:cNvCxnSpPr>
            <a:cxnSpLocks noChangeShapeType="1"/>
            <a:endCxn id="179237" idx="1"/>
          </p:cNvCxnSpPr>
          <p:nvPr/>
        </p:nvCxnSpPr>
        <p:spPr bwMode="auto">
          <a:xfrm>
            <a:off x="1977008" y="5603999"/>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9237" name="AutoShape 37"/>
          <p:cNvSpPr>
            <a:spLocks noChangeArrowheads="1"/>
          </p:cNvSpPr>
          <p:nvPr/>
        </p:nvSpPr>
        <p:spPr bwMode="auto">
          <a:xfrm>
            <a:off x="2358008" y="5451599"/>
            <a:ext cx="8382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tx1"/>
                </a:solidFill>
                <a:latin typeface="幼圆" charset="0"/>
                <a:ea typeface="幼圆" charset="0"/>
                <a:cs typeface="幼圆" charset="0"/>
              </a:rPr>
              <a:t>项目计划</a:t>
            </a:r>
          </a:p>
        </p:txBody>
      </p:sp>
      <p:sp>
        <p:nvSpPr>
          <p:cNvPr id="179238" name="Line 38"/>
          <p:cNvSpPr>
            <a:spLocks noChangeShapeType="1"/>
          </p:cNvSpPr>
          <p:nvPr/>
        </p:nvSpPr>
        <p:spPr bwMode="auto">
          <a:xfrm>
            <a:off x="3196208" y="5680199"/>
            <a:ext cx="3048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p>
        </p:txBody>
      </p:sp>
      <p:sp>
        <p:nvSpPr>
          <p:cNvPr id="179239" name="AutoShape 39"/>
          <p:cNvSpPr>
            <a:spLocks noChangeArrowheads="1"/>
          </p:cNvSpPr>
          <p:nvPr/>
        </p:nvSpPr>
        <p:spPr bwMode="auto">
          <a:xfrm>
            <a:off x="3501008" y="5451599"/>
            <a:ext cx="10668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tx1"/>
                </a:solidFill>
                <a:latin typeface="幼圆" charset="0"/>
                <a:ea typeface="幼圆" charset="0"/>
                <a:cs typeface="幼圆" charset="0"/>
              </a:rPr>
              <a:t>工具和方法</a:t>
            </a:r>
            <a:endParaRPr lang="en-US" altLang="zh-CN" sz="1600" b="0">
              <a:solidFill>
                <a:schemeClr val="tx1"/>
              </a:solidFill>
              <a:latin typeface="幼圆" charset="0"/>
              <a:ea typeface="幼圆" charset="0"/>
              <a:cs typeface="幼圆" charset="0"/>
            </a:endParaRPr>
          </a:p>
          <a:p>
            <a:pPr fontAlgn="t">
              <a:spcBef>
                <a:spcPct val="0"/>
              </a:spcBef>
              <a:defRPr/>
            </a:pPr>
            <a:r>
              <a:rPr lang="zh-CN" altLang="en-US" sz="1600" b="0">
                <a:solidFill>
                  <a:schemeClr val="tx1"/>
                </a:solidFill>
                <a:latin typeface="幼圆" charset="0"/>
                <a:ea typeface="幼圆" charset="0"/>
                <a:cs typeface="幼圆" charset="0"/>
              </a:rPr>
              <a:t>评估</a:t>
            </a:r>
          </a:p>
        </p:txBody>
      </p:sp>
      <p:sp>
        <p:nvSpPr>
          <p:cNvPr id="179240" name="Line 40"/>
          <p:cNvSpPr>
            <a:spLocks noChangeShapeType="1"/>
          </p:cNvSpPr>
          <p:nvPr/>
        </p:nvSpPr>
        <p:spPr bwMode="auto">
          <a:xfrm>
            <a:off x="4644008" y="3013199"/>
            <a:ext cx="3810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p>
        </p:txBody>
      </p:sp>
      <p:sp>
        <p:nvSpPr>
          <p:cNvPr id="41" name="矩形 40"/>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175904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323528" y="476672"/>
            <a:ext cx="8229600" cy="732557"/>
          </a:xfrm>
        </p:spPr>
        <p:txBody>
          <a:bodyPr/>
          <a:lstStyle/>
          <a:p>
            <a:r>
              <a:rPr kumimoji="0" lang="zh-CN" altLang="en-US">
                <a:latin typeface="Calibri" charset="0"/>
                <a:ea typeface="宋体" charset="0"/>
              </a:rPr>
              <a:t>数据理解</a:t>
            </a:r>
          </a:p>
        </p:txBody>
      </p:sp>
      <p:sp>
        <p:nvSpPr>
          <p:cNvPr id="180227" name="AutoShape 3"/>
          <p:cNvSpPr>
            <a:spLocks noChangeArrowheads="1"/>
          </p:cNvSpPr>
          <p:nvPr/>
        </p:nvSpPr>
        <p:spPr bwMode="auto">
          <a:xfrm>
            <a:off x="633983" y="1412999"/>
            <a:ext cx="1524000" cy="914400"/>
          </a:xfrm>
          <a:prstGeom prst="homePlate">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商业</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理解</a:t>
            </a:r>
          </a:p>
        </p:txBody>
      </p:sp>
      <p:sp>
        <p:nvSpPr>
          <p:cNvPr id="180228" name="AutoShape 4"/>
          <p:cNvSpPr>
            <a:spLocks noChangeArrowheads="1"/>
          </p:cNvSpPr>
          <p:nvPr/>
        </p:nvSpPr>
        <p:spPr bwMode="auto">
          <a:xfrm>
            <a:off x="1776983" y="1412999"/>
            <a:ext cx="1524000" cy="914400"/>
          </a:xfrm>
          <a:prstGeom prst="chevron">
            <a:avLst>
              <a:gd name="adj" fmla="val 4166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en-US" altLang="zh-CN" sz="1400">
                <a:solidFill>
                  <a:schemeClr val="bg2"/>
                </a:solidFill>
                <a:latin typeface="幼圆" charset="0"/>
                <a:ea typeface="幼圆" charset="0"/>
                <a:cs typeface="幼圆" charset="0"/>
              </a:rPr>
              <a:t>    </a:t>
            </a:r>
            <a:r>
              <a:rPr kumimoji="1" lang="zh-CN" altLang="en-US" sz="1400">
                <a:solidFill>
                  <a:schemeClr val="tx1"/>
                </a:solidFill>
                <a:latin typeface="幼圆" charset="0"/>
                <a:ea typeface="幼圆" charset="0"/>
                <a:cs typeface="幼圆" charset="0"/>
              </a:rPr>
              <a:t>数据</a:t>
            </a:r>
            <a:endParaRPr kumimoji="1" lang="en-US" altLang="zh-CN" sz="1400">
              <a:solidFill>
                <a:schemeClr val="tx1"/>
              </a:solidFill>
              <a:latin typeface="幼圆" charset="0"/>
              <a:ea typeface="幼圆" charset="0"/>
              <a:cs typeface="幼圆" charset="0"/>
            </a:endParaRPr>
          </a:p>
          <a:p>
            <a:pPr eaLnBrk="1" hangingPunct="1">
              <a:spcBef>
                <a:spcPct val="0"/>
              </a:spcBef>
              <a:defRPr/>
            </a:pPr>
            <a:r>
              <a:rPr kumimoji="1" lang="en-US" altLang="zh-CN" sz="1400">
                <a:solidFill>
                  <a:schemeClr val="tx1"/>
                </a:solidFill>
                <a:latin typeface="幼圆" charset="0"/>
                <a:ea typeface="幼圆" charset="0"/>
                <a:cs typeface="幼圆" charset="0"/>
              </a:rPr>
              <a:t>    </a:t>
            </a:r>
            <a:r>
              <a:rPr kumimoji="1" lang="zh-CN" altLang="en-US" sz="1400">
                <a:solidFill>
                  <a:schemeClr val="tx1"/>
                </a:solidFill>
                <a:latin typeface="幼圆" charset="0"/>
                <a:ea typeface="幼圆" charset="0"/>
                <a:cs typeface="幼圆" charset="0"/>
              </a:rPr>
              <a:t>理解</a:t>
            </a:r>
          </a:p>
        </p:txBody>
      </p:sp>
      <p:sp>
        <p:nvSpPr>
          <p:cNvPr id="180229" name="AutoShape 5"/>
          <p:cNvSpPr>
            <a:spLocks noChangeArrowheads="1"/>
          </p:cNvSpPr>
          <p:nvPr/>
        </p:nvSpPr>
        <p:spPr bwMode="auto">
          <a:xfrm>
            <a:off x="2919983" y="1412999"/>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数据</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准备</a:t>
            </a:r>
          </a:p>
        </p:txBody>
      </p:sp>
      <p:sp>
        <p:nvSpPr>
          <p:cNvPr id="180230" name="AutoShape 6"/>
          <p:cNvSpPr>
            <a:spLocks noChangeArrowheads="1"/>
          </p:cNvSpPr>
          <p:nvPr/>
        </p:nvSpPr>
        <p:spPr bwMode="auto">
          <a:xfrm>
            <a:off x="4062983" y="1412999"/>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建立</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模型</a:t>
            </a:r>
          </a:p>
        </p:txBody>
      </p:sp>
      <p:sp>
        <p:nvSpPr>
          <p:cNvPr id="180231" name="AutoShape 7"/>
          <p:cNvSpPr>
            <a:spLocks noChangeArrowheads="1"/>
          </p:cNvSpPr>
          <p:nvPr/>
        </p:nvSpPr>
        <p:spPr bwMode="auto">
          <a:xfrm>
            <a:off x="5205983" y="1412999"/>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模型</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评估</a:t>
            </a:r>
          </a:p>
        </p:txBody>
      </p:sp>
      <p:sp>
        <p:nvSpPr>
          <p:cNvPr id="180232" name="AutoShape 8"/>
          <p:cNvSpPr>
            <a:spLocks noChangeArrowheads="1"/>
          </p:cNvSpPr>
          <p:nvPr/>
        </p:nvSpPr>
        <p:spPr bwMode="auto">
          <a:xfrm>
            <a:off x="6348983" y="1412999"/>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结果</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发布</a:t>
            </a:r>
          </a:p>
        </p:txBody>
      </p:sp>
      <p:sp>
        <p:nvSpPr>
          <p:cNvPr id="180233" name="AutoShape 9"/>
          <p:cNvSpPr>
            <a:spLocks noChangeArrowheads="1"/>
          </p:cNvSpPr>
          <p:nvPr/>
        </p:nvSpPr>
        <p:spPr bwMode="auto">
          <a:xfrm>
            <a:off x="557783" y="2708399"/>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dirty="0">
              <a:solidFill>
                <a:schemeClr val="tx1"/>
              </a:solidFill>
              <a:latin typeface="幼圆" charset="0"/>
              <a:ea typeface="幼圆" charset="0"/>
              <a:cs typeface="幼圆" charset="0"/>
            </a:endParaRPr>
          </a:p>
          <a:p>
            <a:pPr>
              <a:spcBef>
                <a:spcPct val="0"/>
              </a:spcBef>
              <a:defRPr/>
            </a:pPr>
            <a:r>
              <a:rPr lang="zh-CN" altLang="en-US" b="0" dirty="0">
                <a:solidFill>
                  <a:schemeClr val="tx1"/>
                </a:solidFill>
                <a:latin typeface="幼圆" charset="0"/>
                <a:ea typeface="幼圆" charset="0"/>
                <a:cs typeface="幼圆" charset="0"/>
              </a:rPr>
              <a:t>收集原始</a:t>
            </a:r>
            <a:endParaRPr lang="en-US" altLang="zh-CN" b="0" dirty="0">
              <a:solidFill>
                <a:schemeClr val="tx1"/>
              </a:solidFill>
              <a:latin typeface="幼圆" charset="0"/>
              <a:ea typeface="幼圆" charset="0"/>
              <a:cs typeface="幼圆" charset="0"/>
            </a:endParaRPr>
          </a:p>
          <a:p>
            <a:pPr>
              <a:spcBef>
                <a:spcPct val="0"/>
              </a:spcBef>
              <a:defRPr/>
            </a:pPr>
            <a:r>
              <a:rPr lang="zh-CN" altLang="en-US" b="0" dirty="0">
                <a:solidFill>
                  <a:schemeClr val="tx1"/>
                </a:solidFill>
                <a:latin typeface="幼圆" charset="0"/>
                <a:ea typeface="幼圆" charset="0"/>
                <a:cs typeface="幼圆" charset="0"/>
              </a:rPr>
              <a:t>数据</a:t>
            </a:r>
            <a:endParaRPr lang="en-US" altLang="zh-CN" b="0" dirty="0">
              <a:solidFill>
                <a:schemeClr val="tx1"/>
              </a:solidFill>
              <a:latin typeface="幼圆" charset="0"/>
              <a:ea typeface="幼圆" charset="0"/>
              <a:cs typeface="幼圆" charset="0"/>
            </a:endParaRPr>
          </a:p>
          <a:p>
            <a:pPr>
              <a:spcBef>
                <a:spcPct val="0"/>
              </a:spcBef>
              <a:defRPr/>
            </a:pPr>
            <a:endParaRPr lang="zh-CN" altLang="en-US" b="0" dirty="0">
              <a:solidFill>
                <a:schemeClr val="tx1"/>
              </a:solidFill>
              <a:latin typeface="幼圆" charset="0"/>
              <a:ea typeface="幼圆" charset="0"/>
              <a:cs typeface="幼圆" charset="0"/>
            </a:endParaRPr>
          </a:p>
        </p:txBody>
      </p:sp>
      <p:sp>
        <p:nvSpPr>
          <p:cNvPr id="180234" name="AutoShape 10"/>
          <p:cNvSpPr>
            <a:spLocks noChangeArrowheads="1"/>
          </p:cNvSpPr>
          <p:nvPr/>
        </p:nvSpPr>
        <p:spPr bwMode="auto">
          <a:xfrm>
            <a:off x="557783" y="3546599"/>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dirty="0">
              <a:solidFill>
                <a:schemeClr val="tx1"/>
              </a:solidFill>
              <a:latin typeface="幼圆" charset="0"/>
              <a:ea typeface="幼圆" charset="0"/>
              <a:cs typeface="幼圆" charset="0"/>
            </a:endParaRPr>
          </a:p>
          <a:p>
            <a:pPr>
              <a:spcBef>
                <a:spcPct val="0"/>
              </a:spcBef>
              <a:defRPr/>
            </a:pPr>
            <a:r>
              <a:rPr lang="zh-CN" altLang="en-US" b="0" dirty="0">
                <a:solidFill>
                  <a:schemeClr val="tx1"/>
                </a:solidFill>
                <a:latin typeface="幼圆" charset="0"/>
                <a:ea typeface="幼圆" charset="0"/>
                <a:cs typeface="幼圆" charset="0"/>
              </a:rPr>
              <a:t>数据描述</a:t>
            </a:r>
            <a:endParaRPr lang="en-US" altLang="zh-CN" b="0" dirty="0">
              <a:solidFill>
                <a:schemeClr val="tx1"/>
              </a:solidFill>
              <a:latin typeface="幼圆" charset="0"/>
              <a:ea typeface="幼圆" charset="0"/>
              <a:cs typeface="幼圆" charset="0"/>
            </a:endParaRPr>
          </a:p>
          <a:p>
            <a:pPr>
              <a:spcBef>
                <a:spcPct val="0"/>
              </a:spcBef>
              <a:defRPr/>
            </a:pPr>
            <a:endParaRPr lang="zh-CN" altLang="en-US" b="0" dirty="0">
              <a:solidFill>
                <a:schemeClr val="tx1"/>
              </a:solidFill>
              <a:latin typeface="幼圆" charset="0"/>
              <a:ea typeface="幼圆" charset="0"/>
              <a:cs typeface="幼圆" charset="0"/>
            </a:endParaRPr>
          </a:p>
        </p:txBody>
      </p:sp>
      <p:sp>
        <p:nvSpPr>
          <p:cNvPr id="180235" name="AutoShape 11"/>
          <p:cNvSpPr>
            <a:spLocks noChangeArrowheads="1"/>
          </p:cNvSpPr>
          <p:nvPr/>
        </p:nvSpPr>
        <p:spPr bwMode="auto">
          <a:xfrm>
            <a:off x="557783" y="4384799"/>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dirty="0">
              <a:solidFill>
                <a:schemeClr val="tx1"/>
              </a:solidFill>
              <a:latin typeface="幼圆" charset="0"/>
              <a:ea typeface="幼圆" charset="0"/>
              <a:cs typeface="幼圆" charset="0"/>
            </a:endParaRPr>
          </a:p>
          <a:p>
            <a:pPr>
              <a:spcBef>
                <a:spcPct val="0"/>
              </a:spcBef>
              <a:defRPr/>
            </a:pPr>
            <a:r>
              <a:rPr lang="zh-CN" altLang="en-US" b="0" dirty="0">
                <a:solidFill>
                  <a:schemeClr val="tx1"/>
                </a:solidFill>
                <a:latin typeface="幼圆" charset="0"/>
                <a:ea typeface="幼圆" charset="0"/>
                <a:cs typeface="幼圆" charset="0"/>
              </a:rPr>
              <a:t>数据探索</a:t>
            </a:r>
            <a:endParaRPr lang="en-US" altLang="zh-CN" b="0" dirty="0">
              <a:solidFill>
                <a:schemeClr val="tx1"/>
              </a:solidFill>
              <a:latin typeface="幼圆" charset="0"/>
              <a:ea typeface="幼圆" charset="0"/>
              <a:cs typeface="幼圆" charset="0"/>
            </a:endParaRPr>
          </a:p>
          <a:p>
            <a:pPr>
              <a:spcBef>
                <a:spcPct val="0"/>
              </a:spcBef>
              <a:defRPr/>
            </a:pPr>
            <a:r>
              <a:rPr lang="zh-CN" altLang="en-US" b="0" dirty="0">
                <a:solidFill>
                  <a:schemeClr val="tx1"/>
                </a:solidFill>
                <a:latin typeface="幼圆" charset="0"/>
                <a:ea typeface="幼圆" charset="0"/>
                <a:cs typeface="幼圆" charset="0"/>
              </a:rPr>
              <a:t>性分析</a:t>
            </a:r>
            <a:endParaRPr lang="en-US" altLang="zh-CN" b="0" dirty="0">
              <a:solidFill>
                <a:schemeClr val="tx1"/>
              </a:solidFill>
              <a:latin typeface="幼圆" charset="0"/>
              <a:ea typeface="幼圆" charset="0"/>
              <a:cs typeface="幼圆" charset="0"/>
            </a:endParaRPr>
          </a:p>
          <a:p>
            <a:pPr>
              <a:spcBef>
                <a:spcPct val="0"/>
              </a:spcBef>
              <a:defRPr/>
            </a:pPr>
            <a:endParaRPr lang="zh-CN" altLang="en-US" b="0" dirty="0">
              <a:solidFill>
                <a:schemeClr val="tx1"/>
              </a:solidFill>
              <a:latin typeface="幼圆" charset="0"/>
              <a:ea typeface="幼圆" charset="0"/>
              <a:cs typeface="幼圆" charset="0"/>
            </a:endParaRPr>
          </a:p>
        </p:txBody>
      </p:sp>
      <p:sp>
        <p:nvSpPr>
          <p:cNvPr id="180236" name="AutoShape 12"/>
          <p:cNvSpPr>
            <a:spLocks noChangeArrowheads="1"/>
          </p:cNvSpPr>
          <p:nvPr/>
        </p:nvSpPr>
        <p:spPr bwMode="auto">
          <a:xfrm>
            <a:off x="557783" y="5222999"/>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dirty="0">
              <a:solidFill>
                <a:schemeClr val="tx1"/>
              </a:solidFill>
              <a:latin typeface="幼圆" charset="0"/>
              <a:ea typeface="幼圆" charset="0"/>
              <a:cs typeface="幼圆" charset="0"/>
            </a:endParaRPr>
          </a:p>
          <a:p>
            <a:pPr>
              <a:spcBef>
                <a:spcPct val="0"/>
              </a:spcBef>
              <a:defRPr/>
            </a:pPr>
            <a:r>
              <a:rPr lang="zh-CN" altLang="en-US" b="0" dirty="0">
                <a:solidFill>
                  <a:schemeClr val="tx1"/>
                </a:solidFill>
                <a:latin typeface="幼圆" charset="0"/>
                <a:ea typeface="幼圆" charset="0"/>
                <a:cs typeface="幼圆" charset="0"/>
              </a:rPr>
              <a:t>数据质量</a:t>
            </a:r>
            <a:endParaRPr lang="en-US" altLang="zh-CN" b="0" dirty="0">
              <a:solidFill>
                <a:schemeClr val="tx1"/>
              </a:solidFill>
              <a:latin typeface="幼圆" charset="0"/>
              <a:ea typeface="幼圆" charset="0"/>
              <a:cs typeface="幼圆" charset="0"/>
            </a:endParaRPr>
          </a:p>
          <a:p>
            <a:pPr>
              <a:spcBef>
                <a:spcPct val="0"/>
              </a:spcBef>
              <a:defRPr/>
            </a:pPr>
            <a:r>
              <a:rPr lang="zh-CN" altLang="en-US" b="0" dirty="0">
                <a:solidFill>
                  <a:schemeClr val="tx1"/>
                </a:solidFill>
                <a:latin typeface="幼圆" charset="0"/>
                <a:ea typeface="幼圆" charset="0"/>
                <a:cs typeface="幼圆" charset="0"/>
              </a:rPr>
              <a:t>描述</a:t>
            </a:r>
            <a:endParaRPr lang="en-US" altLang="zh-CN" b="0" dirty="0">
              <a:solidFill>
                <a:schemeClr val="tx1"/>
              </a:solidFill>
              <a:latin typeface="幼圆" charset="0"/>
              <a:ea typeface="幼圆" charset="0"/>
              <a:cs typeface="幼圆" charset="0"/>
            </a:endParaRPr>
          </a:p>
          <a:p>
            <a:pPr>
              <a:spcBef>
                <a:spcPct val="0"/>
              </a:spcBef>
              <a:defRPr/>
            </a:pPr>
            <a:endParaRPr lang="zh-CN" altLang="en-US" b="0" dirty="0">
              <a:solidFill>
                <a:schemeClr val="tx1"/>
              </a:solidFill>
              <a:latin typeface="幼圆" charset="0"/>
              <a:ea typeface="幼圆" charset="0"/>
              <a:cs typeface="幼圆" charset="0"/>
            </a:endParaRPr>
          </a:p>
        </p:txBody>
      </p:sp>
      <p:sp>
        <p:nvSpPr>
          <p:cNvPr id="180237" name="Line 13"/>
          <p:cNvSpPr>
            <a:spLocks noChangeShapeType="1"/>
          </p:cNvSpPr>
          <p:nvPr/>
        </p:nvSpPr>
        <p:spPr bwMode="auto">
          <a:xfrm>
            <a:off x="1167383" y="3241799"/>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80238" name="Line 14"/>
          <p:cNvSpPr>
            <a:spLocks noChangeShapeType="1"/>
          </p:cNvSpPr>
          <p:nvPr/>
        </p:nvSpPr>
        <p:spPr bwMode="auto">
          <a:xfrm>
            <a:off x="1167383" y="4079999"/>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80239" name="Line 15"/>
          <p:cNvSpPr>
            <a:spLocks noChangeShapeType="1"/>
          </p:cNvSpPr>
          <p:nvPr/>
        </p:nvSpPr>
        <p:spPr bwMode="auto">
          <a:xfrm>
            <a:off x="1167383" y="4918199"/>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cxnSp>
        <p:nvCxnSpPr>
          <p:cNvPr id="180240" name="AutoShape 16"/>
          <p:cNvCxnSpPr>
            <a:cxnSpLocks noChangeShapeType="1"/>
            <a:endCxn id="180241" idx="1"/>
          </p:cNvCxnSpPr>
          <p:nvPr/>
        </p:nvCxnSpPr>
        <p:spPr bwMode="auto">
          <a:xfrm>
            <a:off x="1929383" y="2860799"/>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0241" name="AutoShape 17"/>
          <p:cNvSpPr>
            <a:spLocks noChangeArrowheads="1"/>
          </p:cNvSpPr>
          <p:nvPr/>
        </p:nvSpPr>
        <p:spPr bwMode="auto">
          <a:xfrm>
            <a:off x="2310383" y="2708399"/>
            <a:ext cx="12192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dirty="0">
                <a:solidFill>
                  <a:schemeClr val="tx1"/>
                </a:solidFill>
                <a:latin typeface="幼圆" charset="0"/>
                <a:ea typeface="幼圆" charset="0"/>
                <a:cs typeface="幼圆" charset="0"/>
              </a:rPr>
              <a:t>数据收集</a:t>
            </a:r>
            <a:endParaRPr lang="en-US" altLang="zh-CN" b="0" dirty="0">
              <a:solidFill>
                <a:schemeClr val="tx1"/>
              </a:solidFill>
              <a:latin typeface="幼圆" charset="0"/>
              <a:ea typeface="幼圆" charset="0"/>
              <a:cs typeface="幼圆" charset="0"/>
            </a:endParaRPr>
          </a:p>
          <a:p>
            <a:pPr fontAlgn="t">
              <a:spcBef>
                <a:spcPct val="0"/>
              </a:spcBef>
              <a:defRPr/>
            </a:pPr>
            <a:r>
              <a:rPr lang="zh-CN" altLang="en-US" b="0" dirty="0">
                <a:solidFill>
                  <a:schemeClr val="tx1"/>
                </a:solidFill>
                <a:latin typeface="幼圆" charset="0"/>
                <a:ea typeface="幼圆" charset="0"/>
                <a:cs typeface="幼圆" charset="0"/>
              </a:rPr>
              <a:t>报告</a:t>
            </a:r>
          </a:p>
        </p:txBody>
      </p:sp>
      <p:cxnSp>
        <p:nvCxnSpPr>
          <p:cNvPr id="180242" name="AutoShape 18"/>
          <p:cNvCxnSpPr>
            <a:cxnSpLocks noChangeShapeType="1"/>
            <a:endCxn id="180243" idx="1"/>
          </p:cNvCxnSpPr>
          <p:nvPr/>
        </p:nvCxnSpPr>
        <p:spPr bwMode="auto">
          <a:xfrm>
            <a:off x="1929383" y="3775199"/>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0243" name="AutoShape 19"/>
          <p:cNvSpPr>
            <a:spLocks noChangeArrowheads="1"/>
          </p:cNvSpPr>
          <p:nvPr/>
        </p:nvSpPr>
        <p:spPr bwMode="auto">
          <a:xfrm>
            <a:off x="2310383" y="3622799"/>
            <a:ext cx="12192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数据描述</a:t>
            </a:r>
            <a:endParaRPr lang="en-US" altLang="zh-CN" b="0">
              <a:solidFill>
                <a:schemeClr val="tx1"/>
              </a:solidFill>
              <a:latin typeface="幼圆" charset="0"/>
              <a:ea typeface="幼圆" charset="0"/>
              <a:cs typeface="幼圆" charset="0"/>
            </a:endParaRPr>
          </a:p>
          <a:p>
            <a:pPr fontAlgn="t">
              <a:spcBef>
                <a:spcPct val="0"/>
              </a:spcBef>
              <a:defRPr/>
            </a:pPr>
            <a:r>
              <a:rPr lang="zh-CN" altLang="en-US" b="0">
                <a:solidFill>
                  <a:schemeClr val="tx1"/>
                </a:solidFill>
                <a:latin typeface="幼圆" charset="0"/>
                <a:ea typeface="幼圆" charset="0"/>
                <a:cs typeface="幼圆" charset="0"/>
              </a:rPr>
              <a:t>报告</a:t>
            </a:r>
          </a:p>
        </p:txBody>
      </p:sp>
      <p:cxnSp>
        <p:nvCxnSpPr>
          <p:cNvPr id="180244" name="AutoShape 20"/>
          <p:cNvCxnSpPr>
            <a:cxnSpLocks noChangeShapeType="1"/>
            <a:endCxn id="180245" idx="1"/>
          </p:cNvCxnSpPr>
          <p:nvPr/>
        </p:nvCxnSpPr>
        <p:spPr bwMode="auto">
          <a:xfrm>
            <a:off x="1929383" y="4689599"/>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0245" name="AutoShape 21"/>
          <p:cNvSpPr>
            <a:spLocks noChangeArrowheads="1"/>
          </p:cNvSpPr>
          <p:nvPr/>
        </p:nvSpPr>
        <p:spPr bwMode="auto">
          <a:xfrm>
            <a:off x="2310383" y="4537199"/>
            <a:ext cx="12192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探索性数据</a:t>
            </a:r>
            <a:endParaRPr lang="en-US" altLang="zh-CN" b="0">
              <a:solidFill>
                <a:schemeClr val="tx1"/>
              </a:solidFill>
              <a:latin typeface="幼圆" charset="0"/>
              <a:ea typeface="幼圆" charset="0"/>
              <a:cs typeface="幼圆" charset="0"/>
            </a:endParaRPr>
          </a:p>
          <a:p>
            <a:pPr fontAlgn="t">
              <a:spcBef>
                <a:spcPct val="0"/>
              </a:spcBef>
              <a:defRPr/>
            </a:pPr>
            <a:r>
              <a:rPr lang="zh-CN" altLang="en-US" b="0">
                <a:solidFill>
                  <a:schemeClr val="tx1"/>
                </a:solidFill>
                <a:latin typeface="幼圆" charset="0"/>
                <a:ea typeface="幼圆" charset="0"/>
                <a:cs typeface="幼圆" charset="0"/>
              </a:rPr>
              <a:t>分析报告</a:t>
            </a:r>
          </a:p>
        </p:txBody>
      </p:sp>
      <p:cxnSp>
        <p:nvCxnSpPr>
          <p:cNvPr id="180246" name="AutoShape 22"/>
          <p:cNvCxnSpPr>
            <a:cxnSpLocks noChangeShapeType="1"/>
            <a:endCxn id="180247" idx="1"/>
          </p:cNvCxnSpPr>
          <p:nvPr/>
        </p:nvCxnSpPr>
        <p:spPr bwMode="auto">
          <a:xfrm>
            <a:off x="1929383" y="5527799"/>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0247" name="AutoShape 23"/>
          <p:cNvSpPr>
            <a:spLocks noChangeArrowheads="1"/>
          </p:cNvSpPr>
          <p:nvPr/>
        </p:nvSpPr>
        <p:spPr bwMode="auto">
          <a:xfrm>
            <a:off x="2310383" y="5375399"/>
            <a:ext cx="12192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数据质量</a:t>
            </a:r>
            <a:endParaRPr lang="en-US" altLang="zh-CN" b="0">
              <a:solidFill>
                <a:schemeClr val="tx1"/>
              </a:solidFill>
              <a:latin typeface="幼圆" charset="0"/>
              <a:ea typeface="幼圆" charset="0"/>
              <a:cs typeface="幼圆" charset="0"/>
            </a:endParaRPr>
          </a:p>
          <a:p>
            <a:pPr fontAlgn="t">
              <a:spcBef>
                <a:spcPct val="0"/>
              </a:spcBef>
              <a:defRPr/>
            </a:pPr>
            <a:r>
              <a:rPr lang="zh-CN" altLang="en-US" b="0">
                <a:solidFill>
                  <a:schemeClr val="tx1"/>
                </a:solidFill>
                <a:latin typeface="幼圆" charset="0"/>
                <a:ea typeface="幼圆" charset="0"/>
                <a:cs typeface="幼圆" charset="0"/>
              </a:rPr>
              <a:t>报告</a:t>
            </a:r>
          </a:p>
        </p:txBody>
      </p:sp>
      <p:cxnSp>
        <p:nvCxnSpPr>
          <p:cNvPr id="180248" name="AutoShape 24"/>
          <p:cNvCxnSpPr>
            <a:cxnSpLocks noChangeShapeType="1"/>
          </p:cNvCxnSpPr>
          <p:nvPr/>
        </p:nvCxnSpPr>
        <p:spPr bwMode="auto">
          <a:xfrm rot="5400000">
            <a:off x="1549971" y="1965449"/>
            <a:ext cx="381000" cy="1104900"/>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 name="矩形 2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81441230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sz="2400" dirty="0" smtClean="0"/>
              <a:t>Python</a:t>
            </a:r>
            <a:r>
              <a:rPr lang="zh-CN" altLang="en-US" sz="2400" dirty="0" smtClean="0"/>
              <a:t>的介绍</a:t>
            </a:r>
            <a:r>
              <a:rPr lang="en-US" altLang="zh-CN" sz="2400" dirty="0" smtClean="0"/>
              <a:t>----python</a:t>
            </a:r>
            <a:r>
              <a:rPr lang="zh-CN" altLang="en-US" sz="2400" dirty="0" smtClean="0"/>
              <a:t>与其它语言的区别</a:t>
            </a:r>
            <a:endParaRPr lang="zh-CN" altLang="en-US" sz="2400" dirty="0"/>
          </a:p>
        </p:txBody>
      </p:sp>
      <p:sp>
        <p:nvSpPr>
          <p:cNvPr id="4" name="内容占位符 3"/>
          <p:cNvSpPr>
            <a:spLocks noGrp="1"/>
          </p:cNvSpPr>
          <p:nvPr>
            <p:ph idx="1"/>
          </p:nvPr>
        </p:nvSpPr>
        <p:spPr/>
        <p:txBody>
          <a:bodyPr/>
          <a:lstStyle/>
          <a:p>
            <a:r>
              <a:rPr lang="en-US" altLang="zh-CN" dirty="0" smtClean="0"/>
              <a:t>Python PK Java </a:t>
            </a:r>
            <a:r>
              <a:rPr lang="zh-CN" altLang="en-US" dirty="0" smtClean="0"/>
              <a:t>：</a:t>
            </a:r>
            <a:endParaRPr lang="en-US" altLang="zh-CN" dirty="0" smtClean="0"/>
          </a:p>
          <a:p>
            <a:pPr lvl="1"/>
            <a:r>
              <a:rPr lang="en-US" altLang="zh-CN" dirty="0" smtClean="0"/>
              <a:t>python</a:t>
            </a:r>
            <a:r>
              <a:rPr lang="zh-CN" altLang="en-US" dirty="0" smtClean="0"/>
              <a:t>是动态编译语言，</a:t>
            </a:r>
            <a:r>
              <a:rPr lang="en-US" altLang="zh-CN" dirty="0" smtClean="0"/>
              <a:t>Java</a:t>
            </a:r>
            <a:r>
              <a:rPr lang="zh-CN" altLang="en-US" dirty="0" smtClean="0"/>
              <a:t>是静态编辑语言。</a:t>
            </a:r>
            <a:endParaRPr lang="en-US" altLang="zh-CN" dirty="0" smtClean="0"/>
          </a:p>
          <a:p>
            <a:pPr lvl="1"/>
            <a:r>
              <a:rPr lang="en-US" altLang="zh-CN" dirty="0" smtClean="0"/>
              <a:t>Python</a:t>
            </a:r>
            <a:r>
              <a:rPr lang="zh-CN" altLang="en-US" dirty="0" smtClean="0"/>
              <a:t>支持面向对象</a:t>
            </a:r>
            <a:r>
              <a:rPr lang="en-US" altLang="zh-CN" dirty="0" smtClean="0"/>
              <a:t>&amp;</a:t>
            </a:r>
            <a:r>
              <a:rPr lang="zh-CN" altLang="en-US" dirty="0" smtClean="0"/>
              <a:t>函数编程方式。</a:t>
            </a:r>
            <a:r>
              <a:rPr lang="en-US" altLang="zh-CN" dirty="0" smtClean="0"/>
              <a:t>java</a:t>
            </a:r>
            <a:r>
              <a:rPr lang="zh-CN" altLang="en-US" dirty="0" smtClean="0"/>
              <a:t>支持面向对象。</a:t>
            </a:r>
            <a:endParaRPr lang="en-US" altLang="zh-CN" dirty="0" smtClean="0"/>
          </a:p>
          <a:p>
            <a:pPr lvl="1"/>
            <a:r>
              <a:rPr lang="en-US" altLang="zh-CN" dirty="0" smtClean="0"/>
              <a:t>Python</a:t>
            </a:r>
            <a:r>
              <a:rPr lang="zh-CN" altLang="en-US" dirty="0" smtClean="0"/>
              <a:t>比</a:t>
            </a:r>
            <a:r>
              <a:rPr lang="en-US" altLang="zh-CN" dirty="0" smtClean="0"/>
              <a:t>Java</a:t>
            </a:r>
            <a:r>
              <a:rPr lang="zh-CN" altLang="en-US" dirty="0" smtClean="0"/>
              <a:t>要简单，非常适合与构造快速原型。</a:t>
            </a:r>
            <a:endParaRPr lang="en-US" altLang="zh-CN" dirty="0" smtClean="0"/>
          </a:p>
          <a:p>
            <a:pPr lvl="1"/>
            <a:r>
              <a:rPr lang="en-US" altLang="zh-CN" dirty="0" smtClean="0"/>
              <a:t>Python</a:t>
            </a:r>
            <a:r>
              <a:rPr lang="zh-CN" altLang="en-US" dirty="0" smtClean="0"/>
              <a:t>和</a:t>
            </a:r>
            <a:r>
              <a:rPr lang="en-US" altLang="zh-CN" dirty="0" smtClean="0"/>
              <a:t>Java</a:t>
            </a:r>
            <a:r>
              <a:rPr lang="zh-CN" altLang="en-US" dirty="0" smtClean="0"/>
              <a:t>  适合多名程序员以渐进方式协同开发大型项目。</a:t>
            </a:r>
            <a:endParaRPr lang="en-US" altLang="zh-CN" dirty="0" smtClean="0"/>
          </a:p>
          <a:p>
            <a:pPr lvl="1"/>
            <a:endParaRPr lang="en-US" altLang="zh-CN" dirty="0" smtClean="0"/>
          </a:p>
          <a:p>
            <a:r>
              <a:rPr lang="en-US" altLang="zh-CN" dirty="0" smtClean="0"/>
              <a:t>Python PK SHELL </a:t>
            </a:r>
            <a:r>
              <a:rPr lang="zh-CN" altLang="en-US" dirty="0" smtClean="0"/>
              <a:t>：</a:t>
            </a:r>
            <a:endParaRPr lang="en-US" altLang="zh-CN" dirty="0" smtClean="0"/>
          </a:p>
          <a:p>
            <a:pPr lvl="1"/>
            <a:r>
              <a:rPr lang="en-US" altLang="zh-CN" dirty="0" smtClean="0"/>
              <a:t>python</a:t>
            </a:r>
            <a:r>
              <a:rPr lang="zh-CN" altLang="en-US" dirty="0" smtClean="0"/>
              <a:t>语法简单，可移植性好。</a:t>
            </a:r>
            <a:endParaRPr lang="en-US" altLang="zh-CN" dirty="0" smtClean="0"/>
          </a:p>
          <a:p>
            <a:pPr lvl="1"/>
            <a:r>
              <a:rPr lang="en-US" altLang="zh-CN" dirty="0" smtClean="0"/>
              <a:t>Shell</a:t>
            </a:r>
            <a:r>
              <a:rPr lang="zh-CN" altLang="en-US" dirty="0" smtClean="0"/>
              <a:t>代码重用读低，写出来得脚本又臭又长。</a:t>
            </a:r>
            <a:r>
              <a:rPr lang="en-US" altLang="zh-CN" dirty="0" smtClean="0"/>
              <a:t>Python</a:t>
            </a:r>
            <a:r>
              <a:rPr lang="zh-CN" altLang="en-US" dirty="0" smtClean="0"/>
              <a:t>可以重用代码，提倡简洁的代码设计，高级的数据库结构和模块化组建。</a:t>
            </a:r>
            <a:endParaRPr lang="en-US" altLang="zh-CN" dirty="0" smtClean="0"/>
          </a:p>
          <a:p>
            <a:endParaRPr lang="zh-CN" altLang="en-US" dirty="0"/>
          </a:p>
        </p:txBody>
      </p:sp>
      <p:sp>
        <p:nvSpPr>
          <p:cNvPr id="5" name="矩形 4"/>
          <p:cNvSpPr/>
          <p:nvPr/>
        </p:nvSpPr>
        <p:spPr>
          <a:xfrm>
            <a:off x="7092280" y="6237312"/>
            <a:ext cx="205172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97845774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395536" y="404664"/>
            <a:ext cx="8229600" cy="732557"/>
          </a:xfrm>
        </p:spPr>
        <p:txBody>
          <a:bodyPr/>
          <a:lstStyle/>
          <a:p>
            <a:r>
              <a:rPr kumimoji="0" lang="zh-CN" altLang="en-US">
                <a:latin typeface="Calibri" charset="0"/>
                <a:ea typeface="宋体" charset="0"/>
              </a:rPr>
              <a:t>数据准备</a:t>
            </a:r>
          </a:p>
        </p:txBody>
      </p:sp>
      <p:sp>
        <p:nvSpPr>
          <p:cNvPr id="181251" name="AutoShape 3"/>
          <p:cNvSpPr>
            <a:spLocks noChangeArrowheads="1"/>
          </p:cNvSpPr>
          <p:nvPr/>
        </p:nvSpPr>
        <p:spPr bwMode="auto">
          <a:xfrm>
            <a:off x="848296" y="1269554"/>
            <a:ext cx="1524000" cy="914400"/>
          </a:xfrm>
          <a:prstGeom prst="homePlate">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商业</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理解</a:t>
            </a:r>
          </a:p>
        </p:txBody>
      </p:sp>
      <p:sp>
        <p:nvSpPr>
          <p:cNvPr id="181252" name="AutoShape 4"/>
          <p:cNvSpPr>
            <a:spLocks noChangeArrowheads="1"/>
          </p:cNvSpPr>
          <p:nvPr/>
        </p:nvSpPr>
        <p:spPr bwMode="auto">
          <a:xfrm>
            <a:off x="1991296" y="1269554"/>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en-US" altLang="zh-CN" sz="1400">
                <a:solidFill>
                  <a:schemeClr val="bg2"/>
                </a:solidFill>
                <a:latin typeface="幼圆" charset="0"/>
                <a:ea typeface="幼圆" charset="0"/>
                <a:cs typeface="幼圆" charset="0"/>
              </a:rPr>
              <a:t>    </a:t>
            </a:r>
            <a:r>
              <a:rPr kumimoji="1" lang="zh-CN" altLang="en-US" sz="1400">
                <a:solidFill>
                  <a:schemeClr val="bg2"/>
                </a:solidFill>
                <a:latin typeface="幼圆" charset="0"/>
                <a:ea typeface="幼圆" charset="0"/>
                <a:cs typeface="幼圆" charset="0"/>
              </a:rPr>
              <a:t>数据</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en-US" altLang="zh-CN" sz="1400">
                <a:solidFill>
                  <a:schemeClr val="bg2"/>
                </a:solidFill>
                <a:latin typeface="幼圆" charset="0"/>
                <a:ea typeface="幼圆" charset="0"/>
                <a:cs typeface="幼圆" charset="0"/>
              </a:rPr>
              <a:t>    </a:t>
            </a:r>
            <a:r>
              <a:rPr kumimoji="1" lang="zh-CN" altLang="en-US" sz="1400">
                <a:solidFill>
                  <a:schemeClr val="bg2"/>
                </a:solidFill>
                <a:latin typeface="幼圆" charset="0"/>
                <a:ea typeface="幼圆" charset="0"/>
                <a:cs typeface="幼圆" charset="0"/>
              </a:rPr>
              <a:t>理解</a:t>
            </a:r>
          </a:p>
        </p:txBody>
      </p:sp>
      <p:sp>
        <p:nvSpPr>
          <p:cNvPr id="181253" name="AutoShape 5"/>
          <p:cNvSpPr>
            <a:spLocks noChangeArrowheads="1"/>
          </p:cNvSpPr>
          <p:nvPr/>
        </p:nvSpPr>
        <p:spPr bwMode="auto">
          <a:xfrm>
            <a:off x="3134296" y="1269554"/>
            <a:ext cx="1524000" cy="914400"/>
          </a:xfrm>
          <a:prstGeom prst="chevron">
            <a:avLst>
              <a:gd name="adj" fmla="val 4166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400">
                <a:solidFill>
                  <a:schemeClr val="tx1"/>
                </a:solidFill>
                <a:latin typeface="幼圆" charset="0"/>
                <a:ea typeface="幼圆" charset="0"/>
                <a:cs typeface="幼圆" charset="0"/>
              </a:rPr>
              <a:t>数据</a:t>
            </a:r>
            <a:endParaRPr lang="en-US" altLang="zh-CN" sz="1400">
              <a:solidFill>
                <a:schemeClr val="tx1"/>
              </a:solidFill>
              <a:latin typeface="幼圆" charset="0"/>
              <a:ea typeface="幼圆" charset="0"/>
              <a:cs typeface="幼圆" charset="0"/>
            </a:endParaRPr>
          </a:p>
          <a:p>
            <a:pPr fontAlgn="t">
              <a:spcBef>
                <a:spcPct val="0"/>
              </a:spcBef>
              <a:defRPr/>
            </a:pPr>
            <a:r>
              <a:rPr lang="zh-CN" altLang="en-US" sz="1400">
                <a:solidFill>
                  <a:schemeClr val="tx1"/>
                </a:solidFill>
                <a:latin typeface="幼圆" charset="0"/>
                <a:ea typeface="幼圆" charset="0"/>
                <a:cs typeface="幼圆" charset="0"/>
              </a:rPr>
              <a:t>准备</a:t>
            </a:r>
          </a:p>
        </p:txBody>
      </p:sp>
      <p:sp>
        <p:nvSpPr>
          <p:cNvPr id="181254" name="AutoShape 6"/>
          <p:cNvSpPr>
            <a:spLocks noChangeArrowheads="1"/>
          </p:cNvSpPr>
          <p:nvPr/>
        </p:nvSpPr>
        <p:spPr bwMode="auto">
          <a:xfrm>
            <a:off x="4277296" y="1269554"/>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建立</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模型</a:t>
            </a:r>
          </a:p>
        </p:txBody>
      </p:sp>
      <p:sp>
        <p:nvSpPr>
          <p:cNvPr id="181255" name="AutoShape 7"/>
          <p:cNvSpPr>
            <a:spLocks noChangeArrowheads="1"/>
          </p:cNvSpPr>
          <p:nvPr/>
        </p:nvSpPr>
        <p:spPr bwMode="auto">
          <a:xfrm>
            <a:off x="5420296" y="1269554"/>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模型</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评估</a:t>
            </a:r>
          </a:p>
        </p:txBody>
      </p:sp>
      <p:sp>
        <p:nvSpPr>
          <p:cNvPr id="181256" name="AutoShape 8"/>
          <p:cNvSpPr>
            <a:spLocks noChangeArrowheads="1"/>
          </p:cNvSpPr>
          <p:nvPr/>
        </p:nvSpPr>
        <p:spPr bwMode="auto">
          <a:xfrm>
            <a:off x="6563296" y="1269554"/>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结果</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发布</a:t>
            </a:r>
          </a:p>
        </p:txBody>
      </p:sp>
      <p:sp>
        <p:nvSpPr>
          <p:cNvPr id="181257" name="AutoShape 9"/>
          <p:cNvSpPr>
            <a:spLocks noChangeArrowheads="1"/>
          </p:cNvSpPr>
          <p:nvPr/>
        </p:nvSpPr>
        <p:spPr bwMode="auto">
          <a:xfrm>
            <a:off x="772096" y="3098354"/>
            <a:ext cx="1371600" cy="3810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a:solidFill>
                <a:schemeClr val="bg1"/>
              </a:solidFill>
              <a:latin typeface="幼圆" charset="0"/>
              <a:ea typeface="幼圆" charset="0"/>
              <a:cs typeface="幼圆" charset="0"/>
            </a:endParaRPr>
          </a:p>
          <a:p>
            <a:pPr>
              <a:spcBef>
                <a:spcPct val="0"/>
              </a:spcBef>
              <a:defRPr/>
            </a:pPr>
            <a:r>
              <a:rPr lang="zh-CN" altLang="en-US" b="0">
                <a:solidFill>
                  <a:schemeClr val="bg1"/>
                </a:solidFill>
                <a:latin typeface="幼圆" charset="0"/>
                <a:ea typeface="幼圆" charset="0"/>
                <a:cs typeface="幼圆" charset="0"/>
              </a:rPr>
              <a:t>选择数据</a:t>
            </a:r>
            <a:endParaRPr lang="en-US" altLang="zh-CN" b="0">
              <a:solidFill>
                <a:schemeClr val="bg1"/>
              </a:solidFill>
              <a:latin typeface="幼圆" charset="0"/>
              <a:ea typeface="幼圆" charset="0"/>
              <a:cs typeface="幼圆" charset="0"/>
            </a:endParaRPr>
          </a:p>
          <a:p>
            <a:pPr>
              <a:spcBef>
                <a:spcPct val="0"/>
              </a:spcBef>
              <a:defRPr/>
            </a:pPr>
            <a:endParaRPr lang="zh-CN" altLang="en-US" b="0">
              <a:solidFill>
                <a:schemeClr val="bg1"/>
              </a:solidFill>
              <a:latin typeface="幼圆" charset="0"/>
              <a:ea typeface="幼圆" charset="0"/>
              <a:cs typeface="幼圆" charset="0"/>
            </a:endParaRPr>
          </a:p>
        </p:txBody>
      </p:sp>
      <p:sp>
        <p:nvSpPr>
          <p:cNvPr id="181258" name="Line 10"/>
          <p:cNvSpPr>
            <a:spLocks noChangeShapeType="1"/>
          </p:cNvSpPr>
          <p:nvPr/>
        </p:nvSpPr>
        <p:spPr bwMode="auto">
          <a:xfrm>
            <a:off x="1457896" y="3479354"/>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solidFill>
                <a:schemeClr val="bg1"/>
              </a:solidFill>
            </a:endParaRPr>
          </a:p>
        </p:txBody>
      </p:sp>
      <p:cxnSp>
        <p:nvCxnSpPr>
          <p:cNvPr id="181259" name="AutoShape 11"/>
          <p:cNvCxnSpPr>
            <a:cxnSpLocks noChangeShapeType="1"/>
            <a:endCxn id="181260" idx="1"/>
          </p:cNvCxnSpPr>
          <p:nvPr/>
        </p:nvCxnSpPr>
        <p:spPr bwMode="auto">
          <a:xfrm>
            <a:off x="2143696" y="3288854"/>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1260" name="AutoShape 12"/>
          <p:cNvSpPr>
            <a:spLocks noChangeArrowheads="1"/>
          </p:cNvSpPr>
          <p:nvPr/>
        </p:nvSpPr>
        <p:spPr bwMode="auto">
          <a:xfrm>
            <a:off x="2524696" y="3250754"/>
            <a:ext cx="2438400" cy="4572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bg1"/>
                </a:solidFill>
                <a:latin typeface="幼圆" charset="0"/>
                <a:ea typeface="幼圆" charset="0"/>
                <a:cs typeface="幼圆" charset="0"/>
              </a:rPr>
              <a:t>确定分析包含</a:t>
            </a:r>
            <a:r>
              <a:rPr lang="en-US" altLang="zh-CN" b="0">
                <a:solidFill>
                  <a:schemeClr val="bg1"/>
                </a:solidFill>
                <a:latin typeface="幼圆" charset="0"/>
                <a:ea typeface="幼圆" charset="0"/>
                <a:cs typeface="幼圆" charset="0"/>
              </a:rPr>
              <a:t>/</a:t>
            </a:r>
            <a:r>
              <a:rPr lang="zh-CN" altLang="en-US" b="0">
                <a:solidFill>
                  <a:schemeClr val="bg1"/>
                </a:solidFill>
                <a:latin typeface="幼圆" charset="0"/>
                <a:ea typeface="幼圆" charset="0"/>
                <a:cs typeface="幼圆" charset="0"/>
              </a:rPr>
              <a:t>剔除数据</a:t>
            </a:r>
          </a:p>
        </p:txBody>
      </p:sp>
      <p:cxnSp>
        <p:nvCxnSpPr>
          <p:cNvPr id="181261" name="AutoShape 13"/>
          <p:cNvCxnSpPr>
            <a:cxnSpLocks noChangeShapeType="1"/>
            <a:stCxn id="181253" idx="2"/>
            <a:endCxn id="181257" idx="0"/>
          </p:cNvCxnSpPr>
          <p:nvPr/>
        </p:nvCxnSpPr>
        <p:spPr bwMode="auto">
          <a:xfrm rot="5400000">
            <a:off x="2124646" y="1517204"/>
            <a:ext cx="914400" cy="2247900"/>
          </a:xfrm>
          <a:prstGeom prst="bentConnector3">
            <a:avLst>
              <a:gd name="adj1" fmla="val 12324"/>
            </a:avLst>
          </a:prstGeom>
          <a:noFill/>
          <a:ln w="9525">
            <a:solidFill>
              <a:srgbClr val="0000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1262" name="AutoShape 14"/>
          <p:cNvCxnSpPr>
            <a:cxnSpLocks noChangeShapeType="1"/>
            <a:endCxn id="181263" idx="1"/>
          </p:cNvCxnSpPr>
          <p:nvPr/>
        </p:nvCxnSpPr>
        <p:spPr bwMode="auto">
          <a:xfrm>
            <a:off x="1457896" y="2526854"/>
            <a:ext cx="1143000" cy="2667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1263" name="AutoShape 15"/>
          <p:cNvSpPr>
            <a:spLocks noChangeArrowheads="1"/>
          </p:cNvSpPr>
          <p:nvPr/>
        </p:nvSpPr>
        <p:spPr bwMode="auto">
          <a:xfrm>
            <a:off x="2600896" y="2488754"/>
            <a:ext cx="838200" cy="6096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数据集</a:t>
            </a:r>
          </a:p>
        </p:txBody>
      </p:sp>
      <p:sp>
        <p:nvSpPr>
          <p:cNvPr id="181264" name="AutoShape 16"/>
          <p:cNvSpPr>
            <a:spLocks noChangeArrowheads="1"/>
          </p:cNvSpPr>
          <p:nvPr/>
        </p:nvSpPr>
        <p:spPr bwMode="auto">
          <a:xfrm>
            <a:off x="3743896" y="2488754"/>
            <a:ext cx="1143000" cy="6096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数据集</a:t>
            </a:r>
            <a:endParaRPr lang="en-US" altLang="zh-CN" b="0">
              <a:solidFill>
                <a:schemeClr val="tx1"/>
              </a:solidFill>
              <a:latin typeface="幼圆" charset="0"/>
              <a:ea typeface="幼圆" charset="0"/>
              <a:cs typeface="幼圆" charset="0"/>
            </a:endParaRPr>
          </a:p>
          <a:p>
            <a:pPr fontAlgn="t">
              <a:spcBef>
                <a:spcPct val="0"/>
              </a:spcBef>
              <a:defRPr/>
            </a:pPr>
            <a:r>
              <a:rPr lang="zh-CN" altLang="en-US" b="0">
                <a:solidFill>
                  <a:schemeClr val="tx1"/>
                </a:solidFill>
                <a:latin typeface="幼圆" charset="0"/>
                <a:ea typeface="幼圆" charset="0"/>
                <a:cs typeface="幼圆" charset="0"/>
              </a:rPr>
              <a:t>描述</a:t>
            </a:r>
          </a:p>
        </p:txBody>
      </p:sp>
      <p:sp>
        <p:nvSpPr>
          <p:cNvPr id="181265" name="Line 17"/>
          <p:cNvSpPr>
            <a:spLocks noChangeShapeType="1"/>
          </p:cNvSpPr>
          <p:nvPr/>
        </p:nvSpPr>
        <p:spPr bwMode="auto">
          <a:xfrm>
            <a:off x="3439096" y="2717354"/>
            <a:ext cx="304800" cy="15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solidFill>
                <a:schemeClr val="bg1"/>
              </a:solidFill>
            </a:endParaRPr>
          </a:p>
        </p:txBody>
      </p:sp>
      <p:sp>
        <p:nvSpPr>
          <p:cNvPr id="181266" name="AutoShape 18"/>
          <p:cNvSpPr>
            <a:spLocks noChangeArrowheads="1"/>
          </p:cNvSpPr>
          <p:nvPr/>
        </p:nvSpPr>
        <p:spPr bwMode="auto">
          <a:xfrm>
            <a:off x="772096" y="3784154"/>
            <a:ext cx="1371600" cy="3810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a:solidFill>
                <a:schemeClr val="bg1"/>
              </a:solidFill>
              <a:latin typeface="幼圆" charset="0"/>
              <a:ea typeface="幼圆" charset="0"/>
              <a:cs typeface="幼圆" charset="0"/>
            </a:endParaRPr>
          </a:p>
          <a:p>
            <a:pPr>
              <a:spcBef>
                <a:spcPct val="0"/>
              </a:spcBef>
              <a:defRPr/>
            </a:pPr>
            <a:r>
              <a:rPr lang="zh-CN" altLang="en-US" b="0">
                <a:solidFill>
                  <a:schemeClr val="bg1"/>
                </a:solidFill>
                <a:latin typeface="幼圆" charset="0"/>
                <a:ea typeface="幼圆" charset="0"/>
                <a:cs typeface="幼圆" charset="0"/>
              </a:rPr>
              <a:t>数据清理</a:t>
            </a:r>
            <a:endParaRPr lang="en-US" altLang="zh-CN" b="0">
              <a:solidFill>
                <a:schemeClr val="bg1"/>
              </a:solidFill>
              <a:latin typeface="幼圆" charset="0"/>
              <a:ea typeface="幼圆" charset="0"/>
              <a:cs typeface="幼圆" charset="0"/>
            </a:endParaRPr>
          </a:p>
          <a:p>
            <a:pPr>
              <a:spcBef>
                <a:spcPct val="0"/>
              </a:spcBef>
              <a:defRPr/>
            </a:pPr>
            <a:endParaRPr lang="zh-CN" altLang="en-US" b="0">
              <a:solidFill>
                <a:schemeClr val="bg1"/>
              </a:solidFill>
              <a:latin typeface="幼圆" charset="0"/>
              <a:ea typeface="幼圆" charset="0"/>
              <a:cs typeface="幼圆" charset="0"/>
            </a:endParaRPr>
          </a:p>
        </p:txBody>
      </p:sp>
      <p:cxnSp>
        <p:nvCxnSpPr>
          <p:cNvPr id="181267" name="AutoShape 19"/>
          <p:cNvCxnSpPr>
            <a:cxnSpLocks noChangeShapeType="1"/>
            <a:endCxn id="181268" idx="1"/>
          </p:cNvCxnSpPr>
          <p:nvPr/>
        </p:nvCxnSpPr>
        <p:spPr bwMode="auto">
          <a:xfrm>
            <a:off x="2143696" y="3898454"/>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1268" name="AutoShape 20"/>
          <p:cNvSpPr>
            <a:spLocks noChangeArrowheads="1"/>
          </p:cNvSpPr>
          <p:nvPr/>
        </p:nvSpPr>
        <p:spPr bwMode="auto">
          <a:xfrm>
            <a:off x="2524696" y="3860354"/>
            <a:ext cx="2438400" cy="4572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bg1"/>
                </a:solidFill>
                <a:latin typeface="幼圆" charset="0"/>
                <a:ea typeface="幼圆" charset="0"/>
                <a:cs typeface="幼圆" charset="0"/>
              </a:rPr>
              <a:t>数据清理报告</a:t>
            </a:r>
          </a:p>
        </p:txBody>
      </p:sp>
      <p:sp>
        <p:nvSpPr>
          <p:cNvPr id="181269" name="AutoShape 21"/>
          <p:cNvSpPr>
            <a:spLocks noChangeArrowheads="1"/>
          </p:cNvSpPr>
          <p:nvPr/>
        </p:nvSpPr>
        <p:spPr bwMode="auto">
          <a:xfrm>
            <a:off x="772096" y="4393754"/>
            <a:ext cx="1371600" cy="3810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a:solidFill>
                <a:schemeClr val="bg1"/>
              </a:solidFill>
              <a:latin typeface="幼圆" charset="0"/>
              <a:ea typeface="幼圆" charset="0"/>
              <a:cs typeface="幼圆" charset="0"/>
            </a:endParaRPr>
          </a:p>
          <a:p>
            <a:pPr>
              <a:spcBef>
                <a:spcPct val="0"/>
              </a:spcBef>
              <a:defRPr/>
            </a:pPr>
            <a:r>
              <a:rPr lang="zh-CN" altLang="en-US" b="0">
                <a:solidFill>
                  <a:schemeClr val="bg1"/>
                </a:solidFill>
                <a:latin typeface="幼圆" charset="0"/>
                <a:ea typeface="幼圆" charset="0"/>
                <a:cs typeface="幼圆" charset="0"/>
              </a:rPr>
              <a:t>数据重构</a:t>
            </a:r>
            <a:endParaRPr lang="en-US" altLang="zh-CN" b="0">
              <a:solidFill>
                <a:schemeClr val="bg1"/>
              </a:solidFill>
              <a:latin typeface="幼圆" charset="0"/>
              <a:ea typeface="幼圆" charset="0"/>
              <a:cs typeface="幼圆" charset="0"/>
            </a:endParaRPr>
          </a:p>
          <a:p>
            <a:pPr>
              <a:spcBef>
                <a:spcPct val="0"/>
              </a:spcBef>
              <a:defRPr/>
            </a:pPr>
            <a:endParaRPr lang="zh-CN" altLang="en-US" b="0">
              <a:solidFill>
                <a:schemeClr val="bg1"/>
              </a:solidFill>
              <a:latin typeface="幼圆" charset="0"/>
              <a:ea typeface="幼圆" charset="0"/>
              <a:cs typeface="幼圆" charset="0"/>
            </a:endParaRPr>
          </a:p>
        </p:txBody>
      </p:sp>
      <p:sp>
        <p:nvSpPr>
          <p:cNvPr id="181270" name="Line 22"/>
          <p:cNvSpPr>
            <a:spLocks noChangeShapeType="1"/>
          </p:cNvSpPr>
          <p:nvPr/>
        </p:nvSpPr>
        <p:spPr bwMode="auto">
          <a:xfrm>
            <a:off x="1457896" y="4165154"/>
            <a:ext cx="0" cy="228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solidFill>
                <a:schemeClr val="bg1"/>
              </a:solidFill>
            </a:endParaRPr>
          </a:p>
        </p:txBody>
      </p:sp>
      <p:cxnSp>
        <p:nvCxnSpPr>
          <p:cNvPr id="181271" name="AutoShape 23"/>
          <p:cNvCxnSpPr>
            <a:cxnSpLocks noChangeShapeType="1"/>
            <a:endCxn id="181272" idx="1"/>
          </p:cNvCxnSpPr>
          <p:nvPr/>
        </p:nvCxnSpPr>
        <p:spPr bwMode="auto">
          <a:xfrm>
            <a:off x="2143696" y="4508054"/>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1272" name="AutoShape 24"/>
          <p:cNvSpPr>
            <a:spLocks noChangeArrowheads="1"/>
          </p:cNvSpPr>
          <p:nvPr/>
        </p:nvSpPr>
        <p:spPr bwMode="auto">
          <a:xfrm>
            <a:off x="2524696" y="4469954"/>
            <a:ext cx="2438400" cy="4572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bg1"/>
                </a:solidFill>
                <a:latin typeface="幼圆" charset="0"/>
                <a:ea typeface="幼圆" charset="0"/>
                <a:cs typeface="幼圆" charset="0"/>
              </a:rPr>
              <a:t>生成新的变量（字段）</a:t>
            </a:r>
          </a:p>
        </p:txBody>
      </p:sp>
      <p:sp>
        <p:nvSpPr>
          <p:cNvPr id="181273" name="AutoShape 25"/>
          <p:cNvSpPr>
            <a:spLocks noChangeArrowheads="1"/>
          </p:cNvSpPr>
          <p:nvPr/>
        </p:nvSpPr>
        <p:spPr bwMode="auto">
          <a:xfrm>
            <a:off x="5344096" y="4469954"/>
            <a:ext cx="1676400" cy="4572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生成新的记录</a:t>
            </a:r>
          </a:p>
        </p:txBody>
      </p:sp>
      <p:sp>
        <p:nvSpPr>
          <p:cNvPr id="181274" name="Line 26"/>
          <p:cNvSpPr>
            <a:spLocks noChangeShapeType="1"/>
          </p:cNvSpPr>
          <p:nvPr/>
        </p:nvSpPr>
        <p:spPr bwMode="auto">
          <a:xfrm>
            <a:off x="4963096" y="4698554"/>
            <a:ext cx="3810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solidFill>
                <a:schemeClr val="bg1"/>
              </a:solidFill>
            </a:endParaRPr>
          </a:p>
        </p:txBody>
      </p:sp>
      <p:sp>
        <p:nvSpPr>
          <p:cNvPr id="181275" name="AutoShape 27"/>
          <p:cNvSpPr>
            <a:spLocks noChangeArrowheads="1"/>
          </p:cNvSpPr>
          <p:nvPr/>
        </p:nvSpPr>
        <p:spPr bwMode="auto">
          <a:xfrm>
            <a:off x="772096" y="5003354"/>
            <a:ext cx="1371600" cy="3810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a:solidFill>
                <a:schemeClr val="bg1"/>
              </a:solidFill>
              <a:latin typeface="幼圆" charset="0"/>
              <a:ea typeface="幼圆" charset="0"/>
              <a:cs typeface="幼圆" charset="0"/>
            </a:endParaRPr>
          </a:p>
          <a:p>
            <a:pPr>
              <a:spcBef>
                <a:spcPct val="0"/>
              </a:spcBef>
              <a:defRPr/>
            </a:pPr>
            <a:r>
              <a:rPr lang="zh-CN" altLang="en-US" b="0">
                <a:solidFill>
                  <a:schemeClr val="bg1"/>
                </a:solidFill>
                <a:latin typeface="幼圆" charset="0"/>
                <a:ea typeface="幼圆" charset="0"/>
                <a:cs typeface="幼圆" charset="0"/>
              </a:rPr>
              <a:t>整合数据</a:t>
            </a:r>
            <a:endParaRPr lang="en-US" altLang="zh-CN" b="0">
              <a:solidFill>
                <a:schemeClr val="bg1"/>
              </a:solidFill>
              <a:latin typeface="幼圆" charset="0"/>
              <a:ea typeface="幼圆" charset="0"/>
              <a:cs typeface="幼圆" charset="0"/>
            </a:endParaRPr>
          </a:p>
          <a:p>
            <a:pPr>
              <a:spcBef>
                <a:spcPct val="0"/>
              </a:spcBef>
              <a:defRPr/>
            </a:pPr>
            <a:endParaRPr lang="zh-CN" altLang="en-US" b="0">
              <a:solidFill>
                <a:schemeClr val="bg1"/>
              </a:solidFill>
              <a:latin typeface="幼圆" charset="0"/>
              <a:ea typeface="幼圆" charset="0"/>
              <a:cs typeface="幼圆" charset="0"/>
            </a:endParaRPr>
          </a:p>
        </p:txBody>
      </p:sp>
      <p:cxnSp>
        <p:nvCxnSpPr>
          <p:cNvPr id="181276" name="AutoShape 28"/>
          <p:cNvCxnSpPr>
            <a:cxnSpLocks noChangeShapeType="1"/>
            <a:endCxn id="181277" idx="1"/>
          </p:cNvCxnSpPr>
          <p:nvPr/>
        </p:nvCxnSpPr>
        <p:spPr bwMode="auto">
          <a:xfrm>
            <a:off x="2143696" y="5117654"/>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1277" name="AutoShape 29"/>
          <p:cNvSpPr>
            <a:spLocks noChangeArrowheads="1"/>
          </p:cNvSpPr>
          <p:nvPr/>
        </p:nvSpPr>
        <p:spPr bwMode="auto">
          <a:xfrm>
            <a:off x="2524696" y="5079554"/>
            <a:ext cx="2438400" cy="4572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bg1"/>
                </a:solidFill>
                <a:latin typeface="幼圆" charset="0"/>
                <a:ea typeface="幼圆" charset="0"/>
                <a:cs typeface="幼圆" charset="0"/>
              </a:rPr>
              <a:t>合并相关数据</a:t>
            </a:r>
          </a:p>
        </p:txBody>
      </p:sp>
      <p:sp>
        <p:nvSpPr>
          <p:cNvPr id="181278" name="Line 30"/>
          <p:cNvSpPr>
            <a:spLocks noChangeShapeType="1"/>
          </p:cNvSpPr>
          <p:nvPr/>
        </p:nvSpPr>
        <p:spPr bwMode="auto">
          <a:xfrm>
            <a:off x="1457896" y="4774754"/>
            <a:ext cx="0" cy="228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solidFill>
                <a:schemeClr val="bg1"/>
              </a:solidFill>
            </a:endParaRPr>
          </a:p>
        </p:txBody>
      </p:sp>
      <p:sp>
        <p:nvSpPr>
          <p:cNvPr id="181279" name="AutoShape 31"/>
          <p:cNvSpPr>
            <a:spLocks noChangeArrowheads="1"/>
          </p:cNvSpPr>
          <p:nvPr/>
        </p:nvSpPr>
        <p:spPr bwMode="auto">
          <a:xfrm>
            <a:off x="772096" y="5612954"/>
            <a:ext cx="1371600" cy="3810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a:solidFill>
                <a:schemeClr val="bg1"/>
              </a:solidFill>
              <a:latin typeface="幼圆" charset="0"/>
              <a:ea typeface="幼圆" charset="0"/>
              <a:cs typeface="幼圆" charset="0"/>
            </a:endParaRPr>
          </a:p>
          <a:p>
            <a:pPr>
              <a:spcBef>
                <a:spcPct val="0"/>
              </a:spcBef>
              <a:defRPr/>
            </a:pPr>
            <a:r>
              <a:rPr lang="zh-CN" altLang="en-US" b="0">
                <a:solidFill>
                  <a:schemeClr val="bg1"/>
                </a:solidFill>
                <a:latin typeface="幼圆" charset="0"/>
                <a:ea typeface="幼圆" charset="0"/>
                <a:cs typeface="幼圆" charset="0"/>
              </a:rPr>
              <a:t>格式化数据</a:t>
            </a:r>
            <a:endParaRPr lang="en-US" altLang="zh-CN" b="0">
              <a:solidFill>
                <a:schemeClr val="bg1"/>
              </a:solidFill>
              <a:latin typeface="幼圆" charset="0"/>
              <a:ea typeface="幼圆" charset="0"/>
              <a:cs typeface="幼圆" charset="0"/>
            </a:endParaRPr>
          </a:p>
          <a:p>
            <a:pPr>
              <a:spcBef>
                <a:spcPct val="0"/>
              </a:spcBef>
              <a:defRPr/>
            </a:pPr>
            <a:endParaRPr lang="zh-CN" altLang="en-US" b="0">
              <a:solidFill>
                <a:schemeClr val="bg1"/>
              </a:solidFill>
              <a:latin typeface="幼圆" charset="0"/>
              <a:ea typeface="幼圆" charset="0"/>
              <a:cs typeface="幼圆" charset="0"/>
            </a:endParaRPr>
          </a:p>
        </p:txBody>
      </p:sp>
      <p:cxnSp>
        <p:nvCxnSpPr>
          <p:cNvPr id="181280" name="AutoShape 32"/>
          <p:cNvCxnSpPr>
            <a:cxnSpLocks noChangeShapeType="1"/>
            <a:endCxn id="181281" idx="1"/>
          </p:cNvCxnSpPr>
          <p:nvPr/>
        </p:nvCxnSpPr>
        <p:spPr bwMode="auto">
          <a:xfrm>
            <a:off x="2143696" y="5727254"/>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1281" name="AutoShape 33"/>
          <p:cNvSpPr>
            <a:spLocks noChangeArrowheads="1"/>
          </p:cNvSpPr>
          <p:nvPr/>
        </p:nvSpPr>
        <p:spPr bwMode="auto">
          <a:xfrm>
            <a:off x="2524696" y="5689154"/>
            <a:ext cx="2438400" cy="4572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bg1"/>
                </a:solidFill>
                <a:latin typeface="幼圆" charset="0"/>
                <a:ea typeface="幼圆" charset="0"/>
                <a:cs typeface="幼圆" charset="0"/>
              </a:rPr>
              <a:t>改变数据格式，适应分析</a:t>
            </a:r>
          </a:p>
        </p:txBody>
      </p:sp>
      <p:sp>
        <p:nvSpPr>
          <p:cNvPr id="34" name="矩形 3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9849314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a:xfrm>
            <a:off x="323528" y="476672"/>
            <a:ext cx="8229600" cy="732557"/>
          </a:xfrm>
        </p:spPr>
        <p:txBody>
          <a:bodyPr/>
          <a:lstStyle/>
          <a:p>
            <a:r>
              <a:rPr kumimoji="0" lang="zh-CN" altLang="en-US" dirty="0">
                <a:latin typeface="Calibri" charset="0"/>
                <a:ea typeface="宋体" charset="0"/>
              </a:rPr>
              <a:t>建立模型</a:t>
            </a:r>
          </a:p>
        </p:txBody>
      </p:sp>
      <p:sp>
        <p:nvSpPr>
          <p:cNvPr id="182275" name="AutoShape 3"/>
          <p:cNvSpPr>
            <a:spLocks noChangeArrowheads="1"/>
          </p:cNvSpPr>
          <p:nvPr/>
        </p:nvSpPr>
        <p:spPr bwMode="auto">
          <a:xfrm>
            <a:off x="573088" y="1340545"/>
            <a:ext cx="1524000" cy="914400"/>
          </a:xfrm>
          <a:prstGeom prst="homePlate">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商业</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理解</a:t>
            </a:r>
          </a:p>
        </p:txBody>
      </p:sp>
      <p:sp>
        <p:nvSpPr>
          <p:cNvPr id="182276" name="AutoShape 4"/>
          <p:cNvSpPr>
            <a:spLocks noChangeArrowheads="1"/>
          </p:cNvSpPr>
          <p:nvPr/>
        </p:nvSpPr>
        <p:spPr bwMode="auto">
          <a:xfrm>
            <a:off x="1716088"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en-US" altLang="zh-CN" sz="1400">
                <a:solidFill>
                  <a:schemeClr val="bg2"/>
                </a:solidFill>
                <a:latin typeface="幼圆" charset="0"/>
                <a:ea typeface="幼圆" charset="0"/>
                <a:cs typeface="幼圆" charset="0"/>
              </a:rPr>
              <a:t>    </a:t>
            </a:r>
            <a:r>
              <a:rPr kumimoji="1" lang="zh-CN" altLang="en-US" sz="1400">
                <a:solidFill>
                  <a:schemeClr val="bg2"/>
                </a:solidFill>
                <a:latin typeface="幼圆" charset="0"/>
                <a:ea typeface="幼圆" charset="0"/>
                <a:cs typeface="幼圆" charset="0"/>
              </a:rPr>
              <a:t>数据</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en-US" altLang="zh-CN" sz="1400">
                <a:solidFill>
                  <a:schemeClr val="bg2"/>
                </a:solidFill>
                <a:latin typeface="幼圆" charset="0"/>
                <a:ea typeface="幼圆" charset="0"/>
                <a:cs typeface="幼圆" charset="0"/>
              </a:rPr>
              <a:t>    </a:t>
            </a:r>
            <a:r>
              <a:rPr kumimoji="1" lang="zh-CN" altLang="en-US" sz="1400">
                <a:solidFill>
                  <a:schemeClr val="bg2"/>
                </a:solidFill>
                <a:latin typeface="幼圆" charset="0"/>
                <a:ea typeface="幼圆" charset="0"/>
                <a:cs typeface="幼圆" charset="0"/>
              </a:rPr>
              <a:t>理解</a:t>
            </a:r>
          </a:p>
        </p:txBody>
      </p:sp>
      <p:sp>
        <p:nvSpPr>
          <p:cNvPr id="182277" name="AutoShape 5"/>
          <p:cNvSpPr>
            <a:spLocks noChangeArrowheads="1"/>
          </p:cNvSpPr>
          <p:nvPr/>
        </p:nvSpPr>
        <p:spPr bwMode="auto">
          <a:xfrm>
            <a:off x="2859088"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数据</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准备</a:t>
            </a:r>
          </a:p>
        </p:txBody>
      </p:sp>
      <p:sp>
        <p:nvSpPr>
          <p:cNvPr id="182278" name="AutoShape 6"/>
          <p:cNvSpPr>
            <a:spLocks noChangeArrowheads="1"/>
          </p:cNvSpPr>
          <p:nvPr/>
        </p:nvSpPr>
        <p:spPr bwMode="auto">
          <a:xfrm>
            <a:off x="4002088" y="1340545"/>
            <a:ext cx="1524000" cy="914400"/>
          </a:xfrm>
          <a:prstGeom prst="chevron">
            <a:avLst>
              <a:gd name="adj" fmla="val 4166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400">
                <a:solidFill>
                  <a:schemeClr val="tx1"/>
                </a:solidFill>
                <a:latin typeface="幼圆" charset="0"/>
                <a:ea typeface="幼圆" charset="0"/>
                <a:cs typeface="幼圆" charset="0"/>
              </a:rPr>
              <a:t>建立</a:t>
            </a:r>
            <a:endParaRPr lang="en-US" altLang="zh-CN" sz="1400">
              <a:solidFill>
                <a:schemeClr val="tx1"/>
              </a:solidFill>
              <a:latin typeface="幼圆" charset="0"/>
              <a:ea typeface="幼圆" charset="0"/>
              <a:cs typeface="幼圆" charset="0"/>
            </a:endParaRPr>
          </a:p>
          <a:p>
            <a:pPr fontAlgn="t">
              <a:spcBef>
                <a:spcPct val="0"/>
              </a:spcBef>
              <a:defRPr/>
            </a:pPr>
            <a:r>
              <a:rPr lang="zh-CN" altLang="en-US" sz="1400">
                <a:solidFill>
                  <a:schemeClr val="tx1"/>
                </a:solidFill>
                <a:latin typeface="幼圆" charset="0"/>
                <a:ea typeface="幼圆" charset="0"/>
                <a:cs typeface="幼圆" charset="0"/>
              </a:rPr>
              <a:t>模型</a:t>
            </a:r>
          </a:p>
        </p:txBody>
      </p:sp>
      <p:sp>
        <p:nvSpPr>
          <p:cNvPr id="182279" name="AutoShape 7"/>
          <p:cNvSpPr>
            <a:spLocks noChangeArrowheads="1"/>
          </p:cNvSpPr>
          <p:nvPr/>
        </p:nvSpPr>
        <p:spPr bwMode="auto">
          <a:xfrm>
            <a:off x="5145088"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模型</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评估</a:t>
            </a:r>
          </a:p>
        </p:txBody>
      </p:sp>
      <p:sp>
        <p:nvSpPr>
          <p:cNvPr id="182280" name="AutoShape 8"/>
          <p:cNvSpPr>
            <a:spLocks noChangeArrowheads="1"/>
          </p:cNvSpPr>
          <p:nvPr/>
        </p:nvSpPr>
        <p:spPr bwMode="auto">
          <a:xfrm>
            <a:off x="6288088"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结果</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发布</a:t>
            </a:r>
          </a:p>
        </p:txBody>
      </p:sp>
      <p:sp>
        <p:nvSpPr>
          <p:cNvPr id="182281" name="AutoShape 9"/>
          <p:cNvSpPr>
            <a:spLocks noChangeArrowheads="1"/>
          </p:cNvSpPr>
          <p:nvPr/>
        </p:nvSpPr>
        <p:spPr bwMode="auto">
          <a:xfrm>
            <a:off x="496888" y="2940745"/>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sz="1600" b="0">
              <a:solidFill>
                <a:schemeClr val="bg1"/>
              </a:solidFill>
              <a:latin typeface="幼圆" charset="0"/>
              <a:ea typeface="幼圆" charset="0"/>
              <a:cs typeface="幼圆" charset="0"/>
            </a:endParaRPr>
          </a:p>
          <a:p>
            <a:pPr>
              <a:spcBef>
                <a:spcPct val="0"/>
              </a:spcBef>
              <a:defRPr/>
            </a:pPr>
            <a:r>
              <a:rPr lang="zh-CN" altLang="en-US" sz="1600" b="0">
                <a:solidFill>
                  <a:schemeClr val="bg1"/>
                </a:solidFill>
                <a:latin typeface="幼圆" charset="0"/>
                <a:ea typeface="幼圆" charset="0"/>
                <a:cs typeface="幼圆" charset="0"/>
              </a:rPr>
              <a:t>选择建模</a:t>
            </a:r>
            <a:endParaRPr lang="en-US" altLang="zh-CN" sz="1600" b="0">
              <a:solidFill>
                <a:schemeClr val="bg1"/>
              </a:solidFill>
              <a:latin typeface="幼圆" charset="0"/>
              <a:ea typeface="幼圆" charset="0"/>
              <a:cs typeface="幼圆" charset="0"/>
            </a:endParaRPr>
          </a:p>
          <a:p>
            <a:pPr>
              <a:spcBef>
                <a:spcPct val="0"/>
              </a:spcBef>
              <a:defRPr/>
            </a:pPr>
            <a:r>
              <a:rPr lang="zh-CN" altLang="en-US" sz="1600" b="0">
                <a:solidFill>
                  <a:schemeClr val="bg1"/>
                </a:solidFill>
                <a:latin typeface="幼圆" charset="0"/>
                <a:ea typeface="幼圆" charset="0"/>
                <a:cs typeface="幼圆" charset="0"/>
              </a:rPr>
              <a:t>技术</a:t>
            </a:r>
            <a:endParaRPr lang="en-US" altLang="zh-CN" sz="1600" b="0">
              <a:solidFill>
                <a:schemeClr val="bg1"/>
              </a:solidFill>
              <a:latin typeface="幼圆" charset="0"/>
              <a:ea typeface="幼圆" charset="0"/>
              <a:cs typeface="幼圆" charset="0"/>
            </a:endParaRPr>
          </a:p>
          <a:p>
            <a:pPr>
              <a:spcBef>
                <a:spcPct val="0"/>
              </a:spcBef>
              <a:defRPr/>
            </a:pPr>
            <a:endParaRPr lang="zh-CN" altLang="en-US" sz="1600" b="0">
              <a:solidFill>
                <a:schemeClr val="bg1"/>
              </a:solidFill>
              <a:latin typeface="幼圆" charset="0"/>
              <a:ea typeface="幼圆" charset="0"/>
              <a:cs typeface="幼圆" charset="0"/>
            </a:endParaRPr>
          </a:p>
        </p:txBody>
      </p:sp>
      <p:sp>
        <p:nvSpPr>
          <p:cNvPr id="182282" name="AutoShape 10"/>
          <p:cNvSpPr>
            <a:spLocks noChangeArrowheads="1"/>
          </p:cNvSpPr>
          <p:nvPr/>
        </p:nvSpPr>
        <p:spPr bwMode="auto">
          <a:xfrm>
            <a:off x="496888" y="3778945"/>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sz="1600" b="0">
              <a:solidFill>
                <a:schemeClr val="bg1"/>
              </a:solidFill>
              <a:latin typeface="幼圆" charset="0"/>
              <a:ea typeface="幼圆" charset="0"/>
              <a:cs typeface="幼圆" charset="0"/>
            </a:endParaRPr>
          </a:p>
          <a:p>
            <a:pPr>
              <a:spcBef>
                <a:spcPct val="0"/>
              </a:spcBef>
              <a:defRPr/>
            </a:pPr>
            <a:r>
              <a:rPr lang="zh-CN" altLang="en-US" sz="1600" b="0">
                <a:solidFill>
                  <a:schemeClr val="bg1"/>
                </a:solidFill>
                <a:latin typeface="幼圆" charset="0"/>
                <a:ea typeface="幼圆" charset="0"/>
                <a:cs typeface="幼圆" charset="0"/>
              </a:rPr>
              <a:t>产生检验</a:t>
            </a:r>
            <a:endParaRPr lang="en-US" altLang="zh-CN" sz="1600" b="0">
              <a:solidFill>
                <a:schemeClr val="bg1"/>
              </a:solidFill>
              <a:latin typeface="幼圆" charset="0"/>
              <a:ea typeface="幼圆" charset="0"/>
              <a:cs typeface="幼圆" charset="0"/>
            </a:endParaRPr>
          </a:p>
          <a:p>
            <a:pPr>
              <a:spcBef>
                <a:spcPct val="0"/>
              </a:spcBef>
              <a:defRPr/>
            </a:pPr>
            <a:r>
              <a:rPr lang="zh-CN" altLang="en-US" sz="1600" b="0">
                <a:solidFill>
                  <a:schemeClr val="bg1"/>
                </a:solidFill>
                <a:latin typeface="幼圆" charset="0"/>
                <a:ea typeface="幼圆" charset="0"/>
                <a:cs typeface="幼圆" charset="0"/>
              </a:rPr>
              <a:t>设计</a:t>
            </a:r>
            <a:endParaRPr lang="en-US" altLang="zh-CN" sz="1600" b="0">
              <a:solidFill>
                <a:schemeClr val="bg1"/>
              </a:solidFill>
              <a:latin typeface="幼圆" charset="0"/>
              <a:ea typeface="幼圆" charset="0"/>
              <a:cs typeface="幼圆" charset="0"/>
            </a:endParaRPr>
          </a:p>
          <a:p>
            <a:pPr>
              <a:spcBef>
                <a:spcPct val="0"/>
              </a:spcBef>
              <a:defRPr/>
            </a:pPr>
            <a:endParaRPr lang="zh-CN" altLang="en-US" sz="1600" b="0">
              <a:solidFill>
                <a:schemeClr val="bg1"/>
              </a:solidFill>
              <a:latin typeface="幼圆" charset="0"/>
              <a:ea typeface="幼圆" charset="0"/>
              <a:cs typeface="幼圆" charset="0"/>
            </a:endParaRPr>
          </a:p>
        </p:txBody>
      </p:sp>
      <p:sp>
        <p:nvSpPr>
          <p:cNvPr id="182283" name="AutoShape 11"/>
          <p:cNvSpPr>
            <a:spLocks noChangeArrowheads="1"/>
          </p:cNvSpPr>
          <p:nvPr/>
        </p:nvSpPr>
        <p:spPr bwMode="auto">
          <a:xfrm>
            <a:off x="496888" y="4617145"/>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sz="1600" b="0">
              <a:solidFill>
                <a:schemeClr val="bg1"/>
              </a:solidFill>
              <a:latin typeface="幼圆" charset="0"/>
              <a:ea typeface="幼圆" charset="0"/>
              <a:cs typeface="幼圆" charset="0"/>
            </a:endParaRPr>
          </a:p>
          <a:p>
            <a:pPr>
              <a:spcBef>
                <a:spcPct val="0"/>
              </a:spcBef>
              <a:defRPr/>
            </a:pPr>
            <a:r>
              <a:rPr lang="zh-CN" altLang="en-US" sz="1600" b="0">
                <a:solidFill>
                  <a:schemeClr val="bg1"/>
                </a:solidFill>
                <a:latin typeface="幼圆" charset="0"/>
                <a:ea typeface="幼圆" charset="0"/>
                <a:cs typeface="幼圆" charset="0"/>
              </a:rPr>
              <a:t>建立模型</a:t>
            </a:r>
            <a:endParaRPr lang="en-US" altLang="zh-CN" sz="1600" b="0">
              <a:solidFill>
                <a:schemeClr val="bg1"/>
              </a:solidFill>
              <a:latin typeface="幼圆" charset="0"/>
              <a:ea typeface="幼圆" charset="0"/>
              <a:cs typeface="幼圆" charset="0"/>
            </a:endParaRPr>
          </a:p>
          <a:p>
            <a:pPr>
              <a:spcBef>
                <a:spcPct val="0"/>
              </a:spcBef>
              <a:defRPr/>
            </a:pPr>
            <a:endParaRPr lang="zh-CN" altLang="en-US" sz="1600" b="0">
              <a:solidFill>
                <a:schemeClr val="bg1"/>
              </a:solidFill>
              <a:latin typeface="幼圆" charset="0"/>
              <a:ea typeface="幼圆" charset="0"/>
              <a:cs typeface="幼圆" charset="0"/>
            </a:endParaRPr>
          </a:p>
        </p:txBody>
      </p:sp>
      <p:sp>
        <p:nvSpPr>
          <p:cNvPr id="182284" name="AutoShape 12"/>
          <p:cNvSpPr>
            <a:spLocks noChangeArrowheads="1"/>
          </p:cNvSpPr>
          <p:nvPr/>
        </p:nvSpPr>
        <p:spPr bwMode="auto">
          <a:xfrm>
            <a:off x="496888" y="5455345"/>
            <a:ext cx="1371600" cy="533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sz="1600" b="0">
              <a:solidFill>
                <a:schemeClr val="bg1"/>
              </a:solidFill>
              <a:latin typeface="幼圆" charset="0"/>
              <a:ea typeface="幼圆" charset="0"/>
              <a:cs typeface="幼圆" charset="0"/>
            </a:endParaRPr>
          </a:p>
          <a:p>
            <a:pPr>
              <a:spcBef>
                <a:spcPct val="0"/>
              </a:spcBef>
              <a:defRPr/>
            </a:pPr>
            <a:r>
              <a:rPr lang="zh-CN" altLang="en-US" sz="1600" b="0">
                <a:solidFill>
                  <a:schemeClr val="bg1"/>
                </a:solidFill>
                <a:latin typeface="幼圆" charset="0"/>
                <a:ea typeface="幼圆" charset="0"/>
                <a:cs typeface="幼圆" charset="0"/>
              </a:rPr>
              <a:t>评价模型</a:t>
            </a:r>
            <a:endParaRPr lang="en-US" altLang="zh-CN" sz="1600" b="0">
              <a:solidFill>
                <a:schemeClr val="bg1"/>
              </a:solidFill>
              <a:latin typeface="幼圆" charset="0"/>
              <a:ea typeface="幼圆" charset="0"/>
              <a:cs typeface="幼圆" charset="0"/>
            </a:endParaRPr>
          </a:p>
          <a:p>
            <a:pPr>
              <a:spcBef>
                <a:spcPct val="0"/>
              </a:spcBef>
              <a:defRPr/>
            </a:pPr>
            <a:endParaRPr lang="zh-CN" altLang="en-US" sz="1600" b="0">
              <a:solidFill>
                <a:schemeClr val="bg1"/>
              </a:solidFill>
              <a:latin typeface="幼圆" charset="0"/>
              <a:ea typeface="幼圆" charset="0"/>
              <a:cs typeface="幼圆" charset="0"/>
            </a:endParaRPr>
          </a:p>
        </p:txBody>
      </p:sp>
      <p:sp>
        <p:nvSpPr>
          <p:cNvPr id="182285" name="Line 13"/>
          <p:cNvSpPr>
            <a:spLocks noChangeShapeType="1"/>
          </p:cNvSpPr>
          <p:nvPr/>
        </p:nvSpPr>
        <p:spPr bwMode="auto">
          <a:xfrm>
            <a:off x="1106488" y="3474145"/>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solidFill>
                <a:schemeClr val="bg1"/>
              </a:solidFill>
            </a:endParaRPr>
          </a:p>
        </p:txBody>
      </p:sp>
      <p:sp>
        <p:nvSpPr>
          <p:cNvPr id="182286" name="Line 14"/>
          <p:cNvSpPr>
            <a:spLocks noChangeShapeType="1"/>
          </p:cNvSpPr>
          <p:nvPr/>
        </p:nvSpPr>
        <p:spPr bwMode="auto">
          <a:xfrm>
            <a:off x="1106488" y="4312345"/>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solidFill>
                <a:schemeClr val="bg1"/>
              </a:solidFill>
            </a:endParaRPr>
          </a:p>
        </p:txBody>
      </p:sp>
      <p:sp>
        <p:nvSpPr>
          <p:cNvPr id="182287" name="Line 15"/>
          <p:cNvSpPr>
            <a:spLocks noChangeShapeType="1"/>
          </p:cNvSpPr>
          <p:nvPr/>
        </p:nvSpPr>
        <p:spPr bwMode="auto">
          <a:xfrm>
            <a:off x="1106488" y="5150545"/>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solidFill>
                <a:schemeClr val="bg1"/>
              </a:solidFill>
            </a:endParaRPr>
          </a:p>
        </p:txBody>
      </p:sp>
      <p:cxnSp>
        <p:nvCxnSpPr>
          <p:cNvPr id="182288" name="AutoShape 16"/>
          <p:cNvCxnSpPr>
            <a:cxnSpLocks noChangeShapeType="1"/>
            <a:endCxn id="182289" idx="1"/>
          </p:cNvCxnSpPr>
          <p:nvPr/>
        </p:nvCxnSpPr>
        <p:spPr bwMode="auto">
          <a:xfrm>
            <a:off x="1868488" y="3093145"/>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2289" name="AutoShape 17"/>
          <p:cNvSpPr>
            <a:spLocks noChangeArrowheads="1"/>
          </p:cNvSpPr>
          <p:nvPr/>
        </p:nvSpPr>
        <p:spPr bwMode="auto">
          <a:xfrm>
            <a:off x="2249488" y="2940745"/>
            <a:ext cx="8382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bg1"/>
                </a:solidFill>
                <a:latin typeface="幼圆" charset="0"/>
                <a:ea typeface="幼圆" charset="0"/>
                <a:cs typeface="幼圆" charset="0"/>
              </a:rPr>
              <a:t>模型</a:t>
            </a:r>
            <a:endParaRPr lang="en-US" altLang="zh-CN" sz="1600" b="0">
              <a:solidFill>
                <a:schemeClr val="bg1"/>
              </a:solidFill>
              <a:latin typeface="幼圆" charset="0"/>
              <a:ea typeface="幼圆" charset="0"/>
              <a:cs typeface="幼圆" charset="0"/>
            </a:endParaRPr>
          </a:p>
          <a:p>
            <a:pPr fontAlgn="t">
              <a:spcBef>
                <a:spcPct val="0"/>
              </a:spcBef>
              <a:defRPr/>
            </a:pPr>
            <a:r>
              <a:rPr lang="zh-CN" altLang="en-US" sz="1600" b="0">
                <a:solidFill>
                  <a:schemeClr val="bg1"/>
                </a:solidFill>
                <a:latin typeface="幼圆" charset="0"/>
                <a:ea typeface="幼圆" charset="0"/>
                <a:cs typeface="幼圆" charset="0"/>
              </a:rPr>
              <a:t>技术</a:t>
            </a:r>
          </a:p>
        </p:txBody>
      </p:sp>
      <p:sp>
        <p:nvSpPr>
          <p:cNvPr id="182290" name="AutoShape 18"/>
          <p:cNvSpPr>
            <a:spLocks noChangeArrowheads="1"/>
          </p:cNvSpPr>
          <p:nvPr/>
        </p:nvSpPr>
        <p:spPr bwMode="auto">
          <a:xfrm>
            <a:off x="3392488" y="2940745"/>
            <a:ext cx="11430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bg1"/>
                </a:solidFill>
                <a:latin typeface="幼圆" charset="0"/>
                <a:ea typeface="幼圆" charset="0"/>
                <a:cs typeface="幼圆" charset="0"/>
              </a:rPr>
              <a:t>模型假设</a:t>
            </a:r>
          </a:p>
        </p:txBody>
      </p:sp>
      <p:sp>
        <p:nvSpPr>
          <p:cNvPr id="182291" name="Line 19"/>
          <p:cNvSpPr>
            <a:spLocks noChangeShapeType="1"/>
          </p:cNvSpPr>
          <p:nvPr/>
        </p:nvSpPr>
        <p:spPr bwMode="auto">
          <a:xfrm>
            <a:off x="3087688" y="3245545"/>
            <a:ext cx="3048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solidFill>
                <a:schemeClr val="bg1"/>
              </a:solidFill>
            </a:endParaRPr>
          </a:p>
        </p:txBody>
      </p:sp>
      <p:cxnSp>
        <p:nvCxnSpPr>
          <p:cNvPr id="182292" name="AutoShape 20"/>
          <p:cNvCxnSpPr>
            <a:cxnSpLocks noChangeShapeType="1"/>
            <a:endCxn id="182293" idx="1"/>
          </p:cNvCxnSpPr>
          <p:nvPr/>
        </p:nvCxnSpPr>
        <p:spPr bwMode="auto">
          <a:xfrm>
            <a:off x="1868488" y="4121845"/>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2293" name="AutoShape 21"/>
          <p:cNvSpPr>
            <a:spLocks noChangeArrowheads="1"/>
          </p:cNvSpPr>
          <p:nvPr/>
        </p:nvSpPr>
        <p:spPr bwMode="auto">
          <a:xfrm>
            <a:off x="2249488" y="3931345"/>
            <a:ext cx="838200" cy="7620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dirty="0">
                <a:solidFill>
                  <a:schemeClr val="bg1"/>
                </a:solidFill>
                <a:latin typeface="幼圆" charset="0"/>
                <a:ea typeface="幼圆" charset="0"/>
                <a:cs typeface="幼圆" charset="0"/>
              </a:rPr>
              <a:t>检验设计</a:t>
            </a:r>
          </a:p>
        </p:txBody>
      </p:sp>
      <p:cxnSp>
        <p:nvCxnSpPr>
          <p:cNvPr id="182294" name="AutoShape 22"/>
          <p:cNvCxnSpPr>
            <a:cxnSpLocks noChangeShapeType="1"/>
            <a:endCxn id="182295" idx="1"/>
          </p:cNvCxnSpPr>
          <p:nvPr/>
        </p:nvCxnSpPr>
        <p:spPr bwMode="auto">
          <a:xfrm>
            <a:off x="1868488" y="4998145"/>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2295" name="AutoShape 23"/>
          <p:cNvSpPr>
            <a:spLocks noChangeArrowheads="1"/>
          </p:cNvSpPr>
          <p:nvPr/>
        </p:nvSpPr>
        <p:spPr bwMode="auto">
          <a:xfrm>
            <a:off x="2249488" y="4845745"/>
            <a:ext cx="8382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dirty="0">
                <a:solidFill>
                  <a:schemeClr val="bg1"/>
                </a:solidFill>
                <a:latin typeface="幼圆" charset="0"/>
                <a:ea typeface="幼圆" charset="0"/>
                <a:cs typeface="幼圆" charset="0"/>
              </a:rPr>
              <a:t>参数设定</a:t>
            </a:r>
          </a:p>
        </p:txBody>
      </p:sp>
      <p:sp>
        <p:nvSpPr>
          <p:cNvPr id="182296" name="Line 24"/>
          <p:cNvSpPr>
            <a:spLocks noChangeShapeType="1"/>
          </p:cNvSpPr>
          <p:nvPr/>
        </p:nvSpPr>
        <p:spPr bwMode="auto">
          <a:xfrm>
            <a:off x="3087688" y="5074345"/>
            <a:ext cx="3048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solidFill>
                <a:schemeClr val="bg1"/>
              </a:solidFill>
            </a:endParaRPr>
          </a:p>
        </p:txBody>
      </p:sp>
      <p:sp>
        <p:nvSpPr>
          <p:cNvPr id="182297" name="AutoShape 25"/>
          <p:cNvSpPr>
            <a:spLocks noChangeArrowheads="1"/>
          </p:cNvSpPr>
          <p:nvPr/>
        </p:nvSpPr>
        <p:spPr bwMode="auto">
          <a:xfrm>
            <a:off x="3392488" y="4845745"/>
            <a:ext cx="10668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bg1"/>
                </a:solidFill>
                <a:latin typeface="幼圆" charset="0"/>
                <a:ea typeface="幼圆" charset="0"/>
                <a:cs typeface="幼圆" charset="0"/>
              </a:rPr>
              <a:t>建模</a:t>
            </a:r>
          </a:p>
        </p:txBody>
      </p:sp>
      <p:cxnSp>
        <p:nvCxnSpPr>
          <p:cNvPr id="182298" name="AutoShape 26"/>
          <p:cNvCxnSpPr>
            <a:cxnSpLocks noChangeShapeType="1"/>
            <a:endCxn id="182299" idx="1"/>
          </p:cNvCxnSpPr>
          <p:nvPr/>
        </p:nvCxnSpPr>
        <p:spPr bwMode="auto">
          <a:xfrm>
            <a:off x="1868488" y="5836345"/>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2299" name="AutoShape 27"/>
          <p:cNvSpPr>
            <a:spLocks noChangeArrowheads="1"/>
          </p:cNvSpPr>
          <p:nvPr/>
        </p:nvSpPr>
        <p:spPr bwMode="auto">
          <a:xfrm>
            <a:off x="2249488" y="5683945"/>
            <a:ext cx="8382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bg1"/>
                </a:solidFill>
                <a:latin typeface="幼圆" charset="0"/>
                <a:ea typeface="幼圆" charset="0"/>
                <a:cs typeface="幼圆" charset="0"/>
              </a:rPr>
              <a:t>模型评价</a:t>
            </a:r>
          </a:p>
        </p:txBody>
      </p:sp>
      <p:sp>
        <p:nvSpPr>
          <p:cNvPr id="182300" name="Line 28"/>
          <p:cNvSpPr>
            <a:spLocks noChangeShapeType="1"/>
          </p:cNvSpPr>
          <p:nvPr/>
        </p:nvSpPr>
        <p:spPr bwMode="auto">
          <a:xfrm>
            <a:off x="3087688" y="5912545"/>
            <a:ext cx="3048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solidFill>
                <a:schemeClr val="bg1"/>
              </a:solidFill>
            </a:endParaRPr>
          </a:p>
        </p:txBody>
      </p:sp>
      <p:sp>
        <p:nvSpPr>
          <p:cNvPr id="182301" name="AutoShape 29"/>
          <p:cNvSpPr>
            <a:spLocks noChangeArrowheads="1"/>
          </p:cNvSpPr>
          <p:nvPr/>
        </p:nvSpPr>
        <p:spPr bwMode="auto">
          <a:xfrm>
            <a:off x="3392488" y="5683945"/>
            <a:ext cx="10668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bg1"/>
                </a:solidFill>
                <a:latin typeface="幼圆" charset="0"/>
                <a:ea typeface="幼圆" charset="0"/>
                <a:cs typeface="幼圆" charset="0"/>
              </a:rPr>
              <a:t>参数设定</a:t>
            </a:r>
            <a:endParaRPr lang="en-US" altLang="zh-CN" sz="1600" b="0">
              <a:solidFill>
                <a:schemeClr val="bg1"/>
              </a:solidFill>
              <a:latin typeface="幼圆" charset="0"/>
              <a:ea typeface="幼圆" charset="0"/>
              <a:cs typeface="幼圆" charset="0"/>
            </a:endParaRPr>
          </a:p>
          <a:p>
            <a:pPr fontAlgn="t">
              <a:spcBef>
                <a:spcPct val="0"/>
              </a:spcBef>
              <a:defRPr/>
            </a:pPr>
            <a:r>
              <a:rPr lang="zh-CN" altLang="en-US" sz="1600" b="0">
                <a:solidFill>
                  <a:schemeClr val="bg1"/>
                </a:solidFill>
                <a:latin typeface="幼圆" charset="0"/>
                <a:ea typeface="幼圆" charset="0"/>
                <a:cs typeface="幼圆" charset="0"/>
              </a:rPr>
              <a:t>的修订</a:t>
            </a:r>
          </a:p>
        </p:txBody>
      </p:sp>
      <p:cxnSp>
        <p:nvCxnSpPr>
          <p:cNvPr id="182302" name="AutoShape 30"/>
          <p:cNvCxnSpPr>
            <a:cxnSpLocks noChangeShapeType="1"/>
          </p:cNvCxnSpPr>
          <p:nvPr/>
        </p:nvCxnSpPr>
        <p:spPr bwMode="auto">
          <a:xfrm rot="5400000">
            <a:off x="2468563" y="902395"/>
            <a:ext cx="685800" cy="3390900"/>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2303" name="AutoShape 31"/>
          <p:cNvSpPr>
            <a:spLocks noChangeArrowheads="1"/>
          </p:cNvSpPr>
          <p:nvPr/>
        </p:nvSpPr>
        <p:spPr bwMode="auto">
          <a:xfrm>
            <a:off x="4840288" y="4845745"/>
            <a:ext cx="10668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600" b="0">
                <a:solidFill>
                  <a:schemeClr val="bg1"/>
                </a:solidFill>
                <a:latin typeface="幼圆" charset="0"/>
                <a:ea typeface="幼圆" charset="0"/>
                <a:cs typeface="幼圆" charset="0"/>
              </a:rPr>
              <a:t>模型描述</a:t>
            </a:r>
          </a:p>
        </p:txBody>
      </p:sp>
      <p:sp>
        <p:nvSpPr>
          <p:cNvPr id="182304" name="Line 32"/>
          <p:cNvSpPr>
            <a:spLocks noChangeShapeType="1"/>
          </p:cNvSpPr>
          <p:nvPr/>
        </p:nvSpPr>
        <p:spPr bwMode="auto">
          <a:xfrm>
            <a:off x="4459288" y="5074345"/>
            <a:ext cx="3810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600">
              <a:solidFill>
                <a:schemeClr val="bg1"/>
              </a:solidFill>
            </a:endParaRPr>
          </a:p>
        </p:txBody>
      </p:sp>
      <p:sp>
        <p:nvSpPr>
          <p:cNvPr id="33" name="矩形 32"/>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564939039"/>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467544" y="476672"/>
            <a:ext cx="8229600" cy="732557"/>
          </a:xfrm>
        </p:spPr>
        <p:txBody>
          <a:bodyPr/>
          <a:lstStyle/>
          <a:p>
            <a:r>
              <a:rPr kumimoji="0" lang="zh-CN" altLang="en-US">
                <a:latin typeface="Calibri" charset="0"/>
                <a:ea typeface="宋体" charset="0"/>
              </a:rPr>
              <a:t>模型评估</a:t>
            </a:r>
          </a:p>
        </p:txBody>
      </p:sp>
      <p:sp>
        <p:nvSpPr>
          <p:cNvPr id="183299" name="AutoShape 3"/>
          <p:cNvSpPr>
            <a:spLocks noChangeArrowheads="1"/>
          </p:cNvSpPr>
          <p:nvPr/>
        </p:nvSpPr>
        <p:spPr bwMode="auto">
          <a:xfrm>
            <a:off x="695896" y="1340545"/>
            <a:ext cx="1524000" cy="914400"/>
          </a:xfrm>
          <a:prstGeom prst="homePlate">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商业</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理解</a:t>
            </a:r>
          </a:p>
        </p:txBody>
      </p:sp>
      <p:sp>
        <p:nvSpPr>
          <p:cNvPr id="183300" name="AutoShape 4"/>
          <p:cNvSpPr>
            <a:spLocks noChangeArrowheads="1"/>
          </p:cNvSpPr>
          <p:nvPr/>
        </p:nvSpPr>
        <p:spPr bwMode="auto">
          <a:xfrm>
            <a:off x="1838896"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en-US" altLang="zh-CN" sz="1400">
                <a:solidFill>
                  <a:schemeClr val="bg2"/>
                </a:solidFill>
                <a:latin typeface="幼圆" charset="0"/>
                <a:ea typeface="幼圆" charset="0"/>
                <a:cs typeface="幼圆" charset="0"/>
              </a:rPr>
              <a:t>    </a:t>
            </a:r>
            <a:r>
              <a:rPr kumimoji="1" lang="zh-CN" altLang="en-US" sz="1400">
                <a:solidFill>
                  <a:schemeClr val="bg2"/>
                </a:solidFill>
                <a:latin typeface="幼圆" charset="0"/>
                <a:ea typeface="幼圆" charset="0"/>
                <a:cs typeface="幼圆" charset="0"/>
              </a:rPr>
              <a:t>数据</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en-US" altLang="zh-CN" sz="1400">
                <a:solidFill>
                  <a:schemeClr val="bg2"/>
                </a:solidFill>
                <a:latin typeface="幼圆" charset="0"/>
                <a:ea typeface="幼圆" charset="0"/>
                <a:cs typeface="幼圆" charset="0"/>
              </a:rPr>
              <a:t>    </a:t>
            </a:r>
            <a:r>
              <a:rPr kumimoji="1" lang="zh-CN" altLang="en-US" sz="1400">
                <a:solidFill>
                  <a:schemeClr val="bg2"/>
                </a:solidFill>
                <a:latin typeface="幼圆" charset="0"/>
                <a:ea typeface="幼圆" charset="0"/>
                <a:cs typeface="幼圆" charset="0"/>
              </a:rPr>
              <a:t>理解</a:t>
            </a:r>
          </a:p>
        </p:txBody>
      </p:sp>
      <p:sp>
        <p:nvSpPr>
          <p:cNvPr id="183301" name="AutoShape 5"/>
          <p:cNvSpPr>
            <a:spLocks noChangeArrowheads="1"/>
          </p:cNvSpPr>
          <p:nvPr/>
        </p:nvSpPr>
        <p:spPr bwMode="auto">
          <a:xfrm>
            <a:off x="2981896"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数据</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准备</a:t>
            </a:r>
          </a:p>
        </p:txBody>
      </p:sp>
      <p:sp>
        <p:nvSpPr>
          <p:cNvPr id="183302" name="AutoShape 6"/>
          <p:cNvSpPr>
            <a:spLocks noChangeArrowheads="1"/>
          </p:cNvSpPr>
          <p:nvPr/>
        </p:nvSpPr>
        <p:spPr bwMode="auto">
          <a:xfrm>
            <a:off x="4124896"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建立</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模型</a:t>
            </a:r>
          </a:p>
        </p:txBody>
      </p:sp>
      <p:sp>
        <p:nvSpPr>
          <p:cNvPr id="183303" name="AutoShape 7"/>
          <p:cNvSpPr>
            <a:spLocks noChangeArrowheads="1"/>
          </p:cNvSpPr>
          <p:nvPr/>
        </p:nvSpPr>
        <p:spPr bwMode="auto">
          <a:xfrm>
            <a:off x="5267896" y="1340545"/>
            <a:ext cx="1524000" cy="914400"/>
          </a:xfrm>
          <a:prstGeom prst="chevron">
            <a:avLst>
              <a:gd name="adj" fmla="val 4166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400">
                <a:solidFill>
                  <a:schemeClr val="tx1"/>
                </a:solidFill>
                <a:latin typeface="幼圆" charset="0"/>
                <a:ea typeface="幼圆" charset="0"/>
                <a:cs typeface="幼圆" charset="0"/>
              </a:rPr>
              <a:t>模型</a:t>
            </a:r>
            <a:endParaRPr lang="en-US" altLang="zh-CN" sz="1400">
              <a:solidFill>
                <a:schemeClr val="tx1"/>
              </a:solidFill>
              <a:latin typeface="幼圆" charset="0"/>
              <a:ea typeface="幼圆" charset="0"/>
              <a:cs typeface="幼圆" charset="0"/>
            </a:endParaRPr>
          </a:p>
          <a:p>
            <a:pPr fontAlgn="t">
              <a:spcBef>
                <a:spcPct val="0"/>
              </a:spcBef>
              <a:defRPr/>
            </a:pPr>
            <a:r>
              <a:rPr lang="zh-CN" altLang="en-US" sz="1400">
                <a:solidFill>
                  <a:schemeClr val="tx1"/>
                </a:solidFill>
                <a:latin typeface="幼圆" charset="0"/>
                <a:ea typeface="幼圆" charset="0"/>
                <a:cs typeface="幼圆" charset="0"/>
              </a:rPr>
              <a:t>评估</a:t>
            </a:r>
          </a:p>
        </p:txBody>
      </p:sp>
      <p:sp>
        <p:nvSpPr>
          <p:cNvPr id="183304" name="AutoShape 8"/>
          <p:cNvSpPr>
            <a:spLocks noChangeArrowheads="1"/>
          </p:cNvSpPr>
          <p:nvPr/>
        </p:nvSpPr>
        <p:spPr bwMode="auto">
          <a:xfrm>
            <a:off x="6410896"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结果</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发布</a:t>
            </a:r>
          </a:p>
        </p:txBody>
      </p:sp>
      <p:sp>
        <p:nvSpPr>
          <p:cNvPr id="183305" name="AutoShape 9"/>
          <p:cNvSpPr>
            <a:spLocks noChangeArrowheads="1"/>
          </p:cNvSpPr>
          <p:nvPr/>
        </p:nvSpPr>
        <p:spPr bwMode="auto">
          <a:xfrm>
            <a:off x="619696" y="3016945"/>
            <a:ext cx="1371600" cy="7620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zh-CN" altLang="en-US" b="0">
                <a:solidFill>
                  <a:schemeClr val="tx1"/>
                </a:solidFill>
                <a:latin typeface="幼圆" charset="0"/>
                <a:ea typeface="幼圆" charset="0"/>
                <a:cs typeface="幼圆" charset="0"/>
              </a:rPr>
              <a:t>结果评估</a:t>
            </a:r>
          </a:p>
        </p:txBody>
      </p:sp>
      <p:sp>
        <p:nvSpPr>
          <p:cNvPr id="183306" name="AutoShape 10"/>
          <p:cNvSpPr>
            <a:spLocks noChangeArrowheads="1"/>
          </p:cNvSpPr>
          <p:nvPr/>
        </p:nvSpPr>
        <p:spPr bwMode="auto">
          <a:xfrm>
            <a:off x="619696" y="4083745"/>
            <a:ext cx="1371600" cy="8382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a:solidFill>
                <a:schemeClr val="tx1"/>
              </a:solidFill>
              <a:latin typeface="幼圆" charset="0"/>
              <a:ea typeface="幼圆" charset="0"/>
              <a:cs typeface="幼圆" charset="0"/>
            </a:endParaRPr>
          </a:p>
          <a:p>
            <a:pPr>
              <a:spcBef>
                <a:spcPct val="0"/>
              </a:spcBef>
              <a:defRPr/>
            </a:pPr>
            <a:r>
              <a:rPr lang="zh-CN" altLang="en-US" b="0">
                <a:solidFill>
                  <a:schemeClr val="tx1"/>
                </a:solidFill>
                <a:latin typeface="幼圆" charset="0"/>
                <a:ea typeface="幼圆" charset="0"/>
                <a:cs typeface="幼圆" charset="0"/>
              </a:rPr>
              <a:t>数据挖掘</a:t>
            </a:r>
            <a:endParaRPr lang="en-US" altLang="zh-CN" b="0">
              <a:solidFill>
                <a:schemeClr val="tx1"/>
              </a:solidFill>
              <a:latin typeface="幼圆" charset="0"/>
              <a:ea typeface="幼圆" charset="0"/>
              <a:cs typeface="幼圆" charset="0"/>
            </a:endParaRPr>
          </a:p>
          <a:p>
            <a:pPr>
              <a:spcBef>
                <a:spcPct val="0"/>
              </a:spcBef>
              <a:defRPr/>
            </a:pPr>
            <a:r>
              <a:rPr lang="zh-CN" altLang="en-US" b="0">
                <a:solidFill>
                  <a:schemeClr val="tx1"/>
                </a:solidFill>
                <a:latin typeface="幼圆" charset="0"/>
                <a:ea typeface="幼圆" charset="0"/>
                <a:cs typeface="幼圆" charset="0"/>
              </a:rPr>
              <a:t>过程回顾</a:t>
            </a:r>
            <a:endParaRPr lang="en-US" altLang="zh-CN" b="0">
              <a:solidFill>
                <a:schemeClr val="tx1"/>
              </a:solidFill>
              <a:latin typeface="幼圆" charset="0"/>
              <a:ea typeface="幼圆" charset="0"/>
              <a:cs typeface="幼圆" charset="0"/>
            </a:endParaRPr>
          </a:p>
          <a:p>
            <a:pPr>
              <a:spcBef>
                <a:spcPct val="0"/>
              </a:spcBef>
              <a:defRPr/>
            </a:pPr>
            <a:endParaRPr lang="zh-CN" altLang="en-US" b="0">
              <a:solidFill>
                <a:schemeClr val="tx1"/>
              </a:solidFill>
              <a:latin typeface="幼圆" charset="0"/>
              <a:ea typeface="幼圆" charset="0"/>
              <a:cs typeface="幼圆" charset="0"/>
            </a:endParaRPr>
          </a:p>
        </p:txBody>
      </p:sp>
      <p:sp>
        <p:nvSpPr>
          <p:cNvPr id="183307" name="AutoShape 11"/>
          <p:cNvSpPr>
            <a:spLocks noChangeArrowheads="1"/>
          </p:cNvSpPr>
          <p:nvPr/>
        </p:nvSpPr>
        <p:spPr bwMode="auto">
          <a:xfrm>
            <a:off x="619696" y="5226745"/>
            <a:ext cx="1371600" cy="9144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a:solidFill>
                <a:schemeClr val="tx1"/>
              </a:solidFill>
              <a:latin typeface="幼圆" charset="0"/>
              <a:ea typeface="幼圆" charset="0"/>
              <a:cs typeface="幼圆" charset="0"/>
            </a:endParaRPr>
          </a:p>
          <a:p>
            <a:pPr>
              <a:spcBef>
                <a:spcPct val="0"/>
              </a:spcBef>
              <a:defRPr/>
            </a:pPr>
            <a:r>
              <a:rPr lang="zh-CN" altLang="en-US" b="0">
                <a:solidFill>
                  <a:schemeClr val="tx1"/>
                </a:solidFill>
                <a:latin typeface="幼圆" charset="0"/>
                <a:ea typeface="幼圆" charset="0"/>
                <a:cs typeface="幼圆" charset="0"/>
              </a:rPr>
              <a:t>确定下一</a:t>
            </a:r>
            <a:endParaRPr lang="en-US" altLang="zh-CN" b="0">
              <a:solidFill>
                <a:schemeClr val="tx1"/>
              </a:solidFill>
              <a:latin typeface="幼圆" charset="0"/>
              <a:ea typeface="幼圆" charset="0"/>
              <a:cs typeface="幼圆" charset="0"/>
            </a:endParaRPr>
          </a:p>
          <a:p>
            <a:pPr>
              <a:spcBef>
                <a:spcPct val="0"/>
              </a:spcBef>
              <a:defRPr/>
            </a:pPr>
            <a:r>
              <a:rPr lang="zh-CN" altLang="en-US" b="0">
                <a:solidFill>
                  <a:schemeClr val="tx1"/>
                </a:solidFill>
                <a:latin typeface="幼圆" charset="0"/>
                <a:ea typeface="幼圆" charset="0"/>
                <a:cs typeface="幼圆" charset="0"/>
              </a:rPr>
              <a:t>步的工作</a:t>
            </a:r>
            <a:endParaRPr lang="en-US" altLang="zh-CN" b="0">
              <a:solidFill>
                <a:schemeClr val="tx1"/>
              </a:solidFill>
              <a:latin typeface="幼圆" charset="0"/>
              <a:ea typeface="幼圆" charset="0"/>
              <a:cs typeface="幼圆" charset="0"/>
            </a:endParaRPr>
          </a:p>
          <a:p>
            <a:pPr>
              <a:spcBef>
                <a:spcPct val="0"/>
              </a:spcBef>
              <a:defRPr/>
            </a:pPr>
            <a:endParaRPr lang="zh-CN" altLang="en-US" b="0">
              <a:solidFill>
                <a:schemeClr val="tx1"/>
              </a:solidFill>
              <a:latin typeface="幼圆" charset="0"/>
              <a:ea typeface="幼圆" charset="0"/>
              <a:cs typeface="幼圆" charset="0"/>
            </a:endParaRPr>
          </a:p>
        </p:txBody>
      </p:sp>
      <p:sp>
        <p:nvSpPr>
          <p:cNvPr id="183308" name="Line 12"/>
          <p:cNvSpPr>
            <a:spLocks noChangeShapeType="1"/>
          </p:cNvSpPr>
          <p:nvPr/>
        </p:nvSpPr>
        <p:spPr bwMode="auto">
          <a:xfrm>
            <a:off x="1305496" y="3778945"/>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83309" name="Line 13"/>
          <p:cNvSpPr>
            <a:spLocks noChangeShapeType="1"/>
          </p:cNvSpPr>
          <p:nvPr/>
        </p:nvSpPr>
        <p:spPr bwMode="auto">
          <a:xfrm>
            <a:off x="1305496" y="4921945"/>
            <a:ext cx="0"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cxnSp>
        <p:nvCxnSpPr>
          <p:cNvPr id="183310" name="AutoShape 14"/>
          <p:cNvCxnSpPr>
            <a:cxnSpLocks noChangeShapeType="1"/>
            <a:endCxn id="183311" idx="1"/>
          </p:cNvCxnSpPr>
          <p:nvPr/>
        </p:nvCxnSpPr>
        <p:spPr bwMode="auto">
          <a:xfrm>
            <a:off x="1991296" y="3321745"/>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3311" name="AutoShape 15"/>
          <p:cNvSpPr>
            <a:spLocks noChangeArrowheads="1"/>
          </p:cNvSpPr>
          <p:nvPr/>
        </p:nvSpPr>
        <p:spPr bwMode="auto">
          <a:xfrm>
            <a:off x="2372296" y="3169345"/>
            <a:ext cx="12192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dirty="0">
                <a:solidFill>
                  <a:schemeClr val="tx1"/>
                </a:solidFill>
                <a:latin typeface="幼圆" charset="0"/>
                <a:ea typeface="幼圆" charset="0"/>
                <a:cs typeface="幼圆" charset="0"/>
              </a:rPr>
              <a:t>评估数据</a:t>
            </a:r>
            <a:endParaRPr lang="en-US" altLang="zh-CN" b="0" dirty="0">
              <a:solidFill>
                <a:schemeClr val="tx1"/>
              </a:solidFill>
              <a:latin typeface="幼圆" charset="0"/>
              <a:ea typeface="幼圆" charset="0"/>
              <a:cs typeface="幼圆" charset="0"/>
            </a:endParaRPr>
          </a:p>
          <a:p>
            <a:pPr fontAlgn="t">
              <a:spcBef>
                <a:spcPct val="0"/>
              </a:spcBef>
              <a:defRPr/>
            </a:pPr>
            <a:r>
              <a:rPr lang="zh-CN" altLang="en-US" b="0" dirty="0">
                <a:solidFill>
                  <a:schemeClr val="tx1"/>
                </a:solidFill>
                <a:latin typeface="幼圆" charset="0"/>
                <a:ea typeface="幼圆" charset="0"/>
                <a:cs typeface="幼圆" charset="0"/>
              </a:rPr>
              <a:t>挖掘结果</a:t>
            </a:r>
          </a:p>
        </p:txBody>
      </p:sp>
      <p:sp>
        <p:nvSpPr>
          <p:cNvPr id="183312" name="AutoShape 16"/>
          <p:cNvSpPr>
            <a:spLocks noChangeArrowheads="1"/>
          </p:cNvSpPr>
          <p:nvPr/>
        </p:nvSpPr>
        <p:spPr bwMode="auto">
          <a:xfrm>
            <a:off x="4048696" y="3169345"/>
            <a:ext cx="1600200" cy="673101"/>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dirty="0">
                <a:solidFill>
                  <a:schemeClr val="tx1"/>
                </a:solidFill>
                <a:latin typeface="幼圆" charset="0"/>
                <a:ea typeface="幼圆" charset="0"/>
                <a:cs typeface="幼圆" charset="0"/>
              </a:rPr>
              <a:t>被认可的模型</a:t>
            </a:r>
          </a:p>
        </p:txBody>
      </p:sp>
      <p:sp>
        <p:nvSpPr>
          <p:cNvPr id="183313" name="Line 17"/>
          <p:cNvSpPr>
            <a:spLocks noChangeShapeType="1"/>
          </p:cNvSpPr>
          <p:nvPr/>
        </p:nvSpPr>
        <p:spPr bwMode="auto">
          <a:xfrm>
            <a:off x="3591496" y="3474145"/>
            <a:ext cx="4572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cxnSp>
        <p:nvCxnSpPr>
          <p:cNvPr id="183314" name="AutoShape 18"/>
          <p:cNvCxnSpPr>
            <a:cxnSpLocks noChangeShapeType="1"/>
            <a:endCxn id="183315" idx="1"/>
          </p:cNvCxnSpPr>
          <p:nvPr/>
        </p:nvCxnSpPr>
        <p:spPr bwMode="auto">
          <a:xfrm>
            <a:off x="1991296" y="4426645"/>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3315" name="AutoShape 19"/>
          <p:cNvSpPr>
            <a:spLocks noChangeArrowheads="1"/>
          </p:cNvSpPr>
          <p:nvPr/>
        </p:nvSpPr>
        <p:spPr bwMode="auto">
          <a:xfrm>
            <a:off x="2372296" y="4236145"/>
            <a:ext cx="1676400" cy="7620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dirty="0">
                <a:solidFill>
                  <a:schemeClr val="tx1"/>
                </a:solidFill>
                <a:latin typeface="幼圆" charset="0"/>
                <a:ea typeface="幼圆" charset="0"/>
                <a:cs typeface="幼圆" charset="0"/>
              </a:rPr>
              <a:t>数据挖掘过程</a:t>
            </a:r>
            <a:endParaRPr lang="en-US" altLang="zh-CN" b="0" dirty="0">
              <a:solidFill>
                <a:schemeClr val="tx1"/>
              </a:solidFill>
              <a:latin typeface="幼圆" charset="0"/>
              <a:ea typeface="幼圆" charset="0"/>
              <a:cs typeface="幼圆" charset="0"/>
            </a:endParaRPr>
          </a:p>
          <a:p>
            <a:pPr fontAlgn="t">
              <a:spcBef>
                <a:spcPct val="0"/>
              </a:spcBef>
              <a:defRPr/>
            </a:pPr>
            <a:r>
              <a:rPr lang="zh-CN" altLang="en-US" b="0" dirty="0">
                <a:solidFill>
                  <a:schemeClr val="tx1"/>
                </a:solidFill>
                <a:latin typeface="幼圆" charset="0"/>
                <a:ea typeface="幼圆" charset="0"/>
                <a:cs typeface="幼圆" charset="0"/>
              </a:rPr>
              <a:t>的回顾</a:t>
            </a:r>
          </a:p>
        </p:txBody>
      </p:sp>
      <p:cxnSp>
        <p:nvCxnSpPr>
          <p:cNvPr id="183316" name="AutoShape 20"/>
          <p:cNvCxnSpPr>
            <a:cxnSpLocks noChangeShapeType="1"/>
          </p:cNvCxnSpPr>
          <p:nvPr/>
        </p:nvCxnSpPr>
        <p:spPr bwMode="auto">
          <a:xfrm>
            <a:off x="1991296" y="5722045"/>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3317" name="AutoShape 21"/>
          <p:cNvSpPr>
            <a:spLocks noChangeArrowheads="1"/>
          </p:cNvSpPr>
          <p:nvPr/>
        </p:nvSpPr>
        <p:spPr bwMode="auto">
          <a:xfrm>
            <a:off x="2150046" y="5426770"/>
            <a:ext cx="1524000" cy="9144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列出可能</a:t>
            </a:r>
            <a:endParaRPr lang="en-US" altLang="zh-CN" b="0">
              <a:solidFill>
                <a:schemeClr val="tx1"/>
              </a:solidFill>
              <a:latin typeface="幼圆" charset="0"/>
              <a:ea typeface="幼圆" charset="0"/>
              <a:cs typeface="幼圆" charset="0"/>
            </a:endParaRPr>
          </a:p>
          <a:p>
            <a:pPr fontAlgn="t">
              <a:spcBef>
                <a:spcPct val="0"/>
              </a:spcBef>
              <a:defRPr/>
            </a:pPr>
            <a:r>
              <a:rPr lang="zh-CN" altLang="en-US" b="0">
                <a:solidFill>
                  <a:schemeClr val="tx1"/>
                </a:solidFill>
                <a:latin typeface="幼圆" charset="0"/>
                <a:ea typeface="幼圆" charset="0"/>
                <a:cs typeface="幼圆" charset="0"/>
              </a:rPr>
              <a:t>的行动</a:t>
            </a:r>
          </a:p>
        </p:txBody>
      </p:sp>
      <p:sp>
        <p:nvSpPr>
          <p:cNvPr id="183318" name="AutoShape 22"/>
          <p:cNvSpPr>
            <a:spLocks noChangeArrowheads="1"/>
          </p:cNvSpPr>
          <p:nvPr/>
        </p:nvSpPr>
        <p:spPr bwMode="auto">
          <a:xfrm>
            <a:off x="4139183" y="5358507"/>
            <a:ext cx="1371600" cy="935038"/>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决策</a:t>
            </a:r>
          </a:p>
        </p:txBody>
      </p:sp>
      <p:sp>
        <p:nvSpPr>
          <p:cNvPr id="183319" name="Line 23"/>
          <p:cNvSpPr>
            <a:spLocks noChangeShapeType="1"/>
          </p:cNvSpPr>
          <p:nvPr/>
        </p:nvSpPr>
        <p:spPr bwMode="auto">
          <a:xfrm>
            <a:off x="3674046" y="5823645"/>
            <a:ext cx="4572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cxnSp>
        <p:nvCxnSpPr>
          <p:cNvPr id="183320" name="AutoShape 24"/>
          <p:cNvCxnSpPr>
            <a:cxnSpLocks noChangeShapeType="1"/>
            <a:stCxn id="183303" idx="2"/>
            <a:endCxn id="183305" idx="0"/>
          </p:cNvCxnSpPr>
          <p:nvPr/>
        </p:nvCxnSpPr>
        <p:spPr bwMode="auto">
          <a:xfrm rot="5400000">
            <a:off x="3191446" y="368995"/>
            <a:ext cx="762000" cy="4533900"/>
          </a:xfrm>
          <a:prstGeom prst="bentConnector3">
            <a:avLst>
              <a:gd name="adj1" fmla="val 49370"/>
            </a:avLst>
          </a:prstGeom>
          <a:noFill/>
          <a:ln w="9525">
            <a:solidFill>
              <a:srgbClr val="0000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 name="矩形 2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34497159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395536" y="476672"/>
            <a:ext cx="8229600" cy="732557"/>
          </a:xfrm>
        </p:spPr>
        <p:txBody>
          <a:bodyPr/>
          <a:lstStyle/>
          <a:p>
            <a:r>
              <a:rPr kumimoji="0" lang="zh-CN" altLang="en-US">
                <a:latin typeface="Calibri" charset="0"/>
                <a:ea typeface="宋体" charset="0"/>
              </a:rPr>
              <a:t>结果发布</a:t>
            </a:r>
          </a:p>
        </p:txBody>
      </p:sp>
      <p:sp>
        <p:nvSpPr>
          <p:cNvPr id="184323" name="AutoShape 3"/>
          <p:cNvSpPr>
            <a:spLocks noChangeArrowheads="1"/>
          </p:cNvSpPr>
          <p:nvPr/>
        </p:nvSpPr>
        <p:spPr bwMode="auto">
          <a:xfrm>
            <a:off x="582613" y="1340545"/>
            <a:ext cx="1524000" cy="914400"/>
          </a:xfrm>
          <a:prstGeom prst="homePlate">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商业</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理解</a:t>
            </a:r>
          </a:p>
        </p:txBody>
      </p:sp>
      <p:sp>
        <p:nvSpPr>
          <p:cNvPr id="184324" name="AutoShape 4"/>
          <p:cNvSpPr>
            <a:spLocks noChangeArrowheads="1"/>
          </p:cNvSpPr>
          <p:nvPr/>
        </p:nvSpPr>
        <p:spPr bwMode="auto">
          <a:xfrm>
            <a:off x="1725613"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en-US" altLang="zh-CN" sz="1400">
                <a:solidFill>
                  <a:schemeClr val="bg2"/>
                </a:solidFill>
                <a:latin typeface="幼圆" charset="0"/>
                <a:ea typeface="幼圆" charset="0"/>
                <a:cs typeface="幼圆" charset="0"/>
              </a:rPr>
              <a:t>    </a:t>
            </a:r>
            <a:r>
              <a:rPr kumimoji="1" lang="zh-CN" altLang="en-US" sz="1400">
                <a:solidFill>
                  <a:schemeClr val="bg2"/>
                </a:solidFill>
                <a:latin typeface="幼圆" charset="0"/>
                <a:ea typeface="幼圆" charset="0"/>
                <a:cs typeface="幼圆" charset="0"/>
              </a:rPr>
              <a:t>数据</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en-US" altLang="zh-CN" sz="1400">
                <a:solidFill>
                  <a:schemeClr val="bg2"/>
                </a:solidFill>
                <a:latin typeface="幼圆" charset="0"/>
                <a:ea typeface="幼圆" charset="0"/>
                <a:cs typeface="幼圆" charset="0"/>
              </a:rPr>
              <a:t>    </a:t>
            </a:r>
            <a:r>
              <a:rPr kumimoji="1" lang="zh-CN" altLang="en-US" sz="1400">
                <a:solidFill>
                  <a:schemeClr val="bg2"/>
                </a:solidFill>
                <a:latin typeface="幼圆" charset="0"/>
                <a:ea typeface="幼圆" charset="0"/>
                <a:cs typeface="幼圆" charset="0"/>
              </a:rPr>
              <a:t>理解</a:t>
            </a:r>
          </a:p>
        </p:txBody>
      </p:sp>
      <p:sp>
        <p:nvSpPr>
          <p:cNvPr id="184325" name="AutoShape 5"/>
          <p:cNvSpPr>
            <a:spLocks noChangeArrowheads="1"/>
          </p:cNvSpPr>
          <p:nvPr/>
        </p:nvSpPr>
        <p:spPr bwMode="auto">
          <a:xfrm>
            <a:off x="2868613"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数据</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准备</a:t>
            </a:r>
          </a:p>
        </p:txBody>
      </p:sp>
      <p:sp>
        <p:nvSpPr>
          <p:cNvPr id="184326" name="AutoShape 6"/>
          <p:cNvSpPr>
            <a:spLocks noChangeArrowheads="1"/>
          </p:cNvSpPr>
          <p:nvPr/>
        </p:nvSpPr>
        <p:spPr bwMode="auto">
          <a:xfrm>
            <a:off x="4011613"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建立</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模型</a:t>
            </a:r>
          </a:p>
        </p:txBody>
      </p:sp>
      <p:sp>
        <p:nvSpPr>
          <p:cNvPr id="184327" name="AutoShape 7"/>
          <p:cNvSpPr>
            <a:spLocks noChangeArrowheads="1"/>
          </p:cNvSpPr>
          <p:nvPr/>
        </p:nvSpPr>
        <p:spPr bwMode="auto">
          <a:xfrm>
            <a:off x="5154613" y="1340545"/>
            <a:ext cx="1524000" cy="914400"/>
          </a:xfrm>
          <a:prstGeom prst="chevron">
            <a:avLst>
              <a:gd name="adj" fmla="val 41667"/>
            </a:avLst>
          </a:prstGeom>
          <a:solidFill>
            <a:srgbClr val="C0C0C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hangingPunct="1">
              <a:spcBef>
                <a:spcPct val="0"/>
              </a:spcBef>
              <a:defRPr/>
            </a:pPr>
            <a:r>
              <a:rPr kumimoji="1" lang="zh-CN" altLang="en-US" sz="1400">
                <a:solidFill>
                  <a:schemeClr val="bg2"/>
                </a:solidFill>
                <a:latin typeface="幼圆" charset="0"/>
                <a:ea typeface="幼圆" charset="0"/>
                <a:cs typeface="幼圆" charset="0"/>
              </a:rPr>
              <a:t>模型</a:t>
            </a:r>
            <a:endParaRPr kumimoji="1" lang="en-US" altLang="zh-CN" sz="1400">
              <a:solidFill>
                <a:schemeClr val="bg2"/>
              </a:solidFill>
              <a:latin typeface="幼圆" charset="0"/>
              <a:ea typeface="幼圆" charset="0"/>
              <a:cs typeface="幼圆" charset="0"/>
            </a:endParaRPr>
          </a:p>
          <a:p>
            <a:pPr eaLnBrk="1" hangingPunct="1">
              <a:spcBef>
                <a:spcPct val="0"/>
              </a:spcBef>
              <a:defRPr/>
            </a:pPr>
            <a:r>
              <a:rPr kumimoji="1" lang="zh-CN" altLang="en-US" sz="1400">
                <a:solidFill>
                  <a:schemeClr val="bg2"/>
                </a:solidFill>
                <a:latin typeface="幼圆" charset="0"/>
                <a:ea typeface="幼圆" charset="0"/>
                <a:cs typeface="幼圆" charset="0"/>
              </a:rPr>
              <a:t>评估</a:t>
            </a:r>
          </a:p>
        </p:txBody>
      </p:sp>
      <p:sp>
        <p:nvSpPr>
          <p:cNvPr id="184328" name="AutoShape 8"/>
          <p:cNvSpPr>
            <a:spLocks noChangeArrowheads="1"/>
          </p:cNvSpPr>
          <p:nvPr/>
        </p:nvSpPr>
        <p:spPr bwMode="auto">
          <a:xfrm>
            <a:off x="6221413" y="1340545"/>
            <a:ext cx="1524000" cy="914400"/>
          </a:xfrm>
          <a:prstGeom prst="chevron">
            <a:avLst>
              <a:gd name="adj" fmla="val 4166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sz="1400">
                <a:solidFill>
                  <a:schemeClr val="tx1"/>
                </a:solidFill>
                <a:latin typeface="幼圆" charset="0"/>
                <a:ea typeface="幼圆" charset="0"/>
                <a:cs typeface="幼圆" charset="0"/>
              </a:rPr>
              <a:t>结果</a:t>
            </a:r>
            <a:endParaRPr lang="en-US" altLang="zh-CN" sz="1400">
              <a:solidFill>
                <a:schemeClr val="tx1"/>
              </a:solidFill>
              <a:latin typeface="幼圆" charset="0"/>
              <a:ea typeface="幼圆" charset="0"/>
              <a:cs typeface="幼圆" charset="0"/>
            </a:endParaRPr>
          </a:p>
          <a:p>
            <a:pPr fontAlgn="t">
              <a:spcBef>
                <a:spcPct val="0"/>
              </a:spcBef>
              <a:defRPr/>
            </a:pPr>
            <a:r>
              <a:rPr lang="zh-CN" altLang="en-US" sz="1400">
                <a:solidFill>
                  <a:schemeClr val="tx1"/>
                </a:solidFill>
                <a:latin typeface="幼圆" charset="0"/>
                <a:ea typeface="幼圆" charset="0"/>
                <a:cs typeface="幼圆" charset="0"/>
              </a:rPr>
              <a:t>发布</a:t>
            </a:r>
          </a:p>
        </p:txBody>
      </p:sp>
      <p:sp>
        <p:nvSpPr>
          <p:cNvPr id="184329" name="AutoShape 9"/>
          <p:cNvSpPr>
            <a:spLocks noChangeArrowheads="1"/>
          </p:cNvSpPr>
          <p:nvPr/>
        </p:nvSpPr>
        <p:spPr bwMode="auto">
          <a:xfrm>
            <a:off x="506413" y="2635945"/>
            <a:ext cx="1752600" cy="6858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a:solidFill>
                <a:schemeClr val="tx1"/>
              </a:solidFill>
              <a:latin typeface="幼圆" charset="0"/>
              <a:ea typeface="幼圆" charset="0"/>
              <a:cs typeface="幼圆" charset="0"/>
            </a:endParaRPr>
          </a:p>
          <a:p>
            <a:pPr>
              <a:spcBef>
                <a:spcPct val="0"/>
              </a:spcBef>
              <a:defRPr/>
            </a:pPr>
            <a:r>
              <a:rPr lang="zh-CN" altLang="en-US" b="0">
                <a:solidFill>
                  <a:schemeClr val="tx1"/>
                </a:solidFill>
                <a:latin typeface="幼圆" charset="0"/>
                <a:ea typeface="幼圆" charset="0"/>
                <a:cs typeface="幼圆" charset="0"/>
              </a:rPr>
              <a:t>发布结果</a:t>
            </a:r>
            <a:endParaRPr lang="en-US" altLang="zh-CN" b="0">
              <a:solidFill>
                <a:schemeClr val="tx1"/>
              </a:solidFill>
              <a:latin typeface="幼圆" charset="0"/>
              <a:ea typeface="幼圆" charset="0"/>
              <a:cs typeface="幼圆" charset="0"/>
            </a:endParaRPr>
          </a:p>
          <a:p>
            <a:pPr>
              <a:spcBef>
                <a:spcPct val="0"/>
              </a:spcBef>
              <a:defRPr/>
            </a:pPr>
            <a:r>
              <a:rPr lang="zh-CN" altLang="en-US" b="0">
                <a:solidFill>
                  <a:schemeClr val="tx1"/>
                </a:solidFill>
                <a:latin typeface="幼圆" charset="0"/>
                <a:ea typeface="幼圆" charset="0"/>
                <a:cs typeface="幼圆" charset="0"/>
              </a:rPr>
              <a:t>计划</a:t>
            </a:r>
            <a:endParaRPr lang="en-US" altLang="zh-CN" b="0">
              <a:solidFill>
                <a:schemeClr val="tx1"/>
              </a:solidFill>
              <a:latin typeface="幼圆" charset="0"/>
              <a:ea typeface="幼圆" charset="0"/>
              <a:cs typeface="幼圆" charset="0"/>
            </a:endParaRPr>
          </a:p>
          <a:p>
            <a:pPr>
              <a:spcBef>
                <a:spcPct val="0"/>
              </a:spcBef>
              <a:defRPr/>
            </a:pPr>
            <a:endParaRPr lang="zh-CN" altLang="en-US" b="0">
              <a:solidFill>
                <a:schemeClr val="tx1"/>
              </a:solidFill>
              <a:latin typeface="幼圆" charset="0"/>
              <a:ea typeface="幼圆" charset="0"/>
              <a:cs typeface="幼圆" charset="0"/>
            </a:endParaRPr>
          </a:p>
        </p:txBody>
      </p:sp>
      <p:sp>
        <p:nvSpPr>
          <p:cNvPr id="184330" name="AutoShape 10"/>
          <p:cNvSpPr>
            <a:spLocks noChangeArrowheads="1"/>
          </p:cNvSpPr>
          <p:nvPr/>
        </p:nvSpPr>
        <p:spPr bwMode="auto">
          <a:xfrm>
            <a:off x="506413" y="3702745"/>
            <a:ext cx="1752600" cy="6858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zh-CN" altLang="en-US" b="0">
                <a:solidFill>
                  <a:schemeClr val="tx1"/>
                </a:solidFill>
                <a:latin typeface="幼圆" charset="0"/>
                <a:ea typeface="幼圆" charset="0"/>
                <a:cs typeface="幼圆" charset="0"/>
              </a:rPr>
              <a:t>监测和维护</a:t>
            </a:r>
            <a:endParaRPr lang="en-US" altLang="zh-CN" b="0">
              <a:solidFill>
                <a:schemeClr val="tx1"/>
              </a:solidFill>
              <a:latin typeface="幼圆" charset="0"/>
              <a:ea typeface="幼圆" charset="0"/>
              <a:cs typeface="幼圆" charset="0"/>
            </a:endParaRPr>
          </a:p>
          <a:p>
            <a:pPr>
              <a:spcBef>
                <a:spcPct val="0"/>
              </a:spcBef>
              <a:defRPr/>
            </a:pPr>
            <a:r>
              <a:rPr lang="zh-CN" altLang="en-US" b="0">
                <a:solidFill>
                  <a:schemeClr val="tx1"/>
                </a:solidFill>
                <a:latin typeface="幼圆" charset="0"/>
                <a:ea typeface="幼圆" charset="0"/>
                <a:cs typeface="幼圆" charset="0"/>
              </a:rPr>
              <a:t>模型计划</a:t>
            </a:r>
          </a:p>
        </p:txBody>
      </p:sp>
      <p:sp>
        <p:nvSpPr>
          <p:cNvPr id="184331" name="AutoShape 11"/>
          <p:cNvSpPr>
            <a:spLocks noChangeArrowheads="1"/>
          </p:cNvSpPr>
          <p:nvPr/>
        </p:nvSpPr>
        <p:spPr bwMode="auto">
          <a:xfrm>
            <a:off x="506413" y="4693345"/>
            <a:ext cx="1752600" cy="6096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a:solidFill>
                <a:schemeClr val="tx1"/>
              </a:solidFill>
              <a:latin typeface="幼圆" charset="0"/>
              <a:ea typeface="幼圆" charset="0"/>
              <a:cs typeface="幼圆" charset="0"/>
            </a:endParaRPr>
          </a:p>
          <a:p>
            <a:pPr>
              <a:spcBef>
                <a:spcPct val="0"/>
              </a:spcBef>
              <a:defRPr/>
            </a:pPr>
            <a:r>
              <a:rPr lang="zh-CN" altLang="en-US" b="0">
                <a:solidFill>
                  <a:schemeClr val="tx1"/>
                </a:solidFill>
                <a:latin typeface="幼圆" charset="0"/>
                <a:ea typeface="幼圆" charset="0"/>
                <a:cs typeface="幼圆" charset="0"/>
              </a:rPr>
              <a:t>生成最终数据</a:t>
            </a:r>
            <a:endParaRPr lang="en-US" altLang="zh-CN" b="0">
              <a:solidFill>
                <a:schemeClr val="tx1"/>
              </a:solidFill>
              <a:latin typeface="幼圆" charset="0"/>
              <a:ea typeface="幼圆" charset="0"/>
              <a:cs typeface="幼圆" charset="0"/>
            </a:endParaRPr>
          </a:p>
          <a:p>
            <a:pPr>
              <a:spcBef>
                <a:spcPct val="0"/>
              </a:spcBef>
              <a:defRPr/>
            </a:pPr>
            <a:r>
              <a:rPr lang="zh-CN" altLang="en-US" b="0">
                <a:solidFill>
                  <a:schemeClr val="tx1"/>
                </a:solidFill>
                <a:latin typeface="幼圆" charset="0"/>
                <a:ea typeface="幼圆" charset="0"/>
                <a:cs typeface="幼圆" charset="0"/>
              </a:rPr>
              <a:t>挖掘报告</a:t>
            </a:r>
            <a:endParaRPr lang="en-US" altLang="zh-CN" b="0">
              <a:solidFill>
                <a:schemeClr val="tx1"/>
              </a:solidFill>
              <a:latin typeface="幼圆" charset="0"/>
              <a:ea typeface="幼圆" charset="0"/>
              <a:cs typeface="幼圆" charset="0"/>
            </a:endParaRPr>
          </a:p>
          <a:p>
            <a:pPr>
              <a:spcBef>
                <a:spcPct val="0"/>
              </a:spcBef>
              <a:defRPr/>
            </a:pPr>
            <a:endParaRPr lang="zh-CN" altLang="en-US" b="0">
              <a:solidFill>
                <a:schemeClr val="tx1"/>
              </a:solidFill>
              <a:latin typeface="幼圆" charset="0"/>
              <a:ea typeface="幼圆" charset="0"/>
              <a:cs typeface="幼圆" charset="0"/>
            </a:endParaRPr>
          </a:p>
        </p:txBody>
      </p:sp>
      <p:sp>
        <p:nvSpPr>
          <p:cNvPr id="184332" name="AutoShape 12"/>
          <p:cNvSpPr>
            <a:spLocks noChangeArrowheads="1"/>
          </p:cNvSpPr>
          <p:nvPr/>
        </p:nvSpPr>
        <p:spPr bwMode="auto">
          <a:xfrm>
            <a:off x="506413" y="5607745"/>
            <a:ext cx="1752600" cy="609600"/>
          </a:xfrm>
          <a:prstGeom prst="flowChartPredefinedProcess">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altLang="zh-CN" b="0">
              <a:solidFill>
                <a:schemeClr val="tx1"/>
              </a:solidFill>
              <a:latin typeface="幼圆" charset="0"/>
              <a:ea typeface="幼圆" charset="0"/>
              <a:cs typeface="幼圆" charset="0"/>
            </a:endParaRPr>
          </a:p>
          <a:p>
            <a:pPr>
              <a:spcBef>
                <a:spcPct val="0"/>
              </a:spcBef>
              <a:defRPr/>
            </a:pPr>
            <a:r>
              <a:rPr lang="zh-CN" altLang="en-US" b="0">
                <a:solidFill>
                  <a:schemeClr val="tx1"/>
                </a:solidFill>
                <a:latin typeface="幼圆" charset="0"/>
                <a:ea typeface="幼圆" charset="0"/>
                <a:cs typeface="幼圆" charset="0"/>
              </a:rPr>
              <a:t>项目回顾</a:t>
            </a:r>
            <a:endParaRPr lang="en-US" altLang="zh-CN" b="0">
              <a:solidFill>
                <a:schemeClr val="tx1"/>
              </a:solidFill>
              <a:latin typeface="幼圆" charset="0"/>
              <a:ea typeface="幼圆" charset="0"/>
              <a:cs typeface="幼圆" charset="0"/>
            </a:endParaRPr>
          </a:p>
          <a:p>
            <a:pPr>
              <a:spcBef>
                <a:spcPct val="0"/>
              </a:spcBef>
              <a:defRPr/>
            </a:pPr>
            <a:endParaRPr lang="zh-CN" altLang="en-US" b="0">
              <a:solidFill>
                <a:schemeClr val="tx1"/>
              </a:solidFill>
              <a:latin typeface="幼圆" charset="0"/>
              <a:ea typeface="幼圆" charset="0"/>
              <a:cs typeface="幼圆" charset="0"/>
            </a:endParaRPr>
          </a:p>
        </p:txBody>
      </p:sp>
      <p:sp>
        <p:nvSpPr>
          <p:cNvPr id="184333" name="Line 13"/>
          <p:cNvSpPr>
            <a:spLocks noChangeShapeType="1"/>
          </p:cNvSpPr>
          <p:nvPr/>
        </p:nvSpPr>
        <p:spPr bwMode="auto">
          <a:xfrm>
            <a:off x="1344613" y="3321745"/>
            <a:ext cx="1587" cy="3810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84334" name="Line 14"/>
          <p:cNvSpPr>
            <a:spLocks noChangeShapeType="1"/>
          </p:cNvSpPr>
          <p:nvPr/>
        </p:nvSpPr>
        <p:spPr bwMode="auto">
          <a:xfrm>
            <a:off x="1344613" y="4388545"/>
            <a:ext cx="1587"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84335" name="Line 15"/>
          <p:cNvSpPr>
            <a:spLocks noChangeShapeType="1"/>
          </p:cNvSpPr>
          <p:nvPr/>
        </p:nvSpPr>
        <p:spPr bwMode="auto">
          <a:xfrm>
            <a:off x="1344613" y="5302945"/>
            <a:ext cx="1587"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cxnSp>
        <p:nvCxnSpPr>
          <p:cNvPr id="184336" name="AutoShape 16"/>
          <p:cNvCxnSpPr>
            <a:cxnSpLocks noChangeShapeType="1"/>
            <a:endCxn id="184337" idx="1"/>
          </p:cNvCxnSpPr>
          <p:nvPr/>
        </p:nvCxnSpPr>
        <p:spPr bwMode="auto">
          <a:xfrm>
            <a:off x="2259013" y="2940745"/>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4337" name="AutoShape 17"/>
          <p:cNvSpPr>
            <a:spLocks noChangeArrowheads="1"/>
          </p:cNvSpPr>
          <p:nvPr/>
        </p:nvSpPr>
        <p:spPr bwMode="auto">
          <a:xfrm>
            <a:off x="2640013" y="2788345"/>
            <a:ext cx="16764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结果发布计划</a:t>
            </a:r>
          </a:p>
        </p:txBody>
      </p:sp>
      <p:cxnSp>
        <p:nvCxnSpPr>
          <p:cNvPr id="184338" name="AutoShape 18"/>
          <p:cNvCxnSpPr>
            <a:cxnSpLocks noChangeShapeType="1"/>
            <a:endCxn id="184339" idx="1"/>
          </p:cNvCxnSpPr>
          <p:nvPr/>
        </p:nvCxnSpPr>
        <p:spPr bwMode="auto">
          <a:xfrm>
            <a:off x="2259013" y="4007545"/>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4339" name="AutoShape 19"/>
          <p:cNvSpPr>
            <a:spLocks noChangeArrowheads="1"/>
          </p:cNvSpPr>
          <p:nvPr/>
        </p:nvSpPr>
        <p:spPr bwMode="auto">
          <a:xfrm>
            <a:off x="2640013" y="3817045"/>
            <a:ext cx="1600200" cy="7620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监测和维护</a:t>
            </a:r>
            <a:endParaRPr lang="en-US" altLang="zh-CN" b="0">
              <a:solidFill>
                <a:schemeClr val="tx1"/>
              </a:solidFill>
              <a:latin typeface="幼圆" charset="0"/>
              <a:ea typeface="幼圆" charset="0"/>
              <a:cs typeface="幼圆" charset="0"/>
            </a:endParaRPr>
          </a:p>
          <a:p>
            <a:pPr fontAlgn="t">
              <a:spcBef>
                <a:spcPct val="0"/>
              </a:spcBef>
              <a:defRPr/>
            </a:pPr>
            <a:r>
              <a:rPr lang="zh-CN" altLang="en-US" b="0">
                <a:solidFill>
                  <a:schemeClr val="tx1"/>
                </a:solidFill>
                <a:latin typeface="幼圆" charset="0"/>
                <a:ea typeface="幼圆" charset="0"/>
                <a:cs typeface="幼圆" charset="0"/>
              </a:rPr>
              <a:t>模型计划</a:t>
            </a:r>
          </a:p>
        </p:txBody>
      </p:sp>
      <p:cxnSp>
        <p:nvCxnSpPr>
          <p:cNvPr id="184340" name="AutoShape 20"/>
          <p:cNvCxnSpPr>
            <a:cxnSpLocks noChangeShapeType="1"/>
            <a:endCxn id="184341" idx="1"/>
          </p:cNvCxnSpPr>
          <p:nvPr/>
        </p:nvCxnSpPr>
        <p:spPr bwMode="auto">
          <a:xfrm>
            <a:off x="2259013" y="5150545"/>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4341" name="AutoShape 21"/>
          <p:cNvSpPr>
            <a:spLocks noChangeArrowheads="1"/>
          </p:cNvSpPr>
          <p:nvPr/>
        </p:nvSpPr>
        <p:spPr bwMode="auto">
          <a:xfrm>
            <a:off x="2640013" y="4998145"/>
            <a:ext cx="14478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最终数据</a:t>
            </a:r>
            <a:endParaRPr lang="en-US" altLang="zh-CN" b="0">
              <a:solidFill>
                <a:schemeClr val="tx1"/>
              </a:solidFill>
              <a:latin typeface="幼圆" charset="0"/>
              <a:ea typeface="幼圆" charset="0"/>
              <a:cs typeface="幼圆" charset="0"/>
            </a:endParaRPr>
          </a:p>
          <a:p>
            <a:pPr fontAlgn="t">
              <a:spcBef>
                <a:spcPct val="0"/>
              </a:spcBef>
              <a:defRPr/>
            </a:pPr>
            <a:r>
              <a:rPr lang="zh-CN" altLang="en-US" b="0">
                <a:solidFill>
                  <a:schemeClr val="tx1"/>
                </a:solidFill>
                <a:latin typeface="幼圆" charset="0"/>
                <a:ea typeface="幼圆" charset="0"/>
                <a:cs typeface="幼圆" charset="0"/>
              </a:rPr>
              <a:t>挖掘报告</a:t>
            </a:r>
          </a:p>
        </p:txBody>
      </p:sp>
      <p:sp>
        <p:nvSpPr>
          <p:cNvPr id="184342" name="Line 22"/>
          <p:cNvSpPr>
            <a:spLocks noChangeShapeType="1"/>
          </p:cNvSpPr>
          <p:nvPr/>
        </p:nvSpPr>
        <p:spPr bwMode="auto">
          <a:xfrm>
            <a:off x="4087813" y="5226745"/>
            <a:ext cx="3048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84343" name="AutoShape 23"/>
          <p:cNvSpPr>
            <a:spLocks noChangeArrowheads="1"/>
          </p:cNvSpPr>
          <p:nvPr/>
        </p:nvSpPr>
        <p:spPr bwMode="auto">
          <a:xfrm>
            <a:off x="4392613" y="4998145"/>
            <a:ext cx="10668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数据挖掘</a:t>
            </a:r>
            <a:endParaRPr lang="en-US" altLang="zh-CN" b="0">
              <a:solidFill>
                <a:schemeClr val="tx1"/>
              </a:solidFill>
              <a:latin typeface="幼圆" charset="0"/>
              <a:ea typeface="幼圆" charset="0"/>
              <a:cs typeface="幼圆" charset="0"/>
            </a:endParaRPr>
          </a:p>
          <a:p>
            <a:pPr fontAlgn="t">
              <a:spcBef>
                <a:spcPct val="0"/>
              </a:spcBef>
              <a:defRPr/>
            </a:pPr>
            <a:r>
              <a:rPr lang="zh-CN" altLang="en-US" b="0">
                <a:solidFill>
                  <a:schemeClr val="tx1"/>
                </a:solidFill>
                <a:latin typeface="幼圆" charset="0"/>
                <a:ea typeface="幼圆" charset="0"/>
                <a:cs typeface="幼圆" charset="0"/>
              </a:rPr>
              <a:t>报告展现</a:t>
            </a:r>
          </a:p>
        </p:txBody>
      </p:sp>
      <p:cxnSp>
        <p:nvCxnSpPr>
          <p:cNvPr id="184344" name="AutoShape 24"/>
          <p:cNvCxnSpPr>
            <a:cxnSpLocks noChangeShapeType="1"/>
            <a:endCxn id="184345" idx="1"/>
          </p:cNvCxnSpPr>
          <p:nvPr/>
        </p:nvCxnSpPr>
        <p:spPr bwMode="auto">
          <a:xfrm>
            <a:off x="2259013" y="5988745"/>
            <a:ext cx="381000" cy="190500"/>
          </a:xfrm>
          <a:prstGeom prst="curvedConnector3">
            <a:avLst>
              <a:gd name="adj1" fmla="val 50000"/>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4345" name="AutoShape 25"/>
          <p:cNvSpPr>
            <a:spLocks noChangeArrowheads="1"/>
          </p:cNvSpPr>
          <p:nvPr/>
        </p:nvSpPr>
        <p:spPr bwMode="auto">
          <a:xfrm>
            <a:off x="2640013" y="5836345"/>
            <a:ext cx="1371600" cy="685800"/>
          </a:xfrm>
          <a:prstGeom prst="flowChartDocumen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fontAlgn="t">
              <a:spcBef>
                <a:spcPct val="0"/>
              </a:spcBef>
              <a:defRPr/>
            </a:pPr>
            <a:r>
              <a:rPr lang="zh-CN" altLang="en-US" b="0">
                <a:solidFill>
                  <a:schemeClr val="tx1"/>
                </a:solidFill>
                <a:latin typeface="幼圆" charset="0"/>
                <a:ea typeface="幼圆" charset="0"/>
                <a:cs typeface="幼圆" charset="0"/>
              </a:rPr>
              <a:t>项目检验</a:t>
            </a:r>
            <a:endParaRPr lang="en-US" altLang="zh-CN" b="0">
              <a:solidFill>
                <a:schemeClr val="tx1"/>
              </a:solidFill>
              <a:latin typeface="幼圆" charset="0"/>
              <a:ea typeface="幼圆" charset="0"/>
              <a:cs typeface="幼圆" charset="0"/>
            </a:endParaRPr>
          </a:p>
          <a:p>
            <a:pPr fontAlgn="t">
              <a:spcBef>
                <a:spcPct val="0"/>
              </a:spcBef>
              <a:defRPr/>
            </a:pPr>
            <a:r>
              <a:rPr lang="zh-CN" altLang="en-US" b="0">
                <a:solidFill>
                  <a:schemeClr val="tx1"/>
                </a:solidFill>
                <a:latin typeface="幼圆" charset="0"/>
                <a:ea typeface="幼圆" charset="0"/>
                <a:cs typeface="幼圆" charset="0"/>
              </a:rPr>
              <a:t>总结</a:t>
            </a:r>
          </a:p>
        </p:txBody>
      </p:sp>
      <p:cxnSp>
        <p:nvCxnSpPr>
          <p:cNvPr id="184346" name="AutoShape 26"/>
          <p:cNvCxnSpPr>
            <a:cxnSpLocks noChangeShapeType="1"/>
            <a:stCxn id="184328" idx="2"/>
            <a:endCxn id="184329" idx="0"/>
          </p:cNvCxnSpPr>
          <p:nvPr/>
        </p:nvCxnSpPr>
        <p:spPr bwMode="auto">
          <a:xfrm rot="5400000">
            <a:off x="3897313" y="-259655"/>
            <a:ext cx="381000" cy="5410200"/>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矩形 26"/>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31850335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395536" y="188640"/>
            <a:ext cx="8229600" cy="732557"/>
          </a:xfrm>
        </p:spPr>
        <p:txBody>
          <a:bodyPr/>
          <a:lstStyle/>
          <a:p>
            <a:r>
              <a:rPr kumimoji="0" lang="zh-CN" altLang="en-US" dirty="0">
                <a:latin typeface="Calibri" charset="0"/>
                <a:ea typeface="宋体" charset="0"/>
              </a:rPr>
              <a:t>数据挖掘技术的分类</a:t>
            </a:r>
          </a:p>
        </p:txBody>
      </p:sp>
      <p:sp>
        <p:nvSpPr>
          <p:cNvPr id="195587" name="Text Box 3"/>
          <p:cNvSpPr txBox="1">
            <a:spLocks noChangeArrowheads="1"/>
          </p:cNvSpPr>
          <p:nvPr/>
        </p:nvSpPr>
        <p:spPr bwMode="auto">
          <a:xfrm>
            <a:off x="3563938" y="1557338"/>
            <a:ext cx="14478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数据挖掘</a:t>
            </a:r>
          </a:p>
        </p:txBody>
      </p:sp>
      <p:sp>
        <p:nvSpPr>
          <p:cNvPr id="195588" name="Rectangle 4"/>
          <p:cNvSpPr>
            <a:spLocks noChangeArrowheads="1"/>
          </p:cNvSpPr>
          <p:nvPr/>
        </p:nvSpPr>
        <p:spPr bwMode="auto">
          <a:xfrm>
            <a:off x="2133600" y="2255838"/>
            <a:ext cx="11430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描述</a:t>
            </a:r>
          </a:p>
        </p:txBody>
      </p:sp>
      <p:sp>
        <p:nvSpPr>
          <p:cNvPr id="195589" name="Rectangle 5"/>
          <p:cNvSpPr>
            <a:spLocks noChangeArrowheads="1"/>
          </p:cNvSpPr>
          <p:nvPr/>
        </p:nvSpPr>
        <p:spPr bwMode="auto">
          <a:xfrm>
            <a:off x="5105400" y="2255838"/>
            <a:ext cx="10668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预测</a:t>
            </a:r>
          </a:p>
        </p:txBody>
      </p:sp>
      <p:sp>
        <p:nvSpPr>
          <p:cNvPr id="195590" name="Rectangle 6"/>
          <p:cNvSpPr>
            <a:spLocks noChangeArrowheads="1"/>
          </p:cNvSpPr>
          <p:nvPr/>
        </p:nvSpPr>
        <p:spPr bwMode="auto">
          <a:xfrm>
            <a:off x="6019800" y="3017838"/>
            <a:ext cx="10668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统计回归</a:t>
            </a:r>
          </a:p>
        </p:txBody>
      </p:sp>
      <p:sp>
        <p:nvSpPr>
          <p:cNvPr id="195591" name="Rectangle 7"/>
          <p:cNvSpPr>
            <a:spLocks noChangeArrowheads="1"/>
          </p:cNvSpPr>
          <p:nvPr/>
        </p:nvSpPr>
        <p:spPr bwMode="auto">
          <a:xfrm>
            <a:off x="1447800" y="4541838"/>
            <a:ext cx="11430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关联规则</a:t>
            </a:r>
          </a:p>
        </p:txBody>
      </p:sp>
      <p:sp>
        <p:nvSpPr>
          <p:cNvPr id="195592" name="Rectangle 8"/>
          <p:cNvSpPr>
            <a:spLocks noChangeArrowheads="1"/>
          </p:cNvSpPr>
          <p:nvPr/>
        </p:nvSpPr>
        <p:spPr bwMode="auto">
          <a:xfrm>
            <a:off x="5181600" y="3856038"/>
            <a:ext cx="12192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决策树</a:t>
            </a:r>
          </a:p>
        </p:txBody>
      </p:sp>
      <p:sp>
        <p:nvSpPr>
          <p:cNvPr id="195593" name="Rectangle 9"/>
          <p:cNvSpPr>
            <a:spLocks noChangeArrowheads="1"/>
          </p:cNvSpPr>
          <p:nvPr/>
        </p:nvSpPr>
        <p:spPr bwMode="auto">
          <a:xfrm>
            <a:off x="1447800" y="3246438"/>
            <a:ext cx="12192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可视化</a:t>
            </a:r>
          </a:p>
        </p:txBody>
      </p:sp>
      <p:sp>
        <p:nvSpPr>
          <p:cNvPr id="195594" name="Rectangle 10"/>
          <p:cNvSpPr>
            <a:spLocks noChangeArrowheads="1"/>
          </p:cNvSpPr>
          <p:nvPr/>
        </p:nvSpPr>
        <p:spPr bwMode="auto">
          <a:xfrm>
            <a:off x="1447800" y="3856038"/>
            <a:ext cx="11430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聚类</a:t>
            </a:r>
          </a:p>
        </p:txBody>
      </p:sp>
      <p:sp>
        <p:nvSpPr>
          <p:cNvPr id="195595" name="Rectangle 11"/>
          <p:cNvSpPr>
            <a:spLocks noChangeArrowheads="1"/>
          </p:cNvSpPr>
          <p:nvPr/>
        </p:nvSpPr>
        <p:spPr bwMode="auto">
          <a:xfrm>
            <a:off x="1447800" y="5151438"/>
            <a:ext cx="11430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顺序关联</a:t>
            </a:r>
          </a:p>
        </p:txBody>
      </p:sp>
      <p:sp>
        <p:nvSpPr>
          <p:cNvPr id="195596" name="Rectangle 12"/>
          <p:cNvSpPr>
            <a:spLocks noChangeArrowheads="1"/>
          </p:cNvSpPr>
          <p:nvPr/>
        </p:nvSpPr>
        <p:spPr bwMode="auto">
          <a:xfrm>
            <a:off x="1447800" y="5837238"/>
            <a:ext cx="10668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汇总</a:t>
            </a:r>
          </a:p>
        </p:txBody>
      </p:sp>
      <p:sp>
        <p:nvSpPr>
          <p:cNvPr id="195597" name="Rectangle 13"/>
          <p:cNvSpPr>
            <a:spLocks noChangeArrowheads="1"/>
          </p:cNvSpPr>
          <p:nvPr/>
        </p:nvSpPr>
        <p:spPr bwMode="auto">
          <a:xfrm>
            <a:off x="5181600" y="4618038"/>
            <a:ext cx="12192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神经网络</a:t>
            </a:r>
          </a:p>
        </p:txBody>
      </p:sp>
      <p:sp>
        <p:nvSpPr>
          <p:cNvPr id="195598" name="Rectangle 14"/>
          <p:cNvSpPr>
            <a:spLocks noChangeArrowheads="1"/>
          </p:cNvSpPr>
          <p:nvPr/>
        </p:nvSpPr>
        <p:spPr bwMode="auto">
          <a:xfrm>
            <a:off x="4495800" y="3017838"/>
            <a:ext cx="12954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分类</a:t>
            </a:r>
          </a:p>
        </p:txBody>
      </p:sp>
      <p:sp>
        <p:nvSpPr>
          <p:cNvPr id="195599" name="Line 15"/>
          <p:cNvSpPr>
            <a:spLocks noChangeShapeType="1"/>
          </p:cNvSpPr>
          <p:nvPr/>
        </p:nvSpPr>
        <p:spPr bwMode="auto">
          <a:xfrm flipH="1">
            <a:off x="2700338" y="1916113"/>
            <a:ext cx="1371600" cy="3048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00" name="Line 16"/>
          <p:cNvSpPr>
            <a:spLocks noChangeShapeType="1"/>
          </p:cNvSpPr>
          <p:nvPr/>
        </p:nvSpPr>
        <p:spPr bwMode="auto">
          <a:xfrm>
            <a:off x="4572000" y="1951038"/>
            <a:ext cx="1143000" cy="3048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01" name="Line 17"/>
          <p:cNvSpPr>
            <a:spLocks noChangeShapeType="1"/>
          </p:cNvSpPr>
          <p:nvPr/>
        </p:nvSpPr>
        <p:spPr bwMode="auto">
          <a:xfrm>
            <a:off x="2743200" y="2636838"/>
            <a:ext cx="0" cy="3048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02" name="Line 18"/>
          <p:cNvSpPr>
            <a:spLocks noChangeShapeType="1"/>
          </p:cNvSpPr>
          <p:nvPr/>
        </p:nvSpPr>
        <p:spPr bwMode="auto">
          <a:xfrm flipH="1">
            <a:off x="990600" y="2941638"/>
            <a:ext cx="17526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03" name="Line 19"/>
          <p:cNvSpPr>
            <a:spLocks noChangeShapeType="1"/>
          </p:cNvSpPr>
          <p:nvPr/>
        </p:nvSpPr>
        <p:spPr bwMode="auto">
          <a:xfrm>
            <a:off x="990600" y="2941638"/>
            <a:ext cx="0" cy="31242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04" name="Line 20"/>
          <p:cNvSpPr>
            <a:spLocks noChangeShapeType="1"/>
          </p:cNvSpPr>
          <p:nvPr/>
        </p:nvSpPr>
        <p:spPr bwMode="auto">
          <a:xfrm>
            <a:off x="990600" y="3398838"/>
            <a:ext cx="4572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05" name="Line 21"/>
          <p:cNvSpPr>
            <a:spLocks noChangeShapeType="1"/>
          </p:cNvSpPr>
          <p:nvPr/>
        </p:nvSpPr>
        <p:spPr bwMode="auto">
          <a:xfrm>
            <a:off x="990600" y="4008438"/>
            <a:ext cx="4572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06" name="Line 22"/>
          <p:cNvSpPr>
            <a:spLocks noChangeShapeType="1"/>
          </p:cNvSpPr>
          <p:nvPr/>
        </p:nvSpPr>
        <p:spPr bwMode="auto">
          <a:xfrm>
            <a:off x="990600" y="4770438"/>
            <a:ext cx="4572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07" name="Line 23"/>
          <p:cNvSpPr>
            <a:spLocks noChangeShapeType="1"/>
          </p:cNvSpPr>
          <p:nvPr/>
        </p:nvSpPr>
        <p:spPr bwMode="auto">
          <a:xfrm>
            <a:off x="1447800" y="3856038"/>
            <a:ext cx="457200" cy="0"/>
          </a:xfrm>
          <a:prstGeom prst="line">
            <a:avLst/>
          </a:prstGeom>
          <a:noFill/>
          <a:ln w="9525">
            <a:solidFill>
              <a:srgbClr val="FF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08" name="Line 24"/>
          <p:cNvSpPr>
            <a:spLocks noChangeShapeType="1"/>
          </p:cNvSpPr>
          <p:nvPr/>
        </p:nvSpPr>
        <p:spPr bwMode="auto">
          <a:xfrm>
            <a:off x="990600" y="5380038"/>
            <a:ext cx="4572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09" name="Line 25"/>
          <p:cNvSpPr>
            <a:spLocks noChangeShapeType="1"/>
          </p:cNvSpPr>
          <p:nvPr/>
        </p:nvSpPr>
        <p:spPr bwMode="auto">
          <a:xfrm>
            <a:off x="990600" y="6065838"/>
            <a:ext cx="4572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10" name="Line 26"/>
          <p:cNvSpPr>
            <a:spLocks noChangeShapeType="1"/>
          </p:cNvSpPr>
          <p:nvPr/>
        </p:nvSpPr>
        <p:spPr bwMode="auto">
          <a:xfrm flipH="1">
            <a:off x="5105400" y="2636838"/>
            <a:ext cx="457200" cy="3810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11" name="Line 27"/>
          <p:cNvSpPr>
            <a:spLocks noChangeShapeType="1"/>
          </p:cNvSpPr>
          <p:nvPr/>
        </p:nvSpPr>
        <p:spPr bwMode="auto">
          <a:xfrm>
            <a:off x="5761038" y="2651125"/>
            <a:ext cx="609600" cy="3810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12" name="Line 28"/>
          <p:cNvSpPr>
            <a:spLocks noChangeShapeType="1"/>
          </p:cNvSpPr>
          <p:nvPr/>
        </p:nvSpPr>
        <p:spPr bwMode="auto">
          <a:xfrm>
            <a:off x="4800600" y="3398838"/>
            <a:ext cx="0" cy="13716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13" name="Line 29"/>
          <p:cNvSpPr>
            <a:spLocks noChangeShapeType="1"/>
          </p:cNvSpPr>
          <p:nvPr/>
        </p:nvSpPr>
        <p:spPr bwMode="auto">
          <a:xfrm>
            <a:off x="4800600" y="4008438"/>
            <a:ext cx="3810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14" name="Line 30"/>
          <p:cNvSpPr>
            <a:spLocks noChangeShapeType="1"/>
          </p:cNvSpPr>
          <p:nvPr/>
        </p:nvSpPr>
        <p:spPr bwMode="auto">
          <a:xfrm>
            <a:off x="4800600" y="4770438"/>
            <a:ext cx="3810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5615" name="Rectangle 31"/>
          <p:cNvSpPr>
            <a:spLocks noChangeArrowheads="1"/>
          </p:cNvSpPr>
          <p:nvPr/>
        </p:nvSpPr>
        <p:spPr bwMode="auto">
          <a:xfrm>
            <a:off x="7394575" y="2989263"/>
            <a:ext cx="1417638" cy="590550"/>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时间序列预测</a:t>
            </a:r>
          </a:p>
        </p:txBody>
      </p:sp>
      <p:sp>
        <p:nvSpPr>
          <p:cNvPr id="195616" name="Line 32"/>
          <p:cNvSpPr>
            <a:spLocks noChangeShapeType="1"/>
          </p:cNvSpPr>
          <p:nvPr/>
        </p:nvSpPr>
        <p:spPr bwMode="auto">
          <a:xfrm>
            <a:off x="6065838" y="2652713"/>
            <a:ext cx="1752600" cy="34925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33" name="矩形 32"/>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581163136"/>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179512" y="188640"/>
            <a:ext cx="8229600" cy="732557"/>
          </a:xfrm>
        </p:spPr>
        <p:txBody>
          <a:bodyPr/>
          <a:lstStyle/>
          <a:p>
            <a:r>
              <a:rPr kumimoji="0" lang="zh-CN" altLang="en-US">
                <a:latin typeface="Calibri" charset="0"/>
                <a:ea typeface="宋体" charset="0"/>
              </a:rPr>
              <a:t>数据挖掘的典型结果</a:t>
            </a:r>
            <a:r>
              <a:rPr kumimoji="0" lang="en-US" altLang="zh-CN">
                <a:latin typeface="Calibri" charset="0"/>
                <a:ea typeface="宋体" charset="0"/>
              </a:rPr>
              <a:t>——</a:t>
            </a:r>
            <a:r>
              <a:rPr kumimoji="0" lang="zh-CN" altLang="en-US">
                <a:latin typeface="Calibri" charset="0"/>
                <a:ea typeface="宋体" charset="0"/>
              </a:rPr>
              <a:t>金融</a:t>
            </a:r>
          </a:p>
        </p:txBody>
      </p:sp>
      <p:sp>
        <p:nvSpPr>
          <p:cNvPr id="68610" name="Rectangle 3"/>
          <p:cNvSpPr>
            <a:spLocks noGrp="1" noChangeArrowheads="1"/>
          </p:cNvSpPr>
          <p:nvPr>
            <p:ph idx="1"/>
          </p:nvPr>
        </p:nvSpPr>
        <p:spPr>
          <a:xfrm>
            <a:off x="369888" y="1220788"/>
            <a:ext cx="7867650" cy="1347787"/>
          </a:xfrm>
        </p:spPr>
        <p:txBody>
          <a:bodyPr/>
          <a:lstStyle/>
          <a:p>
            <a:r>
              <a:rPr kumimoji="0" lang="en-US" altLang="zh-CN">
                <a:latin typeface="经典楷体简" charset="0"/>
                <a:ea typeface="宋体" charset="0"/>
              </a:rPr>
              <a:t> </a:t>
            </a:r>
            <a:r>
              <a:rPr kumimoji="0" lang="zh-CN" altLang="en-US">
                <a:latin typeface="经典楷体简" charset="0"/>
                <a:ea typeface="宋体" charset="0"/>
              </a:rPr>
              <a:t>问题描述：预测信用水平是好还是差，银行据此决定是否向客户发放贷款，发放多少</a:t>
            </a:r>
            <a:r>
              <a:rPr kumimoji="0" lang="en-US" altLang="zh-CN">
                <a:latin typeface="经典楷体简" charset="0"/>
                <a:ea typeface="宋体" charset="0"/>
              </a:rPr>
              <a:t> </a:t>
            </a:r>
          </a:p>
          <a:p>
            <a:r>
              <a:rPr kumimoji="0" lang="en-US" altLang="zh-CN">
                <a:latin typeface="经典楷体简" charset="0"/>
                <a:ea typeface="宋体" charset="0"/>
              </a:rPr>
              <a:t> </a:t>
            </a:r>
            <a:r>
              <a:rPr kumimoji="0" lang="zh-CN" altLang="en-US">
                <a:latin typeface="经典楷体简" charset="0"/>
                <a:ea typeface="宋体" charset="0"/>
              </a:rPr>
              <a:t>结果描述</a:t>
            </a:r>
            <a:r>
              <a:rPr kumimoji="0" lang="en-US" altLang="zh-CN">
                <a:latin typeface="经典楷体简" charset="0"/>
                <a:ea typeface="宋体" charset="0"/>
                <a:sym typeface="Wingdings" charset="0"/>
              </a:rPr>
              <a:t>:(</a:t>
            </a:r>
            <a:r>
              <a:rPr kumimoji="0" lang="zh-CN" altLang="en-US">
                <a:latin typeface="经典楷体简" charset="0"/>
                <a:ea typeface="宋体" charset="0"/>
                <a:sym typeface="Wingdings" charset="0"/>
              </a:rPr>
              <a:t>决策树）</a:t>
            </a:r>
          </a:p>
        </p:txBody>
      </p:sp>
      <p:sp>
        <p:nvSpPr>
          <p:cNvPr id="196612" name="Rectangle 4"/>
          <p:cNvSpPr>
            <a:spLocks noChangeArrowheads="1"/>
          </p:cNvSpPr>
          <p:nvPr/>
        </p:nvSpPr>
        <p:spPr bwMode="auto">
          <a:xfrm>
            <a:off x="5391150" y="2711450"/>
            <a:ext cx="21336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收入大于</a:t>
            </a:r>
            <a:r>
              <a:rPr lang="en-US" altLang="zh-CN"/>
              <a:t>5</a:t>
            </a:r>
            <a:r>
              <a:rPr lang="zh-CN" altLang="en-US"/>
              <a:t>万元</a:t>
            </a:r>
            <a:r>
              <a:rPr lang="en-US" altLang="zh-CN"/>
              <a:t>/</a:t>
            </a:r>
            <a:r>
              <a:rPr lang="zh-CN" altLang="en-US"/>
              <a:t>年</a:t>
            </a:r>
          </a:p>
        </p:txBody>
      </p:sp>
      <p:sp>
        <p:nvSpPr>
          <p:cNvPr id="196613" name="Rectangle 5"/>
          <p:cNvSpPr>
            <a:spLocks noChangeArrowheads="1"/>
          </p:cNvSpPr>
          <p:nvPr/>
        </p:nvSpPr>
        <p:spPr bwMode="auto">
          <a:xfrm>
            <a:off x="4933950" y="3549650"/>
            <a:ext cx="3810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是</a:t>
            </a:r>
          </a:p>
        </p:txBody>
      </p:sp>
      <p:sp>
        <p:nvSpPr>
          <p:cNvPr id="196614" name="Rectangle 6"/>
          <p:cNvSpPr>
            <a:spLocks noChangeArrowheads="1"/>
          </p:cNvSpPr>
          <p:nvPr/>
        </p:nvSpPr>
        <p:spPr bwMode="auto">
          <a:xfrm>
            <a:off x="7448550" y="3549650"/>
            <a:ext cx="3048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否</a:t>
            </a:r>
          </a:p>
        </p:txBody>
      </p:sp>
      <p:sp>
        <p:nvSpPr>
          <p:cNvPr id="196615" name="Line 7"/>
          <p:cNvSpPr>
            <a:spLocks noChangeShapeType="1"/>
          </p:cNvSpPr>
          <p:nvPr/>
        </p:nvSpPr>
        <p:spPr bwMode="auto">
          <a:xfrm flipH="1">
            <a:off x="4171950" y="4845050"/>
            <a:ext cx="685800" cy="914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6616" name="Line 8"/>
          <p:cNvSpPr>
            <a:spLocks noChangeShapeType="1"/>
          </p:cNvSpPr>
          <p:nvPr/>
        </p:nvSpPr>
        <p:spPr bwMode="auto">
          <a:xfrm>
            <a:off x="6610350" y="3321050"/>
            <a:ext cx="1066800" cy="914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6617" name="Rectangle 9"/>
          <p:cNvSpPr>
            <a:spLocks noChangeArrowheads="1"/>
          </p:cNvSpPr>
          <p:nvPr/>
        </p:nvSpPr>
        <p:spPr bwMode="auto">
          <a:xfrm>
            <a:off x="6457950" y="4235450"/>
            <a:ext cx="21336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有无储蓄帐户</a:t>
            </a:r>
          </a:p>
        </p:txBody>
      </p:sp>
      <p:sp>
        <p:nvSpPr>
          <p:cNvPr id="196618" name="Rectangle 10"/>
          <p:cNvSpPr>
            <a:spLocks noChangeArrowheads="1"/>
          </p:cNvSpPr>
          <p:nvPr/>
        </p:nvSpPr>
        <p:spPr bwMode="auto">
          <a:xfrm>
            <a:off x="3867150" y="4235450"/>
            <a:ext cx="21336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是否房主</a:t>
            </a:r>
          </a:p>
        </p:txBody>
      </p:sp>
      <p:sp>
        <p:nvSpPr>
          <p:cNvPr id="196619" name="Rectangle 11"/>
          <p:cNvSpPr>
            <a:spLocks noChangeArrowheads="1"/>
          </p:cNvSpPr>
          <p:nvPr/>
        </p:nvSpPr>
        <p:spPr bwMode="auto">
          <a:xfrm>
            <a:off x="6534150" y="5073650"/>
            <a:ext cx="3810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否</a:t>
            </a:r>
          </a:p>
        </p:txBody>
      </p:sp>
      <p:sp>
        <p:nvSpPr>
          <p:cNvPr id="196620" name="Rectangle 12"/>
          <p:cNvSpPr>
            <a:spLocks noChangeArrowheads="1"/>
          </p:cNvSpPr>
          <p:nvPr/>
        </p:nvSpPr>
        <p:spPr bwMode="auto">
          <a:xfrm>
            <a:off x="4019550" y="4997450"/>
            <a:ext cx="3810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是</a:t>
            </a:r>
          </a:p>
        </p:txBody>
      </p:sp>
      <p:sp>
        <p:nvSpPr>
          <p:cNvPr id="196621" name="Rectangle 13"/>
          <p:cNvSpPr>
            <a:spLocks noChangeArrowheads="1"/>
          </p:cNvSpPr>
          <p:nvPr/>
        </p:nvSpPr>
        <p:spPr bwMode="auto">
          <a:xfrm>
            <a:off x="7981950" y="5073650"/>
            <a:ext cx="3048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是</a:t>
            </a:r>
          </a:p>
        </p:txBody>
      </p:sp>
      <p:sp>
        <p:nvSpPr>
          <p:cNvPr id="196622" name="Rectangle 14"/>
          <p:cNvSpPr>
            <a:spLocks noChangeArrowheads="1"/>
          </p:cNvSpPr>
          <p:nvPr/>
        </p:nvSpPr>
        <p:spPr bwMode="auto">
          <a:xfrm>
            <a:off x="5467350" y="4997450"/>
            <a:ext cx="304800" cy="346075"/>
          </a:xfrm>
          <a:prstGeom prst="rect">
            <a:avLst/>
          </a:prstGeom>
          <a:solidFill>
            <a:srgbClr val="00FFFF">
              <a:alpha val="98000"/>
            </a:srgbClr>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否</a:t>
            </a:r>
          </a:p>
        </p:txBody>
      </p:sp>
      <p:sp>
        <p:nvSpPr>
          <p:cNvPr id="196623" name="Line 15"/>
          <p:cNvSpPr>
            <a:spLocks noChangeShapeType="1"/>
          </p:cNvSpPr>
          <p:nvPr/>
        </p:nvSpPr>
        <p:spPr bwMode="auto">
          <a:xfrm flipH="1">
            <a:off x="4781550" y="3321050"/>
            <a:ext cx="1295400" cy="914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6624" name="Line 16"/>
          <p:cNvSpPr>
            <a:spLocks noChangeShapeType="1"/>
          </p:cNvSpPr>
          <p:nvPr/>
        </p:nvSpPr>
        <p:spPr bwMode="auto">
          <a:xfrm flipH="1">
            <a:off x="6534150" y="4845050"/>
            <a:ext cx="838200" cy="1066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6625" name="Line 17"/>
          <p:cNvSpPr>
            <a:spLocks noChangeShapeType="1"/>
          </p:cNvSpPr>
          <p:nvPr/>
        </p:nvSpPr>
        <p:spPr bwMode="auto">
          <a:xfrm>
            <a:off x="5086350" y="4845050"/>
            <a:ext cx="838200" cy="1066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6626" name="Line 18"/>
          <p:cNvSpPr>
            <a:spLocks noChangeShapeType="1"/>
          </p:cNvSpPr>
          <p:nvPr/>
        </p:nvSpPr>
        <p:spPr bwMode="auto">
          <a:xfrm>
            <a:off x="7600950" y="4845050"/>
            <a:ext cx="609600" cy="914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6627" name="Oval 19"/>
          <p:cNvSpPr>
            <a:spLocks noChangeArrowheads="1"/>
          </p:cNvSpPr>
          <p:nvPr/>
        </p:nvSpPr>
        <p:spPr bwMode="auto">
          <a:xfrm>
            <a:off x="3714750" y="5805488"/>
            <a:ext cx="914400" cy="447675"/>
          </a:xfrm>
          <a:prstGeom prst="ellipse">
            <a:avLst/>
          </a:prstGeom>
          <a:solidFill>
            <a:srgbClr val="00FFFF">
              <a:alpha val="98000"/>
            </a:srgbClr>
          </a:solidFill>
          <a:ln w="9525">
            <a:solidFill>
              <a:srgbClr val="FFFF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批准</a:t>
            </a:r>
          </a:p>
        </p:txBody>
      </p:sp>
      <p:sp>
        <p:nvSpPr>
          <p:cNvPr id="196628" name="Oval 20"/>
          <p:cNvSpPr>
            <a:spLocks noChangeArrowheads="1"/>
          </p:cNvSpPr>
          <p:nvPr/>
        </p:nvSpPr>
        <p:spPr bwMode="auto">
          <a:xfrm>
            <a:off x="5772150" y="5830888"/>
            <a:ext cx="914400" cy="793750"/>
          </a:xfrm>
          <a:prstGeom prst="ellipse">
            <a:avLst/>
          </a:prstGeom>
          <a:solidFill>
            <a:srgbClr val="00FFFF">
              <a:alpha val="98000"/>
            </a:srgbClr>
          </a:solidFill>
          <a:ln w="9525">
            <a:solidFill>
              <a:srgbClr val="FFFF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a:t>不批准</a:t>
            </a:r>
          </a:p>
        </p:txBody>
      </p:sp>
      <p:sp>
        <p:nvSpPr>
          <p:cNvPr id="196629" name="Oval 21"/>
          <p:cNvSpPr>
            <a:spLocks noChangeArrowheads="1"/>
          </p:cNvSpPr>
          <p:nvPr/>
        </p:nvSpPr>
        <p:spPr bwMode="auto">
          <a:xfrm>
            <a:off x="7905750" y="5805488"/>
            <a:ext cx="914400" cy="447675"/>
          </a:xfrm>
          <a:prstGeom prst="ellipse">
            <a:avLst/>
          </a:prstGeom>
          <a:solidFill>
            <a:srgbClr val="00FFFF">
              <a:alpha val="98000"/>
            </a:srgbClr>
          </a:solidFill>
          <a:ln w="9525">
            <a:solidFill>
              <a:srgbClr val="FFFF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zh-CN" altLang="en-US" dirty="0"/>
              <a:t>批准</a:t>
            </a:r>
          </a:p>
        </p:txBody>
      </p:sp>
      <p:sp>
        <p:nvSpPr>
          <p:cNvPr id="22" name="矩形 21"/>
          <p:cNvSpPr/>
          <p:nvPr/>
        </p:nvSpPr>
        <p:spPr>
          <a:xfrm>
            <a:off x="7092280" y="6309320"/>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22884085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323528" y="260648"/>
            <a:ext cx="8229600" cy="732557"/>
          </a:xfrm>
        </p:spPr>
        <p:txBody>
          <a:bodyPr/>
          <a:lstStyle/>
          <a:p>
            <a:r>
              <a:rPr kumimoji="0" lang="zh-CN" altLang="en-US" dirty="0">
                <a:latin typeface="Calibri" charset="0"/>
                <a:ea typeface="宋体" charset="0"/>
              </a:rPr>
              <a:t>数据挖掘的典型结果</a:t>
            </a:r>
            <a:r>
              <a:rPr kumimoji="0" lang="en-US" altLang="zh-CN" dirty="0">
                <a:latin typeface="Calibri" charset="0"/>
                <a:ea typeface="宋体" charset="0"/>
              </a:rPr>
              <a:t>——</a:t>
            </a:r>
            <a:r>
              <a:rPr kumimoji="0" lang="zh-CN" altLang="en-US" dirty="0">
                <a:latin typeface="Calibri" charset="0"/>
                <a:ea typeface="宋体" charset="0"/>
              </a:rPr>
              <a:t>电信</a:t>
            </a:r>
          </a:p>
        </p:txBody>
      </p:sp>
      <p:sp>
        <p:nvSpPr>
          <p:cNvPr id="69634" name="Rectangle 3"/>
          <p:cNvSpPr>
            <a:spLocks noGrp="1" noChangeArrowheads="1"/>
          </p:cNvSpPr>
          <p:nvPr>
            <p:ph idx="1"/>
          </p:nvPr>
        </p:nvSpPr>
        <p:spPr>
          <a:xfrm>
            <a:off x="369888" y="1220788"/>
            <a:ext cx="7867650" cy="922337"/>
          </a:xfrm>
        </p:spPr>
        <p:txBody>
          <a:bodyPr/>
          <a:lstStyle/>
          <a:p>
            <a:r>
              <a:rPr kumimoji="0" lang="en-US" altLang="zh-CN">
                <a:latin typeface="Calibri" charset="0"/>
                <a:ea typeface="宋体" charset="0"/>
              </a:rPr>
              <a:t> </a:t>
            </a:r>
            <a:r>
              <a:rPr kumimoji="0" lang="zh-CN" altLang="en-US">
                <a:latin typeface="Calibri" charset="0"/>
                <a:ea typeface="宋体" charset="0"/>
              </a:rPr>
              <a:t>问题描述：根据客户信息，预测客户流失可能性</a:t>
            </a:r>
            <a:endParaRPr kumimoji="0" lang="en-US" altLang="zh-CN">
              <a:latin typeface="Calibri" charset="0"/>
              <a:ea typeface="宋体" charset="0"/>
            </a:endParaRPr>
          </a:p>
          <a:p>
            <a:r>
              <a:rPr kumimoji="0" lang="en-US" altLang="zh-CN">
                <a:latin typeface="Calibri" charset="0"/>
                <a:ea typeface="宋体" charset="0"/>
              </a:rPr>
              <a:t> </a:t>
            </a:r>
            <a:r>
              <a:rPr kumimoji="0" lang="zh-CN" altLang="en-US">
                <a:latin typeface="Calibri" charset="0"/>
                <a:ea typeface="宋体" charset="0"/>
              </a:rPr>
              <a:t>结果描述</a:t>
            </a:r>
            <a:r>
              <a:rPr kumimoji="0" lang="en-US" altLang="zh-CN">
                <a:latin typeface="Calibri" charset="0"/>
                <a:ea typeface="宋体" charset="0"/>
                <a:sym typeface="Wingdings" charset="0"/>
              </a:rPr>
              <a:t>:(</a:t>
            </a:r>
            <a:r>
              <a:rPr kumimoji="0" lang="zh-CN" altLang="en-US">
                <a:latin typeface="Calibri" charset="0"/>
                <a:ea typeface="宋体" charset="0"/>
                <a:sym typeface="Wingdings" charset="0"/>
              </a:rPr>
              <a:t>神经网络）</a:t>
            </a:r>
            <a:endParaRPr kumimoji="0" lang="en-US" altLang="zh-CN">
              <a:latin typeface="Calibri" charset="0"/>
              <a:ea typeface="宋体" charset="0"/>
            </a:endParaRPr>
          </a:p>
          <a:p>
            <a:endParaRPr kumimoji="0" lang="zh-CN" altLang="en-US">
              <a:latin typeface="Calibri" charset="0"/>
              <a:ea typeface="宋体" charset="0"/>
            </a:endParaRPr>
          </a:p>
        </p:txBody>
      </p:sp>
      <p:sp>
        <p:nvSpPr>
          <p:cNvPr id="197636" name="Text Box 4"/>
          <p:cNvSpPr txBox="1">
            <a:spLocks noChangeArrowheads="1"/>
          </p:cNvSpPr>
          <p:nvPr/>
        </p:nvSpPr>
        <p:spPr bwMode="auto">
          <a:xfrm>
            <a:off x="746125" y="3656013"/>
            <a:ext cx="468313" cy="22098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a:spAutoFit/>
          </a:bodyPr>
          <a:lstStyle/>
          <a:p>
            <a:pPr>
              <a:defRPr/>
            </a:pPr>
            <a:r>
              <a:rPr lang="zh-CN" altLang="en-US" sz="1800" b="0">
                <a:solidFill>
                  <a:srgbClr val="0000FF"/>
                </a:solidFill>
                <a:ea typeface="黑体" charset="0"/>
                <a:cs typeface="黑体" charset="0"/>
              </a:rPr>
              <a:t>输</a:t>
            </a:r>
            <a:r>
              <a:rPr lang="en-US" altLang="zh-CN" sz="1800" b="0">
                <a:solidFill>
                  <a:srgbClr val="0000FF"/>
                </a:solidFill>
                <a:ea typeface="黑体" charset="0"/>
                <a:cs typeface="黑体" charset="0"/>
              </a:rPr>
              <a:t>              </a:t>
            </a:r>
            <a:r>
              <a:rPr lang="zh-CN" altLang="en-US" sz="1800" b="0">
                <a:solidFill>
                  <a:srgbClr val="0000FF"/>
                </a:solidFill>
                <a:ea typeface="黑体" charset="0"/>
                <a:cs typeface="黑体" charset="0"/>
              </a:rPr>
              <a:t>入</a:t>
            </a:r>
          </a:p>
        </p:txBody>
      </p:sp>
      <p:sp>
        <p:nvSpPr>
          <p:cNvPr id="197637" name="Oval 5"/>
          <p:cNvSpPr>
            <a:spLocks noChangeArrowheads="1"/>
          </p:cNvSpPr>
          <p:nvPr/>
        </p:nvSpPr>
        <p:spPr bwMode="auto">
          <a:xfrm>
            <a:off x="3565525" y="3503613"/>
            <a:ext cx="228600" cy="22860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7638" name="Oval 6"/>
          <p:cNvSpPr>
            <a:spLocks noChangeArrowheads="1"/>
          </p:cNvSpPr>
          <p:nvPr/>
        </p:nvSpPr>
        <p:spPr bwMode="auto">
          <a:xfrm>
            <a:off x="3565525" y="3960813"/>
            <a:ext cx="228600" cy="22860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7639" name="Oval 7"/>
          <p:cNvSpPr>
            <a:spLocks noChangeArrowheads="1"/>
          </p:cNvSpPr>
          <p:nvPr/>
        </p:nvSpPr>
        <p:spPr bwMode="auto">
          <a:xfrm>
            <a:off x="3565525" y="4418013"/>
            <a:ext cx="228600" cy="22860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7640" name="Oval 8"/>
          <p:cNvSpPr>
            <a:spLocks noChangeArrowheads="1"/>
          </p:cNvSpPr>
          <p:nvPr/>
        </p:nvSpPr>
        <p:spPr bwMode="auto">
          <a:xfrm>
            <a:off x="3565525" y="4875213"/>
            <a:ext cx="228600" cy="22860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7641" name="Oval 9"/>
          <p:cNvSpPr>
            <a:spLocks noChangeArrowheads="1"/>
          </p:cNvSpPr>
          <p:nvPr/>
        </p:nvSpPr>
        <p:spPr bwMode="auto">
          <a:xfrm>
            <a:off x="3565525" y="5332413"/>
            <a:ext cx="228600" cy="22860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7642" name="Oval 10"/>
          <p:cNvSpPr>
            <a:spLocks noChangeArrowheads="1"/>
          </p:cNvSpPr>
          <p:nvPr/>
        </p:nvSpPr>
        <p:spPr bwMode="auto">
          <a:xfrm>
            <a:off x="3565525" y="5789613"/>
            <a:ext cx="228600" cy="22860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7643" name="Oval 11"/>
          <p:cNvSpPr>
            <a:spLocks noChangeArrowheads="1"/>
          </p:cNvSpPr>
          <p:nvPr/>
        </p:nvSpPr>
        <p:spPr bwMode="auto">
          <a:xfrm>
            <a:off x="4403725" y="3960813"/>
            <a:ext cx="228600" cy="22860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7644" name="Oval 12"/>
          <p:cNvSpPr>
            <a:spLocks noChangeArrowheads="1"/>
          </p:cNvSpPr>
          <p:nvPr/>
        </p:nvSpPr>
        <p:spPr bwMode="auto">
          <a:xfrm>
            <a:off x="4403725" y="4418013"/>
            <a:ext cx="228600" cy="22860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7645" name="Oval 13"/>
          <p:cNvSpPr>
            <a:spLocks noChangeArrowheads="1"/>
          </p:cNvSpPr>
          <p:nvPr/>
        </p:nvSpPr>
        <p:spPr bwMode="auto">
          <a:xfrm>
            <a:off x="4403725" y="4875213"/>
            <a:ext cx="228600" cy="22860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7646" name="Oval 14"/>
          <p:cNvSpPr>
            <a:spLocks noChangeArrowheads="1"/>
          </p:cNvSpPr>
          <p:nvPr/>
        </p:nvSpPr>
        <p:spPr bwMode="auto">
          <a:xfrm>
            <a:off x="4403725" y="5332413"/>
            <a:ext cx="228600" cy="22860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7647" name="Oval 15"/>
          <p:cNvSpPr>
            <a:spLocks noChangeArrowheads="1"/>
          </p:cNvSpPr>
          <p:nvPr/>
        </p:nvSpPr>
        <p:spPr bwMode="auto">
          <a:xfrm>
            <a:off x="5394325" y="4646613"/>
            <a:ext cx="228600" cy="228600"/>
          </a:xfrm>
          <a:prstGeom prst="ellipse">
            <a:avLst/>
          </a:prstGeom>
          <a:solidFill>
            <a:srgbClr val="0000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a:p>
        </p:txBody>
      </p:sp>
      <p:sp>
        <p:nvSpPr>
          <p:cNvPr id="197648" name="Line 16"/>
          <p:cNvSpPr>
            <a:spLocks noChangeShapeType="1"/>
          </p:cNvSpPr>
          <p:nvPr/>
        </p:nvSpPr>
        <p:spPr bwMode="auto">
          <a:xfrm>
            <a:off x="3794125" y="3579813"/>
            <a:ext cx="609600" cy="4572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49" name="Line 17"/>
          <p:cNvSpPr>
            <a:spLocks noChangeShapeType="1"/>
          </p:cNvSpPr>
          <p:nvPr/>
        </p:nvSpPr>
        <p:spPr bwMode="auto">
          <a:xfrm>
            <a:off x="3794125" y="3579813"/>
            <a:ext cx="609600" cy="914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50" name="Line 18"/>
          <p:cNvSpPr>
            <a:spLocks noChangeShapeType="1"/>
          </p:cNvSpPr>
          <p:nvPr/>
        </p:nvSpPr>
        <p:spPr bwMode="auto">
          <a:xfrm>
            <a:off x="3794125" y="3656013"/>
            <a:ext cx="609600" cy="1295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51" name="Line 19"/>
          <p:cNvSpPr>
            <a:spLocks noChangeShapeType="1"/>
          </p:cNvSpPr>
          <p:nvPr/>
        </p:nvSpPr>
        <p:spPr bwMode="auto">
          <a:xfrm>
            <a:off x="3794125" y="3732213"/>
            <a:ext cx="609600" cy="1676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52" name="Line 20"/>
          <p:cNvSpPr>
            <a:spLocks noChangeShapeType="1"/>
          </p:cNvSpPr>
          <p:nvPr/>
        </p:nvSpPr>
        <p:spPr bwMode="auto">
          <a:xfrm>
            <a:off x="3794125" y="4037013"/>
            <a:ext cx="6096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53" name="Line 21"/>
          <p:cNvSpPr>
            <a:spLocks noChangeShapeType="1"/>
          </p:cNvSpPr>
          <p:nvPr/>
        </p:nvSpPr>
        <p:spPr bwMode="auto">
          <a:xfrm>
            <a:off x="3870325" y="4037013"/>
            <a:ext cx="533400" cy="4572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54" name="Line 22"/>
          <p:cNvSpPr>
            <a:spLocks noChangeShapeType="1"/>
          </p:cNvSpPr>
          <p:nvPr/>
        </p:nvSpPr>
        <p:spPr bwMode="auto">
          <a:xfrm>
            <a:off x="3870325" y="4037013"/>
            <a:ext cx="533400" cy="914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55" name="Line 23"/>
          <p:cNvSpPr>
            <a:spLocks noChangeShapeType="1"/>
          </p:cNvSpPr>
          <p:nvPr/>
        </p:nvSpPr>
        <p:spPr bwMode="auto">
          <a:xfrm>
            <a:off x="3794125" y="4037013"/>
            <a:ext cx="609600" cy="1371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56" name="Line 24"/>
          <p:cNvSpPr>
            <a:spLocks noChangeShapeType="1"/>
          </p:cNvSpPr>
          <p:nvPr/>
        </p:nvSpPr>
        <p:spPr bwMode="auto">
          <a:xfrm flipV="1">
            <a:off x="3794125" y="4113213"/>
            <a:ext cx="609600" cy="3810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57" name="Line 25"/>
          <p:cNvSpPr>
            <a:spLocks noChangeShapeType="1"/>
          </p:cNvSpPr>
          <p:nvPr/>
        </p:nvSpPr>
        <p:spPr bwMode="auto">
          <a:xfrm>
            <a:off x="3794125" y="4494213"/>
            <a:ext cx="6096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58" name="Line 26"/>
          <p:cNvSpPr>
            <a:spLocks noChangeShapeType="1"/>
          </p:cNvSpPr>
          <p:nvPr/>
        </p:nvSpPr>
        <p:spPr bwMode="auto">
          <a:xfrm>
            <a:off x="3794125" y="4494213"/>
            <a:ext cx="609600" cy="4572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59" name="Line 27"/>
          <p:cNvSpPr>
            <a:spLocks noChangeShapeType="1"/>
          </p:cNvSpPr>
          <p:nvPr/>
        </p:nvSpPr>
        <p:spPr bwMode="auto">
          <a:xfrm>
            <a:off x="3794125" y="4494213"/>
            <a:ext cx="609600" cy="914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60" name="Line 28"/>
          <p:cNvSpPr>
            <a:spLocks noChangeShapeType="1"/>
          </p:cNvSpPr>
          <p:nvPr/>
        </p:nvSpPr>
        <p:spPr bwMode="auto">
          <a:xfrm flipV="1">
            <a:off x="3794125" y="4113213"/>
            <a:ext cx="609600" cy="8382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61" name="Line 29"/>
          <p:cNvSpPr>
            <a:spLocks noChangeShapeType="1"/>
          </p:cNvSpPr>
          <p:nvPr/>
        </p:nvSpPr>
        <p:spPr bwMode="auto">
          <a:xfrm flipV="1">
            <a:off x="3794125" y="4494213"/>
            <a:ext cx="609600" cy="4572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62" name="Line 30"/>
          <p:cNvSpPr>
            <a:spLocks noChangeShapeType="1"/>
          </p:cNvSpPr>
          <p:nvPr/>
        </p:nvSpPr>
        <p:spPr bwMode="auto">
          <a:xfrm>
            <a:off x="3794125" y="4951413"/>
            <a:ext cx="6096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63" name="Line 31"/>
          <p:cNvSpPr>
            <a:spLocks noChangeShapeType="1"/>
          </p:cNvSpPr>
          <p:nvPr/>
        </p:nvSpPr>
        <p:spPr bwMode="auto">
          <a:xfrm>
            <a:off x="3794125" y="4951413"/>
            <a:ext cx="609600" cy="4572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64" name="Line 32"/>
          <p:cNvSpPr>
            <a:spLocks noChangeShapeType="1"/>
          </p:cNvSpPr>
          <p:nvPr/>
        </p:nvSpPr>
        <p:spPr bwMode="auto">
          <a:xfrm flipV="1">
            <a:off x="3794125" y="4113213"/>
            <a:ext cx="609600" cy="1295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65" name="Line 33"/>
          <p:cNvSpPr>
            <a:spLocks noChangeShapeType="1"/>
          </p:cNvSpPr>
          <p:nvPr/>
        </p:nvSpPr>
        <p:spPr bwMode="auto">
          <a:xfrm flipV="1">
            <a:off x="3794125" y="4494213"/>
            <a:ext cx="609600" cy="914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66" name="Line 34"/>
          <p:cNvSpPr>
            <a:spLocks noChangeShapeType="1"/>
          </p:cNvSpPr>
          <p:nvPr/>
        </p:nvSpPr>
        <p:spPr bwMode="auto">
          <a:xfrm flipV="1">
            <a:off x="3794125" y="4951413"/>
            <a:ext cx="609600" cy="4572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67" name="Line 35"/>
          <p:cNvSpPr>
            <a:spLocks noChangeShapeType="1"/>
          </p:cNvSpPr>
          <p:nvPr/>
        </p:nvSpPr>
        <p:spPr bwMode="auto">
          <a:xfrm>
            <a:off x="3794125" y="5408613"/>
            <a:ext cx="6096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68" name="Line 36"/>
          <p:cNvSpPr>
            <a:spLocks noChangeShapeType="1"/>
          </p:cNvSpPr>
          <p:nvPr/>
        </p:nvSpPr>
        <p:spPr bwMode="auto">
          <a:xfrm flipV="1">
            <a:off x="3794125" y="4037013"/>
            <a:ext cx="609600" cy="1828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69" name="Line 37"/>
          <p:cNvSpPr>
            <a:spLocks noChangeShapeType="1"/>
          </p:cNvSpPr>
          <p:nvPr/>
        </p:nvSpPr>
        <p:spPr bwMode="auto">
          <a:xfrm flipV="1">
            <a:off x="3794125" y="4494213"/>
            <a:ext cx="609600" cy="1371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70" name="Line 38"/>
          <p:cNvSpPr>
            <a:spLocks noChangeShapeType="1"/>
          </p:cNvSpPr>
          <p:nvPr/>
        </p:nvSpPr>
        <p:spPr bwMode="auto">
          <a:xfrm flipV="1">
            <a:off x="3794125" y="4951413"/>
            <a:ext cx="609600" cy="9144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71" name="Line 39"/>
          <p:cNvSpPr>
            <a:spLocks noChangeShapeType="1"/>
          </p:cNvSpPr>
          <p:nvPr/>
        </p:nvSpPr>
        <p:spPr bwMode="auto">
          <a:xfrm flipV="1">
            <a:off x="3794125" y="5408613"/>
            <a:ext cx="609600" cy="4572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72" name="Line 40"/>
          <p:cNvSpPr>
            <a:spLocks noChangeShapeType="1"/>
          </p:cNvSpPr>
          <p:nvPr/>
        </p:nvSpPr>
        <p:spPr bwMode="auto">
          <a:xfrm>
            <a:off x="4632325" y="4113213"/>
            <a:ext cx="762000" cy="609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73" name="Line 41"/>
          <p:cNvSpPr>
            <a:spLocks noChangeShapeType="1"/>
          </p:cNvSpPr>
          <p:nvPr/>
        </p:nvSpPr>
        <p:spPr bwMode="auto">
          <a:xfrm>
            <a:off x="4632325" y="4494213"/>
            <a:ext cx="762000" cy="228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74" name="Line 42"/>
          <p:cNvSpPr>
            <a:spLocks noChangeShapeType="1"/>
          </p:cNvSpPr>
          <p:nvPr/>
        </p:nvSpPr>
        <p:spPr bwMode="auto">
          <a:xfrm flipV="1">
            <a:off x="4632325" y="4722813"/>
            <a:ext cx="762000" cy="228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75" name="Line 43"/>
          <p:cNvSpPr>
            <a:spLocks noChangeShapeType="1"/>
          </p:cNvSpPr>
          <p:nvPr/>
        </p:nvSpPr>
        <p:spPr bwMode="auto">
          <a:xfrm flipV="1">
            <a:off x="4632325" y="4722813"/>
            <a:ext cx="762000" cy="685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76" name="Line 44"/>
          <p:cNvSpPr>
            <a:spLocks noChangeShapeType="1"/>
          </p:cNvSpPr>
          <p:nvPr/>
        </p:nvSpPr>
        <p:spPr bwMode="auto">
          <a:xfrm>
            <a:off x="5622925" y="4722813"/>
            <a:ext cx="7620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77" name="Text Box 45"/>
          <p:cNvSpPr txBox="1">
            <a:spLocks noChangeArrowheads="1"/>
          </p:cNvSpPr>
          <p:nvPr/>
        </p:nvSpPr>
        <p:spPr bwMode="auto">
          <a:xfrm>
            <a:off x="6384925" y="4570413"/>
            <a:ext cx="1143000" cy="788987"/>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defRPr/>
            </a:pPr>
            <a:r>
              <a:rPr lang="zh-CN" altLang="en-US" sz="1800" b="0">
                <a:solidFill>
                  <a:srgbClr val="0000FF"/>
                </a:solidFill>
                <a:ea typeface="黑体" charset="0"/>
                <a:cs typeface="黑体" charset="0"/>
              </a:rPr>
              <a:t>流失概率</a:t>
            </a:r>
            <a:endParaRPr lang="en-US" altLang="zh-CN" sz="1800" b="0">
              <a:solidFill>
                <a:srgbClr val="0000FF"/>
              </a:solidFill>
              <a:ea typeface="黑体" charset="0"/>
              <a:cs typeface="黑体" charset="0"/>
            </a:endParaRPr>
          </a:p>
          <a:p>
            <a:pPr algn="l">
              <a:defRPr/>
            </a:pPr>
            <a:r>
              <a:rPr lang="zh-CN" altLang="en-US" sz="1800" b="0">
                <a:solidFill>
                  <a:srgbClr val="0000FF"/>
                </a:solidFill>
                <a:ea typeface="黑体" charset="0"/>
                <a:cs typeface="黑体" charset="0"/>
              </a:rPr>
              <a:t>（</a:t>
            </a:r>
            <a:r>
              <a:rPr lang="en-US" altLang="zh-CN" sz="1800" b="0">
                <a:solidFill>
                  <a:srgbClr val="0000FF"/>
                </a:solidFill>
                <a:ea typeface="黑体" charset="0"/>
                <a:cs typeface="黑体" charset="0"/>
              </a:rPr>
              <a:t>0.87)</a:t>
            </a:r>
          </a:p>
        </p:txBody>
      </p:sp>
      <p:sp>
        <p:nvSpPr>
          <p:cNvPr id="197678" name="Text Box 46"/>
          <p:cNvSpPr txBox="1">
            <a:spLocks noChangeArrowheads="1"/>
          </p:cNvSpPr>
          <p:nvPr/>
        </p:nvSpPr>
        <p:spPr bwMode="auto">
          <a:xfrm>
            <a:off x="7604125" y="3656013"/>
            <a:ext cx="468313" cy="22098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a:spAutoFit/>
          </a:bodyPr>
          <a:lstStyle/>
          <a:p>
            <a:pPr>
              <a:defRPr/>
            </a:pPr>
            <a:r>
              <a:rPr lang="zh-CN" altLang="en-US" sz="1800" b="0">
                <a:solidFill>
                  <a:srgbClr val="0000FF"/>
                </a:solidFill>
                <a:ea typeface="黑体" charset="0"/>
                <a:cs typeface="黑体" charset="0"/>
              </a:rPr>
              <a:t>输</a:t>
            </a:r>
            <a:r>
              <a:rPr lang="en-US" altLang="zh-CN" sz="1800" b="0">
                <a:solidFill>
                  <a:srgbClr val="0000FF"/>
                </a:solidFill>
                <a:ea typeface="黑体" charset="0"/>
                <a:cs typeface="黑体" charset="0"/>
              </a:rPr>
              <a:t>              </a:t>
            </a:r>
            <a:r>
              <a:rPr lang="zh-CN" altLang="en-US" sz="1800" b="0">
                <a:solidFill>
                  <a:srgbClr val="0000FF"/>
                </a:solidFill>
                <a:ea typeface="黑体" charset="0"/>
                <a:cs typeface="黑体" charset="0"/>
              </a:rPr>
              <a:t>出</a:t>
            </a:r>
          </a:p>
        </p:txBody>
      </p:sp>
      <p:sp>
        <p:nvSpPr>
          <p:cNvPr id="197679" name="Line 47"/>
          <p:cNvSpPr>
            <a:spLocks noChangeShapeType="1"/>
          </p:cNvSpPr>
          <p:nvPr/>
        </p:nvSpPr>
        <p:spPr bwMode="auto">
          <a:xfrm>
            <a:off x="3108325" y="3656013"/>
            <a:ext cx="4572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80" name="Line 48"/>
          <p:cNvSpPr>
            <a:spLocks noChangeShapeType="1"/>
          </p:cNvSpPr>
          <p:nvPr/>
        </p:nvSpPr>
        <p:spPr bwMode="auto">
          <a:xfrm>
            <a:off x="3108325" y="4113213"/>
            <a:ext cx="4572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81" name="Line 49"/>
          <p:cNvSpPr>
            <a:spLocks noChangeShapeType="1"/>
          </p:cNvSpPr>
          <p:nvPr/>
        </p:nvSpPr>
        <p:spPr bwMode="auto">
          <a:xfrm>
            <a:off x="3108325" y="4570413"/>
            <a:ext cx="4572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82" name="Line 50"/>
          <p:cNvSpPr>
            <a:spLocks noChangeShapeType="1"/>
          </p:cNvSpPr>
          <p:nvPr/>
        </p:nvSpPr>
        <p:spPr bwMode="auto">
          <a:xfrm>
            <a:off x="3108325" y="5027613"/>
            <a:ext cx="4572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83" name="Line 51"/>
          <p:cNvSpPr>
            <a:spLocks noChangeShapeType="1"/>
          </p:cNvSpPr>
          <p:nvPr/>
        </p:nvSpPr>
        <p:spPr bwMode="auto">
          <a:xfrm>
            <a:off x="3108325" y="5484813"/>
            <a:ext cx="4572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84" name="Line 52"/>
          <p:cNvSpPr>
            <a:spLocks noChangeShapeType="1"/>
          </p:cNvSpPr>
          <p:nvPr/>
        </p:nvSpPr>
        <p:spPr bwMode="auto">
          <a:xfrm>
            <a:off x="3108325" y="5942013"/>
            <a:ext cx="4572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a:p>
        </p:txBody>
      </p:sp>
      <p:sp>
        <p:nvSpPr>
          <p:cNvPr id="197685" name="Text Box 53"/>
          <p:cNvSpPr txBox="1">
            <a:spLocks noChangeArrowheads="1"/>
          </p:cNvSpPr>
          <p:nvPr/>
        </p:nvSpPr>
        <p:spPr bwMode="auto">
          <a:xfrm>
            <a:off x="2346325" y="3503613"/>
            <a:ext cx="762000" cy="376237"/>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defRPr/>
            </a:pPr>
            <a:r>
              <a:rPr lang="zh-CN" altLang="en-US" sz="1800" b="0">
                <a:solidFill>
                  <a:srgbClr val="0000FF"/>
                </a:solidFill>
                <a:ea typeface="黑体" charset="0"/>
                <a:cs typeface="黑体" charset="0"/>
              </a:rPr>
              <a:t>男</a:t>
            </a:r>
          </a:p>
        </p:txBody>
      </p:sp>
      <p:sp>
        <p:nvSpPr>
          <p:cNvPr id="197686" name="Text Box 54"/>
          <p:cNvSpPr txBox="1">
            <a:spLocks noChangeArrowheads="1"/>
          </p:cNvSpPr>
          <p:nvPr/>
        </p:nvSpPr>
        <p:spPr bwMode="auto">
          <a:xfrm>
            <a:off x="2346325" y="3960813"/>
            <a:ext cx="762000" cy="376237"/>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defRPr/>
            </a:pPr>
            <a:r>
              <a:rPr lang="en-US" altLang="zh-CN" sz="1800" b="0">
                <a:solidFill>
                  <a:srgbClr val="0000FF"/>
                </a:solidFill>
                <a:ea typeface="黑体" charset="0"/>
                <a:cs typeface="黑体" charset="0"/>
              </a:rPr>
              <a:t>29</a:t>
            </a:r>
          </a:p>
        </p:txBody>
      </p:sp>
      <p:sp>
        <p:nvSpPr>
          <p:cNvPr id="197687" name="Text Box 55"/>
          <p:cNvSpPr txBox="1">
            <a:spLocks noChangeArrowheads="1"/>
          </p:cNvSpPr>
          <p:nvPr/>
        </p:nvSpPr>
        <p:spPr bwMode="auto">
          <a:xfrm>
            <a:off x="1355725" y="4418013"/>
            <a:ext cx="1752600" cy="376237"/>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defRPr/>
            </a:pPr>
            <a:r>
              <a:rPr lang="en-US" altLang="zh-CN" sz="1800" b="0">
                <a:solidFill>
                  <a:srgbClr val="0000FF"/>
                </a:solidFill>
                <a:ea typeface="黑体" charset="0"/>
                <a:cs typeface="黑体" charset="0"/>
              </a:rPr>
              <a:t>3000</a:t>
            </a:r>
            <a:r>
              <a:rPr lang="zh-CN" altLang="en-US" sz="1800" b="0">
                <a:solidFill>
                  <a:srgbClr val="0000FF"/>
                </a:solidFill>
                <a:ea typeface="黑体" charset="0"/>
                <a:cs typeface="黑体" charset="0"/>
              </a:rPr>
              <a:t>元</a:t>
            </a:r>
            <a:r>
              <a:rPr lang="en-US" altLang="zh-CN" sz="1800" b="0">
                <a:solidFill>
                  <a:srgbClr val="0000FF"/>
                </a:solidFill>
                <a:ea typeface="黑体" charset="0"/>
                <a:cs typeface="黑体" charset="0"/>
              </a:rPr>
              <a:t>/</a:t>
            </a:r>
            <a:r>
              <a:rPr lang="zh-CN" altLang="en-US" sz="1800" b="0">
                <a:solidFill>
                  <a:srgbClr val="0000FF"/>
                </a:solidFill>
                <a:ea typeface="黑体" charset="0"/>
                <a:cs typeface="黑体" charset="0"/>
              </a:rPr>
              <a:t>月</a:t>
            </a:r>
          </a:p>
        </p:txBody>
      </p:sp>
      <p:sp>
        <p:nvSpPr>
          <p:cNvPr id="197688" name="Text Box 56"/>
          <p:cNvSpPr txBox="1">
            <a:spLocks noChangeArrowheads="1"/>
          </p:cNvSpPr>
          <p:nvPr/>
        </p:nvSpPr>
        <p:spPr bwMode="auto">
          <a:xfrm>
            <a:off x="2193925" y="4875213"/>
            <a:ext cx="914400" cy="376237"/>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defRPr/>
            </a:pPr>
            <a:r>
              <a:rPr lang="zh-CN" altLang="en-US" sz="1800" b="0">
                <a:solidFill>
                  <a:srgbClr val="0000FF"/>
                </a:solidFill>
                <a:ea typeface="黑体" charset="0"/>
                <a:cs typeface="黑体" charset="0"/>
              </a:rPr>
              <a:t>套餐</a:t>
            </a:r>
            <a:r>
              <a:rPr lang="en-US" altLang="zh-CN" sz="1800" b="0">
                <a:solidFill>
                  <a:srgbClr val="0000FF"/>
                </a:solidFill>
                <a:ea typeface="黑体" charset="0"/>
                <a:cs typeface="黑体" charset="0"/>
              </a:rPr>
              <a:t>A</a:t>
            </a:r>
          </a:p>
        </p:txBody>
      </p:sp>
      <p:sp>
        <p:nvSpPr>
          <p:cNvPr id="197689" name="Text Box 57"/>
          <p:cNvSpPr txBox="1">
            <a:spLocks noChangeArrowheads="1"/>
          </p:cNvSpPr>
          <p:nvPr/>
        </p:nvSpPr>
        <p:spPr bwMode="auto">
          <a:xfrm>
            <a:off x="1431925" y="5332413"/>
            <a:ext cx="1676400" cy="376237"/>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defRPr/>
            </a:pPr>
            <a:r>
              <a:rPr lang="en-US" altLang="zh-CN" sz="1800" b="0">
                <a:solidFill>
                  <a:srgbClr val="0000FF"/>
                </a:solidFill>
                <a:ea typeface="黑体" charset="0"/>
                <a:cs typeface="黑体" charset="0"/>
              </a:rPr>
              <a:t>130</a:t>
            </a:r>
            <a:r>
              <a:rPr lang="zh-CN" altLang="en-US" sz="1800" b="0">
                <a:solidFill>
                  <a:srgbClr val="0000FF"/>
                </a:solidFill>
                <a:ea typeface="黑体" charset="0"/>
                <a:cs typeface="黑体" charset="0"/>
              </a:rPr>
              <a:t>元</a:t>
            </a:r>
            <a:r>
              <a:rPr lang="en-US" altLang="zh-CN" sz="1800" b="0">
                <a:solidFill>
                  <a:srgbClr val="0000FF"/>
                </a:solidFill>
                <a:ea typeface="黑体" charset="0"/>
                <a:cs typeface="黑体" charset="0"/>
              </a:rPr>
              <a:t>/</a:t>
            </a:r>
            <a:r>
              <a:rPr lang="zh-CN" altLang="en-US" sz="1800" b="0">
                <a:solidFill>
                  <a:srgbClr val="0000FF"/>
                </a:solidFill>
                <a:ea typeface="黑体" charset="0"/>
                <a:cs typeface="黑体" charset="0"/>
              </a:rPr>
              <a:t>月</a:t>
            </a:r>
          </a:p>
        </p:txBody>
      </p:sp>
      <p:sp>
        <p:nvSpPr>
          <p:cNvPr id="197690" name="Text Box 58"/>
          <p:cNvSpPr txBox="1">
            <a:spLocks noChangeArrowheads="1"/>
          </p:cNvSpPr>
          <p:nvPr/>
        </p:nvSpPr>
        <p:spPr bwMode="auto">
          <a:xfrm>
            <a:off x="1584325" y="5789613"/>
            <a:ext cx="1524000" cy="376237"/>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defRPr/>
            </a:pPr>
            <a:r>
              <a:rPr lang="en-US" altLang="zh-CN" sz="1800" b="0">
                <a:solidFill>
                  <a:srgbClr val="0000FF"/>
                </a:solidFill>
                <a:ea typeface="黑体" charset="0"/>
                <a:cs typeface="黑体" charset="0"/>
              </a:rPr>
              <a:t>…………</a:t>
            </a:r>
          </a:p>
        </p:txBody>
      </p:sp>
      <p:sp>
        <p:nvSpPr>
          <p:cNvPr id="59" name="矩形 58"/>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563677654"/>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r>
              <a:rPr kumimoji="0" lang="zh-CN" altLang="en-US">
                <a:latin typeface="Calibri" charset="0"/>
                <a:ea typeface="宋体" charset="0"/>
              </a:rPr>
              <a:t>数据挖掘的典型结果</a:t>
            </a:r>
            <a:r>
              <a:rPr kumimoji="0" lang="en-US" altLang="zh-CN">
                <a:latin typeface="Calibri" charset="0"/>
                <a:ea typeface="宋体" charset="0"/>
              </a:rPr>
              <a:t>——</a:t>
            </a:r>
            <a:r>
              <a:rPr kumimoji="0" lang="zh-CN" altLang="en-US">
                <a:latin typeface="Calibri" charset="0"/>
                <a:ea typeface="宋体" charset="0"/>
              </a:rPr>
              <a:t>零售</a:t>
            </a:r>
          </a:p>
        </p:txBody>
      </p:sp>
      <p:sp>
        <p:nvSpPr>
          <p:cNvPr id="70658" name="Rectangle 3"/>
          <p:cNvSpPr>
            <a:spLocks noGrp="1" noChangeArrowheads="1"/>
          </p:cNvSpPr>
          <p:nvPr>
            <p:ph idx="1"/>
          </p:nvPr>
        </p:nvSpPr>
        <p:spPr>
          <a:xfrm>
            <a:off x="369888" y="1220788"/>
            <a:ext cx="7867650" cy="992187"/>
          </a:xfrm>
        </p:spPr>
        <p:txBody>
          <a:bodyPr/>
          <a:lstStyle/>
          <a:p>
            <a:r>
              <a:rPr kumimoji="0" lang="zh-CN" altLang="en-US">
                <a:latin typeface="经典楷体简" charset="0"/>
                <a:ea typeface="宋体" charset="0"/>
              </a:rPr>
              <a:t>问题描述：如何决定超市中商品的摆放来增加销售额</a:t>
            </a:r>
            <a:endParaRPr kumimoji="0" lang="en-US" altLang="zh-CN">
              <a:latin typeface="经典楷体简" charset="0"/>
              <a:ea typeface="宋体" charset="0"/>
            </a:endParaRPr>
          </a:p>
          <a:p>
            <a:r>
              <a:rPr kumimoji="0" lang="zh-CN" altLang="en-US">
                <a:latin typeface="经典楷体简" charset="0"/>
                <a:ea typeface="宋体" charset="0"/>
              </a:rPr>
              <a:t>结果描述</a:t>
            </a:r>
            <a:r>
              <a:rPr kumimoji="0" lang="en-US" altLang="zh-CN">
                <a:latin typeface="经典楷体简" charset="0"/>
                <a:ea typeface="宋体" charset="0"/>
                <a:sym typeface="Wingdings" charset="0"/>
              </a:rPr>
              <a:t>:(Web</a:t>
            </a:r>
            <a:r>
              <a:rPr kumimoji="0" lang="zh-CN" altLang="en-US">
                <a:latin typeface="经典楷体简" charset="0"/>
                <a:ea typeface="宋体" charset="0"/>
                <a:sym typeface="Wingdings" charset="0"/>
              </a:rPr>
              <a:t>图）</a:t>
            </a:r>
          </a:p>
        </p:txBody>
      </p:sp>
      <p:pic>
        <p:nvPicPr>
          <p:cNvPr id="706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763" y="2347913"/>
            <a:ext cx="3876675" cy="331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66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2133600"/>
            <a:ext cx="2647950" cy="355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13218094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r>
              <a:rPr kumimoji="0" lang="zh-CN" altLang="en-US">
                <a:latin typeface="Calibri" charset="0"/>
                <a:ea typeface="宋体" charset="0"/>
              </a:rPr>
              <a:t>数据挖掘的典型结果</a:t>
            </a:r>
            <a:r>
              <a:rPr kumimoji="0" lang="en-US" altLang="zh-CN">
                <a:latin typeface="Calibri" charset="0"/>
                <a:ea typeface="宋体" charset="0"/>
              </a:rPr>
              <a:t>——</a:t>
            </a:r>
            <a:r>
              <a:rPr kumimoji="0" lang="zh-CN" altLang="en-US">
                <a:latin typeface="Calibri" charset="0"/>
                <a:ea typeface="宋体" charset="0"/>
              </a:rPr>
              <a:t>制造业</a:t>
            </a:r>
          </a:p>
        </p:txBody>
      </p:sp>
      <p:sp>
        <p:nvSpPr>
          <p:cNvPr id="71682" name="Rectangle 3"/>
          <p:cNvSpPr>
            <a:spLocks noGrp="1" noChangeArrowheads="1"/>
          </p:cNvSpPr>
          <p:nvPr>
            <p:ph idx="1"/>
          </p:nvPr>
        </p:nvSpPr>
        <p:spPr>
          <a:xfrm>
            <a:off x="395288" y="1600200"/>
            <a:ext cx="8291512" cy="1612900"/>
          </a:xfrm>
        </p:spPr>
        <p:txBody>
          <a:bodyPr/>
          <a:lstStyle/>
          <a:p>
            <a:r>
              <a:rPr kumimoji="0" lang="en-US" altLang="zh-CN">
                <a:latin typeface="Calibri" charset="0"/>
                <a:ea typeface="宋体" charset="0"/>
              </a:rPr>
              <a:t> </a:t>
            </a:r>
            <a:r>
              <a:rPr kumimoji="0" lang="zh-CN" altLang="en-US" sz="1800">
                <a:latin typeface="Calibri" charset="0"/>
                <a:ea typeface="宋体" charset="0"/>
              </a:rPr>
              <a:t>问题描述：如何对市场进行细分，使产品满足最有价值客户</a:t>
            </a:r>
            <a:endParaRPr kumimoji="0" lang="en-US" altLang="zh-CN" sz="1800">
              <a:latin typeface="Calibri" charset="0"/>
              <a:ea typeface="宋体" charset="0"/>
            </a:endParaRPr>
          </a:p>
          <a:p>
            <a:r>
              <a:rPr kumimoji="0" lang="en-US" altLang="zh-CN" sz="1800">
                <a:latin typeface="Calibri" charset="0"/>
                <a:ea typeface="宋体" charset="0"/>
              </a:rPr>
              <a:t> </a:t>
            </a:r>
            <a:r>
              <a:rPr kumimoji="0" lang="zh-CN" altLang="en-US" sz="1800">
                <a:latin typeface="Calibri" charset="0"/>
                <a:ea typeface="宋体" charset="0"/>
              </a:rPr>
              <a:t>结果描述</a:t>
            </a:r>
            <a:r>
              <a:rPr kumimoji="0" lang="en-US" altLang="zh-CN" sz="1800">
                <a:latin typeface="Calibri" charset="0"/>
                <a:ea typeface="宋体" charset="0"/>
                <a:sym typeface="Wingdings" charset="0"/>
              </a:rPr>
              <a:t>:(Koholen</a:t>
            </a:r>
            <a:r>
              <a:rPr kumimoji="0" lang="zh-CN" altLang="en-US" sz="1800">
                <a:latin typeface="Calibri" charset="0"/>
                <a:ea typeface="宋体" charset="0"/>
                <a:sym typeface="Wingdings" charset="0"/>
              </a:rPr>
              <a:t>聚类）</a:t>
            </a:r>
            <a:endParaRPr kumimoji="0" lang="zh-CN" altLang="en-US" sz="1800">
              <a:latin typeface="Calibri" charset="0"/>
              <a:ea typeface="宋体" charset="0"/>
            </a:endParaRPr>
          </a:p>
        </p:txBody>
      </p:sp>
      <p:pic>
        <p:nvPicPr>
          <p:cNvPr id="7168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6750" y="2236788"/>
            <a:ext cx="809625"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68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863" y="2798763"/>
            <a:ext cx="6040437" cy="343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99306302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395536" y="28498"/>
            <a:ext cx="8229600" cy="1143000"/>
          </a:xfrm>
        </p:spPr>
        <p:txBody>
          <a:bodyPr/>
          <a:lstStyle/>
          <a:p>
            <a:r>
              <a:rPr kumimoji="0" lang="zh-CN" altLang="en-US">
                <a:latin typeface="Calibri" charset="0"/>
                <a:ea typeface="宋体" charset="0"/>
              </a:rPr>
              <a:t>数据挖掘的典型结果</a:t>
            </a:r>
            <a:r>
              <a:rPr kumimoji="0" lang="en-US" altLang="zh-CN">
                <a:latin typeface="Calibri" charset="0"/>
                <a:ea typeface="宋体" charset="0"/>
              </a:rPr>
              <a:t>——</a:t>
            </a:r>
            <a:r>
              <a:rPr kumimoji="0" lang="zh-CN" altLang="en-US">
                <a:latin typeface="Calibri" charset="0"/>
                <a:ea typeface="宋体" charset="0"/>
              </a:rPr>
              <a:t>政府</a:t>
            </a:r>
          </a:p>
        </p:txBody>
      </p:sp>
      <p:sp>
        <p:nvSpPr>
          <p:cNvPr id="72706" name="Rectangle 3"/>
          <p:cNvSpPr>
            <a:spLocks noGrp="1" noChangeArrowheads="1"/>
          </p:cNvSpPr>
          <p:nvPr>
            <p:ph type="body" sz="half" idx="1"/>
          </p:nvPr>
        </p:nvSpPr>
        <p:spPr>
          <a:xfrm>
            <a:off x="395288" y="1196975"/>
            <a:ext cx="7781925" cy="4970463"/>
          </a:xfrm>
        </p:spPr>
        <p:txBody>
          <a:bodyPr/>
          <a:lstStyle/>
          <a:p>
            <a:r>
              <a:rPr kumimoji="0" lang="en-US" altLang="zh-CN">
                <a:latin typeface="Calibri" charset="0"/>
                <a:ea typeface="宋体" charset="0"/>
              </a:rPr>
              <a:t> </a:t>
            </a:r>
            <a:r>
              <a:rPr kumimoji="0" lang="zh-CN" altLang="en-US">
                <a:latin typeface="Calibri" charset="0"/>
                <a:ea typeface="宋体" charset="0"/>
              </a:rPr>
              <a:t>问题描述：如何从众多申请经费或者纳税中发现欺诈</a:t>
            </a:r>
            <a:endParaRPr kumimoji="0" lang="en-US" altLang="zh-CN">
              <a:latin typeface="Calibri" charset="0"/>
              <a:ea typeface="宋体" charset="0"/>
            </a:endParaRPr>
          </a:p>
          <a:p>
            <a:r>
              <a:rPr kumimoji="0" lang="en-US" altLang="zh-CN">
                <a:latin typeface="Calibri" charset="0"/>
                <a:ea typeface="宋体" charset="0"/>
              </a:rPr>
              <a:t> </a:t>
            </a:r>
            <a:r>
              <a:rPr kumimoji="0" lang="zh-CN" altLang="en-US">
                <a:latin typeface="Calibri" charset="0"/>
                <a:ea typeface="宋体" charset="0"/>
              </a:rPr>
              <a:t>结果描述</a:t>
            </a:r>
            <a:r>
              <a:rPr kumimoji="0" lang="en-US" altLang="zh-CN">
                <a:latin typeface="Calibri" charset="0"/>
                <a:ea typeface="宋体" charset="0"/>
                <a:sym typeface="Wingdings" charset="0"/>
              </a:rPr>
              <a:t>:(</a:t>
            </a:r>
            <a:r>
              <a:rPr kumimoji="0" lang="zh-CN" altLang="en-US">
                <a:latin typeface="Calibri" charset="0"/>
                <a:ea typeface="宋体" charset="0"/>
                <a:sym typeface="Wingdings" charset="0"/>
              </a:rPr>
              <a:t>回归、神经网络）</a:t>
            </a:r>
            <a:endParaRPr kumimoji="0" lang="en-US" altLang="zh-CN">
              <a:latin typeface="Calibri" charset="0"/>
              <a:ea typeface="宋体" charset="0"/>
            </a:endParaRPr>
          </a:p>
          <a:p>
            <a:endParaRPr kumimoji="0" lang="zh-CN" altLang="en-US" sz="2400">
              <a:latin typeface="Calibri" charset="0"/>
              <a:ea typeface="宋体" charset="0"/>
            </a:endParaRPr>
          </a:p>
        </p:txBody>
      </p:sp>
      <p:graphicFrame>
        <p:nvGraphicFramePr>
          <p:cNvPr id="72707" name="Object 4"/>
          <p:cNvGraphicFramePr>
            <a:graphicFrameLocks noGrp="1" noChangeAspect="1"/>
          </p:cNvGraphicFramePr>
          <p:nvPr>
            <p:ph sz="half" idx="2"/>
          </p:nvPr>
        </p:nvGraphicFramePr>
        <p:xfrm>
          <a:off x="2357438" y="3562350"/>
          <a:ext cx="3384550" cy="2674938"/>
        </p:xfrm>
        <a:graphic>
          <a:graphicData uri="http://schemas.openxmlformats.org/presentationml/2006/ole">
            <mc:AlternateContent xmlns:mc="http://schemas.openxmlformats.org/markup-compatibility/2006">
              <mc:Choice xmlns:v="urn:schemas-microsoft-com:vml" Requires="v">
                <p:oleObj spid="_x0000_s19298" name="Bitmap Image" r:id="rId3" imgW="3772427" imgH="2980952" progId="PBrush">
                  <p:embed/>
                </p:oleObj>
              </mc:Choice>
              <mc:Fallback>
                <p:oleObj name="Bitmap Image" r:id="rId3" imgW="3772427" imgH="2980952" progId="PBrush">
                  <p:embed/>
                  <p:pic>
                    <p:nvPicPr>
                      <p:cNvPr id="0" name="Picture 84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38" y="3562350"/>
                        <a:ext cx="3384550" cy="267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068253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latin typeface="微软雅黑" pitchFamily="34" charset="-122"/>
              </a:rPr>
              <a:t>Python</a:t>
            </a:r>
            <a:r>
              <a:rPr lang="zh-CN" altLang="en-US" dirty="0" smtClean="0">
                <a:latin typeface="微软雅黑" pitchFamily="34" charset="-122"/>
              </a:rPr>
              <a:t>的介绍</a:t>
            </a:r>
            <a:r>
              <a:rPr lang="en-US" altLang="zh-CN" dirty="0" smtClean="0">
                <a:latin typeface="微软雅黑" pitchFamily="34" charset="-122"/>
              </a:rPr>
              <a:t>----</a:t>
            </a:r>
            <a:r>
              <a:rPr lang="zh-CN" altLang="en-US" dirty="0" smtClean="0">
                <a:latin typeface="微软雅黑" pitchFamily="34" charset="-122"/>
              </a:rPr>
              <a:t>历史</a:t>
            </a:r>
            <a:endParaRPr lang="zh-CN" altLang="en-US" dirty="0"/>
          </a:p>
        </p:txBody>
      </p:sp>
      <p:sp>
        <p:nvSpPr>
          <p:cNvPr id="4100" name="Text Box 43"/>
          <p:cNvSpPr txBox="1">
            <a:spLocks noChangeArrowheads="1"/>
          </p:cNvSpPr>
          <p:nvPr/>
        </p:nvSpPr>
        <p:spPr bwMode="auto">
          <a:xfrm>
            <a:off x="468313" y="188913"/>
            <a:ext cx="5103812" cy="461962"/>
          </a:xfrm>
          <a:prstGeom prst="rect">
            <a:avLst/>
          </a:prstGeom>
          <a:noFill/>
          <a:ln w="9525">
            <a:noFill/>
            <a:miter lim="800000"/>
            <a:headEnd/>
            <a:tailEnd/>
          </a:ln>
        </p:spPr>
        <p:txBody>
          <a:bodyPr>
            <a:spAutoFit/>
          </a:bodyPr>
          <a:lstStyle/>
          <a:p>
            <a:endParaRPr lang="zh-CN" altLang="en-US" sz="2400" b="1" baseline="0" dirty="0">
              <a:latin typeface="微软雅黑" pitchFamily="34" charset="-122"/>
              <a:ea typeface="微软雅黑" pitchFamily="34" charset="-122"/>
            </a:endParaRPr>
          </a:p>
        </p:txBody>
      </p:sp>
      <p:sp>
        <p:nvSpPr>
          <p:cNvPr id="6" name="内容占位符 2"/>
          <p:cNvSpPr txBox="1">
            <a:spLocks/>
          </p:cNvSpPr>
          <p:nvPr/>
        </p:nvSpPr>
        <p:spPr bwMode="auto">
          <a:xfrm>
            <a:off x="323528" y="1340768"/>
            <a:ext cx="8229600" cy="54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Aft>
                <a:spcPct val="0"/>
              </a:spcAft>
              <a:buChar char="•"/>
              <a:defRPr/>
            </a:pPr>
            <a:r>
              <a:rPr lang="en-US" altLang="zh-CN" sz="2400" dirty="0">
                <a:latin typeface="Arial" pitchFamily="34" charset="0"/>
                <a:ea typeface="黑体" pitchFamily="2" charset="-122"/>
              </a:rPr>
              <a:t>Python</a:t>
            </a:r>
            <a:r>
              <a:rPr lang="zh-CN" altLang="en-US" sz="2400" dirty="0">
                <a:latin typeface="Arial" pitchFamily="34" charset="0"/>
                <a:ea typeface="黑体" pitchFamily="2" charset="-122"/>
              </a:rPr>
              <a:t>是自由软件的丰硕成果</a:t>
            </a:r>
            <a:r>
              <a:rPr lang="zh-CN" altLang="en-US" sz="2400" dirty="0" smtClean="0">
                <a:latin typeface="Arial" pitchFamily="34" charset="0"/>
                <a:ea typeface="黑体" pitchFamily="2" charset="-122"/>
              </a:rPr>
              <a:t>之一</a:t>
            </a:r>
            <a:endParaRPr kumimoji="0" lang="zh-CN" altLang="en-US" sz="2000" b="0" i="0" u="none" strike="noStrike" kern="0" cap="none" spc="0" normalizeH="0" baseline="0" noProof="0" dirty="0" smtClean="0">
              <a:ln>
                <a:noFill/>
              </a:ln>
              <a:solidFill>
                <a:srgbClr val="99CC00"/>
              </a:solidFill>
              <a:effectLst/>
              <a:uLnTx/>
              <a:uFillTx/>
              <a:latin typeface="+mn-ea"/>
              <a:ea typeface="+mn-ea"/>
              <a:cs typeface="+mn-cs"/>
            </a:endParaRPr>
          </a:p>
          <a:p>
            <a:pPr marL="742950" marR="0" lvl="1" indent="-285750" defTabSz="914400" fontAlgn="base" latinLnBrk="0">
              <a:lnSpc>
                <a:spcPct val="150000"/>
              </a:lnSpc>
              <a:spcAft>
                <a:spcPct val="0"/>
              </a:spcAft>
              <a:buClrTx/>
              <a:buSzTx/>
              <a:buChar char="–"/>
              <a:tabLst/>
              <a:defRPr/>
            </a:pPr>
            <a:r>
              <a:rPr lang="zh-CN" altLang="en-US" sz="2000" dirty="0">
                <a:latin typeface="Arial" pitchFamily="34" charset="0"/>
                <a:ea typeface="黑体" pitchFamily="2" charset="-122"/>
              </a:rPr>
              <a:t>创始人			</a:t>
            </a:r>
            <a:r>
              <a:rPr lang="en-US" altLang="zh-CN" sz="2000" dirty="0">
                <a:latin typeface="Arial" pitchFamily="34" charset="0"/>
                <a:ea typeface="黑体" pitchFamily="2" charset="-122"/>
              </a:rPr>
              <a:t>Guido van </a:t>
            </a:r>
            <a:r>
              <a:rPr lang="en-US" altLang="zh-CN" sz="2000" dirty="0" smtClean="0">
                <a:latin typeface="Arial" pitchFamily="34" charset="0"/>
                <a:ea typeface="黑体" pitchFamily="2" charset="-122"/>
              </a:rPr>
              <a:t>Rossum</a:t>
            </a:r>
            <a:endParaRPr lang="en-US" altLang="zh-CN" sz="2000" dirty="0">
              <a:latin typeface="Arial" pitchFamily="34" charset="0"/>
              <a:ea typeface="黑体" pitchFamily="2" charset="-122"/>
            </a:endParaRPr>
          </a:p>
          <a:p>
            <a:pPr marL="742950" marR="0" lvl="1" indent="-285750" defTabSz="914400" fontAlgn="base" latinLnBrk="0">
              <a:lnSpc>
                <a:spcPct val="150000"/>
              </a:lnSpc>
              <a:spcAft>
                <a:spcPct val="0"/>
              </a:spcAft>
              <a:buClrTx/>
              <a:buSzTx/>
              <a:buChar char="–"/>
              <a:tabLst/>
              <a:defRPr/>
            </a:pPr>
            <a:r>
              <a:rPr lang="zh-CN" altLang="en-US" sz="2000" dirty="0">
                <a:latin typeface="Arial" pitchFamily="34" charset="0"/>
                <a:ea typeface="黑体" pitchFamily="2" charset="-122"/>
              </a:rPr>
              <a:t>时间地点			</a:t>
            </a:r>
            <a:r>
              <a:rPr lang="en-US" altLang="zh-CN" sz="2000" dirty="0">
                <a:latin typeface="Arial" pitchFamily="34" charset="0"/>
                <a:ea typeface="黑体" pitchFamily="2" charset="-122"/>
              </a:rPr>
              <a:t>1989</a:t>
            </a:r>
            <a:r>
              <a:rPr lang="zh-CN" altLang="en-US" sz="2000" dirty="0">
                <a:latin typeface="Arial" pitchFamily="34" charset="0"/>
                <a:ea typeface="黑体" pitchFamily="2" charset="-122"/>
              </a:rPr>
              <a:t>年圣诞节期间在阿姆斯特丹</a:t>
            </a:r>
            <a:r>
              <a:rPr lang="zh-CN" altLang="en-US" sz="2000" dirty="0" smtClean="0">
                <a:latin typeface="Arial" pitchFamily="34" charset="0"/>
                <a:ea typeface="黑体" pitchFamily="2" charset="-122"/>
              </a:rPr>
              <a:t>创造</a:t>
            </a:r>
            <a:endParaRPr lang="zh-CN" altLang="en-US" sz="2000" dirty="0">
              <a:latin typeface="Arial" pitchFamily="34" charset="0"/>
              <a:ea typeface="黑体" pitchFamily="2" charset="-122"/>
            </a:endParaRPr>
          </a:p>
          <a:p>
            <a:pPr marL="742950" marR="0" lvl="1" indent="-285750" defTabSz="914400" fontAlgn="base" latinLnBrk="0">
              <a:lnSpc>
                <a:spcPct val="150000"/>
              </a:lnSpc>
              <a:spcAft>
                <a:spcPct val="0"/>
              </a:spcAft>
              <a:buClrTx/>
              <a:buSzTx/>
              <a:buChar char="–"/>
              <a:tabLst/>
              <a:defRPr/>
            </a:pPr>
            <a:r>
              <a:rPr lang="zh-CN" altLang="en-US" sz="2000" dirty="0">
                <a:latin typeface="Arial" pitchFamily="34" charset="0"/>
                <a:ea typeface="黑体" pitchFamily="2" charset="-122"/>
              </a:rPr>
              <a:t>名字来源			大蟒蛇飞行马戏团的</a:t>
            </a:r>
            <a:r>
              <a:rPr lang="zh-CN" altLang="en-US" sz="2000" dirty="0" smtClean="0">
                <a:latin typeface="Arial" pitchFamily="34" charset="0"/>
                <a:ea typeface="黑体" pitchFamily="2" charset="-122"/>
              </a:rPr>
              <a:t>爱好者</a:t>
            </a:r>
            <a:endParaRPr lang="zh-CN" altLang="en-US" sz="2000" dirty="0">
              <a:latin typeface="Arial" pitchFamily="34" charset="0"/>
              <a:ea typeface="黑体" pitchFamily="2" charset="-122"/>
            </a:endParaRPr>
          </a:p>
          <a:p>
            <a:pPr marL="742950" marR="0" lvl="1" indent="-285750" defTabSz="914400" fontAlgn="base" latinLnBrk="0">
              <a:lnSpc>
                <a:spcPct val="150000"/>
              </a:lnSpc>
              <a:spcAft>
                <a:spcPct val="0"/>
              </a:spcAft>
              <a:buClrTx/>
              <a:buSzTx/>
              <a:buChar char="–"/>
              <a:tabLst/>
              <a:defRPr/>
            </a:pPr>
            <a:r>
              <a:rPr lang="zh-CN" altLang="en-US" sz="2000" dirty="0">
                <a:latin typeface="Arial" pitchFamily="34" charset="0"/>
                <a:ea typeface="黑体" pitchFamily="2" charset="-122"/>
              </a:rPr>
              <a:t>渊源			从</a:t>
            </a:r>
            <a:r>
              <a:rPr lang="en-US" altLang="zh-CN" sz="2000" dirty="0">
                <a:latin typeface="Arial" pitchFamily="34" charset="0"/>
                <a:ea typeface="黑体" pitchFamily="2" charset="-122"/>
              </a:rPr>
              <a:t>ABC</a:t>
            </a:r>
            <a:r>
              <a:rPr lang="zh-CN" altLang="en-US" sz="2000" dirty="0">
                <a:latin typeface="Arial" pitchFamily="34" charset="0"/>
                <a:ea typeface="黑体" pitchFamily="2" charset="-122"/>
              </a:rPr>
              <a:t>发展而来</a:t>
            </a:r>
          </a:p>
          <a:p>
            <a:pPr marL="457200" marR="0" lvl="1" indent="0" defTabSz="914400" rtl="0" eaLnBrk="0" fontAlgn="base" latinLnBrk="0" hangingPunct="0">
              <a:lnSpc>
                <a:spcPct val="150000"/>
              </a:lnSpc>
              <a:spcAft>
                <a:spcPct val="0"/>
              </a:spcAft>
              <a:buClrTx/>
              <a:buSzTx/>
              <a:buFont typeface="Wingdings" pitchFamily="2" charset="2"/>
              <a:buNone/>
              <a:tabLst/>
              <a:defRPr/>
            </a:pPr>
            <a:r>
              <a:rPr kumimoji="0" lang="zh-CN" altLang="en-US" sz="2000" b="0" i="0" u="none" strike="noStrike" kern="0" cap="none" spc="0" normalizeH="0" baseline="0" noProof="0" dirty="0" smtClean="0">
                <a:ln>
                  <a:noFill/>
                </a:ln>
                <a:solidFill>
                  <a:schemeClr val="tx1"/>
                </a:solidFill>
                <a:effectLst/>
                <a:uLnTx/>
                <a:uFillTx/>
                <a:latin typeface="+mn-ea"/>
                <a:ea typeface="+mn-ea"/>
              </a:rPr>
              <a:t>				主要受</a:t>
            </a:r>
            <a:r>
              <a:rPr kumimoji="0" lang="en-US" altLang="zh-CN" sz="2000" b="0" i="0" u="none" strike="noStrike" kern="0" cap="none" spc="0" normalizeH="0" baseline="0" noProof="0" dirty="0" smtClean="0">
                <a:ln>
                  <a:noFill/>
                </a:ln>
                <a:solidFill>
                  <a:schemeClr val="tx1"/>
                </a:solidFill>
                <a:effectLst/>
                <a:uLnTx/>
                <a:uFillTx/>
                <a:latin typeface="+mn-ea"/>
                <a:ea typeface="+mn-ea"/>
              </a:rPr>
              <a:t>Modula-3</a:t>
            </a:r>
            <a:r>
              <a:rPr kumimoji="0" lang="zh-CN" altLang="en-US" sz="2000" b="0" i="0" u="none" strike="noStrike" kern="0" cap="none" spc="0" normalizeH="0" baseline="0" noProof="0" dirty="0" smtClean="0">
                <a:ln>
                  <a:noFill/>
                </a:ln>
                <a:solidFill>
                  <a:schemeClr val="tx1"/>
                </a:solidFill>
                <a:effectLst/>
                <a:uLnTx/>
                <a:uFillTx/>
                <a:latin typeface="+mn-ea"/>
                <a:ea typeface="+mn-ea"/>
              </a:rPr>
              <a:t>的影响</a:t>
            </a:r>
          </a:p>
          <a:p>
            <a:pPr marL="457200" marR="0" lvl="1" indent="0" defTabSz="914400" rtl="0" eaLnBrk="0" fontAlgn="base" latinLnBrk="0" hangingPunct="0">
              <a:lnSpc>
                <a:spcPct val="150000"/>
              </a:lnSpc>
              <a:spcAft>
                <a:spcPct val="0"/>
              </a:spcAft>
              <a:buClrTx/>
              <a:buSzTx/>
              <a:buFont typeface="Wingdings" pitchFamily="2" charset="2"/>
              <a:buNone/>
              <a:tabLst/>
              <a:defRPr/>
            </a:pPr>
            <a:r>
              <a:rPr kumimoji="0" lang="zh-CN" altLang="en-US" sz="2000" b="0" i="0" u="none" strike="noStrike" kern="0" cap="none" spc="0" normalizeH="0" baseline="0" noProof="0" dirty="0" smtClean="0">
                <a:ln>
                  <a:noFill/>
                </a:ln>
                <a:solidFill>
                  <a:schemeClr val="tx1"/>
                </a:solidFill>
                <a:effectLst/>
                <a:uLnTx/>
                <a:uFillTx/>
                <a:latin typeface="+mn-ea"/>
                <a:ea typeface="+mn-ea"/>
              </a:rPr>
              <a:t>				结合了</a:t>
            </a:r>
            <a:r>
              <a:rPr kumimoji="0" lang="en-US" altLang="zh-CN" sz="2000" b="0" i="0" u="none" strike="noStrike" kern="0" cap="none" spc="0" normalizeH="0" baseline="0" noProof="0" dirty="0" smtClean="0">
                <a:ln>
                  <a:noFill/>
                </a:ln>
                <a:solidFill>
                  <a:schemeClr val="tx1"/>
                </a:solidFill>
                <a:effectLst/>
                <a:uLnTx/>
                <a:uFillTx/>
                <a:latin typeface="+mn-ea"/>
                <a:ea typeface="+mn-ea"/>
              </a:rPr>
              <a:t>Unix shell</a:t>
            </a:r>
            <a:r>
              <a:rPr kumimoji="0" lang="zh-CN" altLang="en-US" sz="2000" b="0" i="0" u="none" strike="noStrike" kern="0" cap="none" spc="0" normalizeH="0" baseline="0" noProof="0" dirty="0" smtClean="0">
                <a:ln>
                  <a:noFill/>
                </a:ln>
                <a:solidFill>
                  <a:schemeClr val="tx1"/>
                </a:solidFill>
                <a:effectLst/>
                <a:uLnTx/>
                <a:uFillTx/>
                <a:latin typeface="+mn-ea"/>
                <a:ea typeface="+mn-ea"/>
              </a:rPr>
              <a:t>和</a:t>
            </a:r>
            <a:r>
              <a:rPr kumimoji="0" lang="en-US" altLang="zh-CN" sz="2000" b="0" i="0" u="none" strike="noStrike" kern="0" cap="none" spc="0" normalizeH="0" baseline="0" noProof="0" dirty="0" smtClean="0">
                <a:ln>
                  <a:noFill/>
                </a:ln>
                <a:solidFill>
                  <a:schemeClr val="tx1"/>
                </a:solidFill>
                <a:effectLst/>
                <a:uLnTx/>
                <a:uFillTx/>
                <a:latin typeface="+mn-ea"/>
                <a:ea typeface="+mn-ea"/>
              </a:rPr>
              <a:t>C</a:t>
            </a:r>
            <a:r>
              <a:rPr kumimoji="0" lang="zh-CN" altLang="en-US" sz="2000" b="0" i="0" u="none" strike="noStrike" kern="0" cap="none" spc="0" normalizeH="0" baseline="0" noProof="0" dirty="0" smtClean="0">
                <a:ln>
                  <a:noFill/>
                </a:ln>
                <a:solidFill>
                  <a:schemeClr val="tx1"/>
                </a:solidFill>
                <a:effectLst/>
                <a:uLnTx/>
                <a:uFillTx/>
                <a:latin typeface="+mn-ea"/>
                <a:ea typeface="+mn-ea"/>
              </a:rPr>
              <a:t>的习惯</a:t>
            </a: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
        <p:nvSpPr>
          <p:cNvPr id="7" name="矩形 6"/>
          <p:cNvSpPr/>
          <p:nvPr/>
        </p:nvSpPr>
        <p:spPr>
          <a:xfrm>
            <a:off x="7092280" y="6237312"/>
            <a:ext cx="205172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604332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467544" y="1124744"/>
            <a:ext cx="8215341" cy="5143500"/>
          </a:xfrm>
        </p:spPr>
        <p:txBody>
          <a:bodyPr/>
          <a:lstStyle/>
          <a:p>
            <a:r>
              <a:rPr kumimoji="1" lang="zh-CN" altLang="en-US" dirty="0"/>
              <a:t>一个强大的</a:t>
            </a:r>
            <a:r>
              <a:rPr kumimoji="1" lang="en-US" altLang="zh-CN" dirty="0"/>
              <a:t>N</a:t>
            </a:r>
            <a:r>
              <a:rPr kumimoji="1" lang="zh-CN" altLang="en-US" dirty="0"/>
              <a:t>维数组对象</a:t>
            </a:r>
            <a:r>
              <a:rPr kumimoji="1" lang="en-US" altLang="zh-CN" dirty="0"/>
              <a:t>Array</a:t>
            </a:r>
            <a:r>
              <a:rPr kumimoji="1" lang="zh-CN" altLang="en-US" dirty="0"/>
              <a:t>；</a:t>
            </a:r>
          </a:p>
          <a:p>
            <a:r>
              <a:rPr kumimoji="1" lang="zh-CN" altLang="en-US" dirty="0"/>
              <a:t>比较成熟的（广播）函数库；</a:t>
            </a:r>
          </a:p>
          <a:p>
            <a:r>
              <a:rPr kumimoji="1" lang="zh-CN" altLang="en-US" dirty="0"/>
              <a:t>用于整合</a:t>
            </a:r>
            <a:r>
              <a:rPr kumimoji="1" lang="en-US" altLang="zh-CN" dirty="0"/>
              <a:t>C/C++</a:t>
            </a:r>
            <a:r>
              <a:rPr kumimoji="1" lang="zh-CN" altLang="en-US" dirty="0"/>
              <a:t>和</a:t>
            </a:r>
            <a:r>
              <a:rPr kumimoji="1" lang="en-US" altLang="zh-CN" dirty="0"/>
              <a:t>Fortran</a:t>
            </a:r>
            <a:r>
              <a:rPr kumimoji="1" lang="zh-CN" altLang="en-US" dirty="0"/>
              <a:t>代码的工具包；</a:t>
            </a:r>
          </a:p>
          <a:p>
            <a:r>
              <a:rPr kumimoji="1" lang="zh-CN" altLang="en-US" dirty="0"/>
              <a:t>实用的线性代数、傅里叶变换和随机数生成函数。</a:t>
            </a:r>
          </a:p>
        </p:txBody>
      </p:sp>
      <p:sp>
        <p:nvSpPr>
          <p:cNvPr id="10" name="标题 9"/>
          <p:cNvSpPr>
            <a:spLocks noGrp="1"/>
          </p:cNvSpPr>
          <p:nvPr>
            <p:ph type="title"/>
          </p:nvPr>
        </p:nvSpPr>
        <p:spPr/>
        <p:txBody>
          <a:bodyPr/>
          <a:lstStyle/>
          <a:p>
            <a:r>
              <a:rPr kumimoji="1" lang="en-US" altLang="zh-CN" dirty="0" smtClean="0"/>
              <a:t>Python </a:t>
            </a:r>
            <a:r>
              <a:rPr kumimoji="1" lang="zh-CN" altLang="en-US" dirty="0" smtClean="0"/>
              <a:t>数据挖掘工具包</a:t>
            </a:r>
            <a:r>
              <a:rPr kumimoji="1" lang="en-US" altLang="zh-CN" dirty="0" smtClean="0"/>
              <a:t>:</a:t>
            </a:r>
            <a:r>
              <a:rPr kumimoji="1" lang="en-US" altLang="zh-CN" dirty="0" err="1"/>
              <a:t>Numpy</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49325563"/>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467544" y="1124744"/>
            <a:ext cx="8215341" cy="5143500"/>
          </a:xfrm>
        </p:spPr>
        <p:txBody>
          <a:bodyPr/>
          <a:lstStyle/>
          <a:p>
            <a:r>
              <a:rPr kumimoji="1" lang="en-US" altLang="zh-CN" sz="2400" dirty="0" err="1" smtClean="0"/>
              <a:t>SciPy</a:t>
            </a:r>
            <a:r>
              <a:rPr kumimoji="1" lang="zh-CN" altLang="en-US" sz="2400" dirty="0"/>
              <a:t>是一个开源的</a:t>
            </a:r>
            <a:r>
              <a:rPr kumimoji="1" lang="en-US" altLang="zh-CN" sz="2400" dirty="0"/>
              <a:t>Python</a:t>
            </a:r>
            <a:r>
              <a:rPr kumimoji="1" lang="zh-CN" altLang="en-US" sz="2400" dirty="0"/>
              <a:t>算法库和数学工具包，</a:t>
            </a:r>
            <a:r>
              <a:rPr kumimoji="1" lang="en-US" altLang="zh-CN" sz="2400" dirty="0" err="1"/>
              <a:t>SciPy</a:t>
            </a:r>
            <a:r>
              <a:rPr kumimoji="1" lang="zh-CN" altLang="en-US" sz="2400" dirty="0"/>
              <a:t>包含的模块有最优化、线性代数、积分、插值、特殊函数、快速傅里叶变换、信号处理和图像处理、常微分方程求解和其他科学与工程中常用的计算。其功能与软件</a:t>
            </a:r>
            <a:r>
              <a:rPr kumimoji="1" lang="en-US" altLang="zh-CN" sz="2400" dirty="0"/>
              <a:t>MATLAB</a:t>
            </a:r>
            <a:r>
              <a:rPr kumimoji="1" lang="zh-CN" altLang="en-US" sz="2400" dirty="0"/>
              <a:t>、</a:t>
            </a:r>
            <a:r>
              <a:rPr kumimoji="1" lang="en-US" altLang="zh-CN" sz="2400" dirty="0" err="1"/>
              <a:t>Scilab</a:t>
            </a:r>
            <a:r>
              <a:rPr kumimoji="1" lang="zh-CN" altLang="en-US" sz="2400" dirty="0"/>
              <a:t>和</a:t>
            </a:r>
            <a:r>
              <a:rPr kumimoji="1" lang="en-US" altLang="zh-CN" sz="2400" dirty="0"/>
              <a:t>GNU Octave</a:t>
            </a:r>
            <a:r>
              <a:rPr kumimoji="1" lang="zh-CN" altLang="en-US" sz="2400" dirty="0"/>
              <a:t>类</a:t>
            </a:r>
            <a:r>
              <a:rPr kumimoji="1" lang="zh-CN" altLang="en-US" sz="2400" dirty="0" smtClean="0"/>
              <a:t>似</a:t>
            </a:r>
            <a:endParaRPr kumimoji="1" lang="en-US" altLang="zh-CN" sz="2400" dirty="0" smtClean="0"/>
          </a:p>
          <a:p>
            <a:r>
              <a:rPr kumimoji="1" lang="en-US" altLang="zh-CN" sz="2400" dirty="0" err="1"/>
              <a:t>Numpy</a:t>
            </a:r>
            <a:r>
              <a:rPr kumimoji="1" lang="zh-CN" altLang="en-US" sz="2400" dirty="0"/>
              <a:t>和</a:t>
            </a:r>
            <a:r>
              <a:rPr kumimoji="1" lang="en-US" altLang="zh-CN" sz="2400" dirty="0" err="1"/>
              <a:t>Scipy</a:t>
            </a:r>
            <a:r>
              <a:rPr kumimoji="1" lang="zh-CN" altLang="en-US" sz="2400" dirty="0"/>
              <a:t>常常结合着使用，</a:t>
            </a:r>
            <a:r>
              <a:rPr kumimoji="1" lang="en-US" altLang="zh-CN" sz="2400" dirty="0"/>
              <a:t>Python</a:t>
            </a:r>
            <a:r>
              <a:rPr kumimoji="1" lang="zh-CN" altLang="en-US" sz="2400" dirty="0"/>
              <a:t>大多数机器学习库都依赖于这两个模块，绘图和可视化依赖于</a:t>
            </a:r>
            <a:r>
              <a:rPr kumimoji="1" lang="en-US" altLang="zh-CN" sz="2400" dirty="0" err="1"/>
              <a:t>matplotlib</a:t>
            </a:r>
            <a:r>
              <a:rPr kumimoji="1" lang="zh-CN" altLang="en-US" sz="2400" dirty="0"/>
              <a:t>模块，</a:t>
            </a:r>
            <a:r>
              <a:rPr kumimoji="1" lang="en-US" altLang="zh-CN" sz="2400" dirty="0" err="1"/>
              <a:t>matplotlib</a:t>
            </a:r>
            <a:r>
              <a:rPr kumimoji="1" lang="zh-CN" altLang="en-US" sz="2400" dirty="0"/>
              <a:t>的风格与</a:t>
            </a:r>
            <a:r>
              <a:rPr kumimoji="1" lang="en-US" altLang="zh-CN" sz="2400" dirty="0" err="1"/>
              <a:t>matlab</a:t>
            </a:r>
            <a:r>
              <a:rPr kumimoji="1" lang="zh-CN" altLang="en-US" sz="2400" dirty="0"/>
              <a:t>类似</a:t>
            </a:r>
            <a:endParaRPr kumimoji="1" lang="en-US" altLang="zh-CN" sz="2400" dirty="0" smtClean="0"/>
          </a:p>
          <a:p>
            <a:endParaRPr kumimoji="1" lang="zh-CN" altLang="en-US" sz="2400" dirty="0"/>
          </a:p>
        </p:txBody>
      </p:sp>
      <p:sp>
        <p:nvSpPr>
          <p:cNvPr id="10" name="标题 9"/>
          <p:cNvSpPr>
            <a:spLocks noGrp="1"/>
          </p:cNvSpPr>
          <p:nvPr>
            <p:ph type="title"/>
          </p:nvPr>
        </p:nvSpPr>
        <p:spPr/>
        <p:txBody>
          <a:bodyPr/>
          <a:lstStyle/>
          <a:p>
            <a:r>
              <a:rPr kumimoji="1" lang="en-US" altLang="zh-CN" dirty="0" smtClean="0"/>
              <a:t>Python </a:t>
            </a:r>
            <a:r>
              <a:rPr kumimoji="1" lang="zh-CN" altLang="en-US" dirty="0" smtClean="0"/>
              <a:t>数据挖掘工具包</a:t>
            </a:r>
            <a:r>
              <a:rPr kumimoji="1" lang="en-US" altLang="zh-CN" dirty="0" smtClean="0"/>
              <a:t>:</a:t>
            </a:r>
            <a:r>
              <a:rPr kumimoji="1" lang="en-US" altLang="zh-CN" dirty="0" err="1"/>
              <a:t>SciPy</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68656708"/>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sz="quarter" idx="10"/>
          </p:nvPr>
        </p:nvSpPr>
        <p:spPr>
          <a:xfrm>
            <a:off x="467544" y="1124744"/>
            <a:ext cx="8215341" cy="5143500"/>
          </a:xfrm>
        </p:spPr>
        <p:txBody>
          <a:bodyPr/>
          <a:lstStyle/>
          <a:p>
            <a:r>
              <a:rPr kumimoji="1" lang="en-US" altLang="zh-CN" sz="2400" dirty="0" err="1"/>
              <a:t>Scikit</a:t>
            </a:r>
            <a:r>
              <a:rPr kumimoji="1" lang="en-US" altLang="zh-CN" sz="2400" dirty="0"/>
              <a:t>-learn </a:t>
            </a:r>
            <a:r>
              <a:rPr kumimoji="1" lang="zh-CN" altLang="en-US" sz="2400" dirty="0"/>
              <a:t>是一个基于</a:t>
            </a:r>
            <a:r>
              <a:rPr kumimoji="1" lang="en-US" altLang="zh-CN" sz="2400" dirty="0" err="1"/>
              <a:t>SciPy</a:t>
            </a:r>
            <a:r>
              <a:rPr kumimoji="1" lang="zh-CN" altLang="en-US" sz="2400" dirty="0"/>
              <a:t>和</a:t>
            </a:r>
            <a:r>
              <a:rPr kumimoji="1" lang="en-US" altLang="zh-CN" sz="2400" dirty="0" err="1"/>
              <a:t>Numpy</a:t>
            </a:r>
            <a:r>
              <a:rPr kumimoji="1" lang="zh-CN" altLang="en-US" sz="2400" dirty="0"/>
              <a:t>的开源机器学习模块，包括分类、回归、聚类系列算法，主要算法有</a:t>
            </a:r>
            <a:r>
              <a:rPr kumimoji="1" lang="en-US" altLang="zh-CN" sz="2400" dirty="0"/>
              <a:t>SVM</a:t>
            </a:r>
            <a:r>
              <a:rPr kumimoji="1" lang="zh-CN" altLang="en-US" sz="2400" dirty="0"/>
              <a:t>、逻辑回归、朴素贝叶斯、</a:t>
            </a:r>
            <a:r>
              <a:rPr kumimoji="1" lang="en-US" altLang="zh-CN" sz="2400" dirty="0" err="1"/>
              <a:t>Kmeans</a:t>
            </a:r>
            <a:r>
              <a:rPr kumimoji="1" lang="zh-CN" altLang="en-US" sz="2400" dirty="0"/>
              <a:t>、</a:t>
            </a:r>
            <a:r>
              <a:rPr kumimoji="1" lang="en-US" altLang="zh-CN" sz="2400" dirty="0"/>
              <a:t>DBSCAN</a:t>
            </a:r>
            <a:r>
              <a:rPr kumimoji="1" lang="zh-CN" altLang="en-US" sz="2400" dirty="0"/>
              <a:t>等</a:t>
            </a:r>
          </a:p>
        </p:txBody>
      </p:sp>
      <p:sp>
        <p:nvSpPr>
          <p:cNvPr id="10" name="标题 9"/>
          <p:cNvSpPr>
            <a:spLocks noGrp="1"/>
          </p:cNvSpPr>
          <p:nvPr>
            <p:ph type="title"/>
          </p:nvPr>
        </p:nvSpPr>
        <p:spPr/>
        <p:txBody>
          <a:bodyPr/>
          <a:lstStyle/>
          <a:p>
            <a:r>
              <a:rPr kumimoji="1" lang="en-US" altLang="zh-CN" dirty="0" smtClean="0"/>
              <a:t>Python </a:t>
            </a:r>
            <a:r>
              <a:rPr kumimoji="1" lang="zh-CN" altLang="en-US" dirty="0" smtClean="0"/>
              <a:t>数据挖掘工具包</a:t>
            </a:r>
            <a:r>
              <a:rPr kumimoji="1" lang="en-US" altLang="zh-CN" dirty="0" smtClean="0"/>
              <a:t>:</a:t>
            </a:r>
            <a:r>
              <a:rPr kumimoji="1" lang="en-US" altLang="zh-CN" dirty="0" err="1" smtClean="0"/>
              <a:t>Scikit</a:t>
            </a:r>
            <a:r>
              <a:rPr kumimoji="1" lang="en-US" altLang="zh-CN" dirty="0" smtClean="0"/>
              <a:t>-Learn</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0974240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smtClean="0"/>
              <a:t>特征工程方案</a:t>
            </a:r>
            <a:endParaRPr kumimoji="1" lang="zh-CN" altLang="en-US" dirty="0"/>
          </a:p>
        </p:txBody>
      </p:sp>
      <p:pic>
        <p:nvPicPr>
          <p:cNvPr id="5" name="图片 4"/>
          <p:cNvPicPr>
            <a:picLocks noChangeAspect="1"/>
          </p:cNvPicPr>
          <p:nvPr/>
        </p:nvPicPr>
        <p:blipFill>
          <a:blip r:embed="rId2" cstate="print"/>
          <a:stretch>
            <a:fillRect/>
          </a:stretch>
        </p:blipFill>
        <p:spPr>
          <a:xfrm>
            <a:off x="-1548680" y="-6292080"/>
            <a:ext cx="14473608" cy="15993337"/>
          </a:xfrm>
          <a:prstGeom prst="rect">
            <a:avLst/>
          </a:prstGeom>
        </p:spPr>
      </p:pic>
    </p:spTree>
    <p:extLst>
      <p:ext uri="{BB962C8B-B14F-4D97-AF65-F5344CB8AC3E}">
        <p14:creationId xmlns:p14="http://schemas.microsoft.com/office/powerpoint/2010/main" val="20369458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a:xfrm>
            <a:off x="395536" y="30481"/>
            <a:ext cx="8540751" cy="1143000"/>
          </a:xfrm>
        </p:spPr>
        <p:txBody>
          <a:bodyPr>
            <a:normAutofit/>
          </a:bodyPr>
          <a:lstStyle/>
          <a:p>
            <a:pPr eaLnBrk="1" hangingPunct="1"/>
            <a:r>
              <a:rPr lang="zh-CN" altLang="en-US" dirty="0" smtClean="0">
                <a:latin typeface="宋体" charset="0"/>
                <a:ea typeface="宋体" charset="0"/>
              </a:rPr>
              <a:t>特征处理－数据清洗</a:t>
            </a:r>
            <a:endParaRPr lang="zh-CN" altLang="en-US" dirty="0">
              <a:latin typeface="宋体" charset="0"/>
              <a:ea typeface="宋体" charset="0"/>
            </a:endParaRPr>
          </a:p>
        </p:txBody>
      </p:sp>
      <p:sp>
        <p:nvSpPr>
          <p:cNvPr id="190467" name="Rectangle 3"/>
          <p:cNvSpPr>
            <a:spLocks noGrp="1" noRot="1" noChangeArrowheads="1"/>
          </p:cNvSpPr>
          <p:nvPr>
            <p:ph idx="1"/>
          </p:nvPr>
        </p:nvSpPr>
        <p:spPr>
          <a:xfrm>
            <a:off x="467544" y="1556792"/>
            <a:ext cx="8110538" cy="4785926"/>
          </a:xfrm>
        </p:spPr>
        <p:txBody>
          <a:bodyPr>
            <a:normAutofit fontScale="92500"/>
          </a:bodyPr>
          <a:lstStyle/>
          <a:p>
            <a:pPr algn="just" eaLnBrk="1" hangingPunct="1"/>
            <a:r>
              <a:rPr lang="zh-CN" altLang="en-US" dirty="0">
                <a:latin typeface="宋体" charset="0"/>
                <a:ea typeface="宋体" charset="0"/>
                <a:cs typeface="Times New Roman" charset="0"/>
              </a:rPr>
              <a:t>数据选取参考原则：</a:t>
            </a:r>
          </a:p>
          <a:p>
            <a:pPr lvl="1" eaLnBrk="1" hangingPunct="1"/>
            <a:r>
              <a:rPr lang="en-US" altLang="zh-CN" dirty="0">
                <a:latin typeface="Arial" charset="0"/>
                <a:ea typeface="宋体" charset="0"/>
              </a:rPr>
              <a:t>1.</a:t>
            </a:r>
            <a:r>
              <a:rPr lang="zh-CN" altLang="en-US" dirty="0">
                <a:latin typeface="宋体" charset="0"/>
                <a:ea typeface="宋体" charset="0"/>
              </a:rPr>
              <a:t>尽可能赋予属性名和属性值明确的含义</a:t>
            </a:r>
          </a:p>
          <a:p>
            <a:pPr lvl="1" eaLnBrk="1" hangingPunct="1"/>
            <a:r>
              <a:rPr lang="en-US" altLang="zh-CN" dirty="0">
                <a:latin typeface="Arial" charset="0"/>
                <a:ea typeface="宋体" charset="0"/>
              </a:rPr>
              <a:t>2.</a:t>
            </a:r>
            <a:r>
              <a:rPr lang="zh-CN" altLang="en-US" dirty="0">
                <a:latin typeface="宋体" charset="0"/>
                <a:ea typeface="宋体" charset="0"/>
              </a:rPr>
              <a:t>统一多数据源的属性值编码</a:t>
            </a:r>
          </a:p>
          <a:p>
            <a:pPr lvl="1" eaLnBrk="1" hangingPunct="1"/>
            <a:r>
              <a:rPr lang="en-US" altLang="zh-CN" dirty="0">
                <a:latin typeface="Arial" charset="0"/>
                <a:ea typeface="宋体" charset="0"/>
              </a:rPr>
              <a:t>3.</a:t>
            </a:r>
            <a:r>
              <a:rPr lang="zh-CN" altLang="en-US" dirty="0">
                <a:latin typeface="宋体" charset="0"/>
                <a:ea typeface="宋体" charset="0"/>
              </a:rPr>
              <a:t>去除惟一属性</a:t>
            </a:r>
          </a:p>
          <a:p>
            <a:pPr lvl="1" eaLnBrk="1" hangingPunct="1"/>
            <a:r>
              <a:rPr lang="en-US" altLang="zh-CN" dirty="0">
                <a:latin typeface="Arial" charset="0"/>
                <a:ea typeface="宋体" charset="0"/>
              </a:rPr>
              <a:t>4.</a:t>
            </a:r>
            <a:r>
              <a:rPr lang="zh-CN" altLang="en-US" dirty="0">
                <a:latin typeface="宋体" charset="0"/>
                <a:ea typeface="宋体" charset="0"/>
              </a:rPr>
              <a:t>去除重复属性</a:t>
            </a:r>
          </a:p>
          <a:p>
            <a:pPr lvl="1" eaLnBrk="1" hangingPunct="1"/>
            <a:r>
              <a:rPr lang="en-US" altLang="zh-CN" dirty="0">
                <a:latin typeface="Arial" charset="0"/>
                <a:ea typeface="宋体" charset="0"/>
              </a:rPr>
              <a:t>5.</a:t>
            </a:r>
            <a:r>
              <a:rPr lang="zh-CN" altLang="en-US" dirty="0">
                <a:latin typeface="宋体" charset="0"/>
                <a:ea typeface="宋体" charset="0"/>
              </a:rPr>
              <a:t>去除可忽略字段</a:t>
            </a:r>
          </a:p>
          <a:p>
            <a:pPr lvl="1" eaLnBrk="1" hangingPunct="1"/>
            <a:r>
              <a:rPr lang="en-US" altLang="zh-CN" dirty="0">
                <a:latin typeface="Arial" charset="0"/>
                <a:ea typeface="宋体" charset="0"/>
              </a:rPr>
              <a:t>6.</a:t>
            </a:r>
            <a:r>
              <a:rPr lang="zh-CN" altLang="en-US" dirty="0">
                <a:latin typeface="Arial" charset="0"/>
                <a:ea typeface="宋体" charset="0"/>
              </a:rPr>
              <a:t>合理</a:t>
            </a:r>
            <a:r>
              <a:rPr lang="zh-CN" altLang="en-US" dirty="0">
                <a:latin typeface="宋体" charset="0"/>
                <a:ea typeface="宋体" charset="0"/>
              </a:rPr>
              <a:t>选择关联字段</a:t>
            </a:r>
          </a:p>
          <a:p>
            <a:pPr eaLnBrk="1" hangingPunct="1"/>
            <a:r>
              <a:rPr lang="zh-CN" altLang="en-US" dirty="0">
                <a:latin typeface="宋体" charset="0"/>
                <a:ea typeface="宋体" charset="0"/>
              </a:rPr>
              <a:t>进一步处理：</a:t>
            </a:r>
          </a:p>
          <a:p>
            <a:pPr lvl="1" eaLnBrk="1" hangingPunct="1"/>
            <a:r>
              <a:rPr lang="zh-CN" altLang="en-US" dirty="0">
                <a:latin typeface="宋体" charset="0"/>
                <a:ea typeface="宋体" charset="0"/>
              </a:rPr>
              <a:t>通过填补遗漏数据、消除异常数据、平滑噪声数据，以及纠正不一致的数据</a:t>
            </a:r>
            <a:r>
              <a:rPr lang="en-US" altLang="zh-CN" dirty="0">
                <a:latin typeface="宋体" charset="0"/>
                <a:ea typeface="宋体" charset="0"/>
              </a:rPr>
              <a:t>,</a:t>
            </a:r>
            <a:r>
              <a:rPr lang="zh-CN" altLang="en-US" dirty="0">
                <a:latin typeface="宋体" charset="0"/>
                <a:ea typeface="宋体" charset="0"/>
              </a:rPr>
              <a:t>去掉数据中的噪音、填充空值、丢失值和处理不一致数据     </a:t>
            </a:r>
            <a:r>
              <a:rPr lang="zh-CN" altLang="en-US" dirty="0">
                <a:latin typeface="Arial" charset="0"/>
                <a:ea typeface="宋体" charset="0"/>
              </a:rPr>
              <a:t> </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940843886"/>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323528" y="188640"/>
            <a:ext cx="8540751" cy="752475"/>
          </a:xfrm>
        </p:spPr>
        <p:txBody>
          <a:bodyPr/>
          <a:lstStyle/>
          <a:p>
            <a:pPr eaLnBrk="1" hangingPunct="1"/>
            <a:r>
              <a:rPr lang="zh-CN" altLang="en-US" sz="4000" dirty="0">
                <a:latin typeface="宋体" charset="0"/>
                <a:ea typeface="宋体" charset="0"/>
              </a:rPr>
              <a:t>数据清洗</a:t>
            </a:r>
            <a:r>
              <a:rPr lang="en-US" altLang="zh-CN" sz="4000" dirty="0">
                <a:latin typeface="Arial" charset="0"/>
                <a:ea typeface="宋体" charset="0"/>
              </a:rPr>
              <a:t>——</a:t>
            </a:r>
            <a:r>
              <a:rPr lang="zh-CN" altLang="en-US" sz="4000" dirty="0">
                <a:latin typeface="宋体" charset="0"/>
                <a:ea typeface="宋体" charset="0"/>
              </a:rPr>
              <a:t>处理空缺值</a:t>
            </a:r>
          </a:p>
        </p:txBody>
      </p:sp>
      <p:sp>
        <p:nvSpPr>
          <p:cNvPr id="22531" name="Rectangle 3"/>
          <p:cNvSpPr>
            <a:spLocks noGrp="1" noRot="1" noChangeArrowheads="1"/>
          </p:cNvSpPr>
          <p:nvPr>
            <p:ph idx="1"/>
          </p:nvPr>
        </p:nvSpPr>
        <p:spPr>
          <a:xfrm>
            <a:off x="395536" y="1628800"/>
            <a:ext cx="9144000" cy="5791200"/>
          </a:xfrm>
        </p:spPr>
        <p:txBody>
          <a:bodyPr/>
          <a:lstStyle/>
          <a:p>
            <a:pPr eaLnBrk="1" hangingPunct="1"/>
            <a:r>
              <a:rPr lang="zh-CN" altLang="en-US" dirty="0">
                <a:latin typeface="Arial" charset="0"/>
                <a:ea typeface="宋体" charset="0"/>
              </a:rPr>
              <a:t>数据并不总是完整的</a:t>
            </a:r>
          </a:p>
          <a:p>
            <a:pPr lvl="1" eaLnBrk="1" hangingPunct="1"/>
            <a:r>
              <a:rPr lang="zh-CN" altLang="en-US" sz="2400" dirty="0">
                <a:latin typeface="Arial" charset="0"/>
                <a:ea typeface="宋体" charset="0"/>
              </a:rPr>
              <a:t>在分析一个商场销售数据时，发现有多个记录中的属性</a:t>
            </a:r>
            <a:endParaRPr lang="en-US" altLang="zh-CN" sz="2400" dirty="0">
              <a:latin typeface="Arial" charset="0"/>
              <a:ea typeface="宋体" charset="0"/>
            </a:endParaRPr>
          </a:p>
          <a:p>
            <a:pPr lvl="1" eaLnBrk="1" hangingPunct="1">
              <a:buFont typeface="Wingdings" charset="0"/>
              <a:buNone/>
            </a:pPr>
            <a:r>
              <a:rPr lang="zh-CN" altLang="en-US" sz="2400" dirty="0">
                <a:latin typeface="Arial" charset="0"/>
                <a:ea typeface="宋体" charset="0"/>
              </a:rPr>
              <a:t>    值为空，如：顾客的收入属性对于为空的属性值</a:t>
            </a:r>
            <a:endParaRPr lang="zh-CN" altLang="en-US" dirty="0">
              <a:latin typeface="Arial" charset="0"/>
              <a:ea typeface="宋体" charset="0"/>
            </a:endParaRPr>
          </a:p>
          <a:p>
            <a:pPr eaLnBrk="1" hangingPunct="1"/>
            <a:r>
              <a:rPr lang="zh-CN" altLang="en-US" dirty="0">
                <a:latin typeface="Arial" charset="0"/>
                <a:ea typeface="宋体" charset="0"/>
              </a:rPr>
              <a:t>引起空缺值的原因</a:t>
            </a:r>
          </a:p>
          <a:p>
            <a:pPr lvl="1" eaLnBrk="1" hangingPunct="1"/>
            <a:r>
              <a:rPr lang="zh-CN" altLang="en-US" dirty="0">
                <a:latin typeface="Arial" charset="0"/>
                <a:ea typeface="宋体" charset="0"/>
              </a:rPr>
              <a:t>设备异常</a:t>
            </a:r>
          </a:p>
          <a:p>
            <a:pPr lvl="1" eaLnBrk="1" hangingPunct="1"/>
            <a:r>
              <a:rPr lang="zh-CN" altLang="en-US" dirty="0">
                <a:latin typeface="Arial" charset="0"/>
                <a:ea typeface="宋体" charset="0"/>
              </a:rPr>
              <a:t>与其他已有数据不一致而被删除</a:t>
            </a:r>
          </a:p>
          <a:p>
            <a:pPr lvl="1" eaLnBrk="1" hangingPunct="1"/>
            <a:r>
              <a:rPr lang="zh-CN" altLang="en-US" dirty="0">
                <a:latin typeface="Arial" charset="0"/>
                <a:ea typeface="宋体" charset="0"/>
              </a:rPr>
              <a:t>因为误解而没有被输入的数据</a:t>
            </a:r>
          </a:p>
          <a:p>
            <a:pPr lvl="1" eaLnBrk="1" hangingPunct="1"/>
            <a:r>
              <a:rPr lang="zh-CN" altLang="en-US" dirty="0">
                <a:latin typeface="Arial" charset="0"/>
                <a:ea typeface="宋体" charset="0"/>
              </a:rPr>
              <a:t>在输入时，有些数据应为得不到重视而没有被输入</a:t>
            </a:r>
          </a:p>
          <a:p>
            <a:pPr lvl="1" eaLnBrk="1" hangingPunct="1"/>
            <a:r>
              <a:rPr lang="zh-CN" altLang="en-US" dirty="0">
                <a:latin typeface="Arial" charset="0"/>
                <a:ea typeface="宋体" charset="0"/>
              </a:rPr>
              <a:t>对数据的改变没有进行日志记载</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48804953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a:xfrm>
            <a:off x="323528" y="0"/>
            <a:ext cx="8540750" cy="1143000"/>
          </a:xfrm>
        </p:spPr>
        <p:txBody>
          <a:bodyPr/>
          <a:lstStyle/>
          <a:p>
            <a:pPr eaLnBrk="1" hangingPunct="1"/>
            <a:r>
              <a:rPr lang="zh-CN" altLang="en-US" sz="4000">
                <a:latin typeface="宋体" charset="0"/>
                <a:ea typeface="宋体" charset="0"/>
              </a:rPr>
              <a:t>数据清洗</a:t>
            </a:r>
            <a:r>
              <a:rPr lang="en-US" altLang="zh-CN" sz="4000">
                <a:latin typeface="Arial" charset="0"/>
                <a:ea typeface="宋体" charset="0"/>
              </a:rPr>
              <a:t>——</a:t>
            </a:r>
            <a:r>
              <a:rPr lang="zh-CN" altLang="en-US" sz="4000">
                <a:latin typeface="宋体" charset="0"/>
                <a:ea typeface="宋体" charset="0"/>
              </a:rPr>
              <a:t>处理空缺值</a:t>
            </a:r>
          </a:p>
        </p:txBody>
      </p:sp>
      <p:sp>
        <p:nvSpPr>
          <p:cNvPr id="23555" name="Rectangle 3"/>
          <p:cNvSpPr>
            <a:spLocks noGrp="1" noRot="1" noChangeArrowheads="1"/>
          </p:cNvSpPr>
          <p:nvPr>
            <p:ph idx="1"/>
          </p:nvPr>
        </p:nvSpPr>
        <p:spPr>
          <a:xfrm>
            <a:off x="539552" y="1772816"/>
            <a:ext cx="8153400" cy="4498975"/>
          </a:xfrm>
        </p:spPr>
        <p:txBody>
          <a:bodyPr/>
          <a:lstStyle/>
          <a:p>
            <a:pPr eaLnBrk="1" hangingPunct="1"/>
            <a:r>
              <a:rPr lang="zh-CN" altLang="en-US" dirty="0">
                <a:latin typeface="Arial" charset="0"/>
                <a:ea typeface="宋体" charset="0"/>
              </a:rPr>
              <a:t>空缺值要经过推断而补上</a:t>
            </a:r>
            <a:endParaRPr lang="zh-CN" altLang="en-US" b="1" dirty="0">
              <a:latin typeface="Arial" charset="0"/>
              <a:ea typeface="宋体" charset="0"/>
            </a:endParaRPr>
          </a:p>
          <a:p>
            <a:pPr lvl="1" eaLnBrk="1" hangingPunct="1"/>
            <a:r>
              <a:rPr lang="en-US" altLang="zh-CN" dirty="0">
                <a:latin typeface="Arial" charset="0"/>
                <a:ea typeface="宋体" charset="0"/>
              </a:rPr>
              <a:t>1.</a:t>
            </a:r>
            <a:r>
              <a:rPr lang="zh-CN" altLang="en-US" dirty="0">
                <a:latin typeface="Arial" charset="0"/>
                <a:ea typeface="宋体" charset="0"/>
              </a:rPr>
              <a:t>忽略该记录</a:t>
            </a:r>
          </a:p>
          <a:p>
            <a:pPr lvl="1" eaLnBrk="1" hangingPunct="1"/>
            <a:r>
              <a:rPr lang="en-US" altLang="zh-CN" dirty="0">
                <a:latin typeface="Arial" charset="0"/>
                <a:ea typeface="宋体" charset="0"/>
              </a:rPr>
              <a:t>2.</a:t>
            </a:r>
            <a:r>
              <a:rPr lang="zh-CN" altLang="en-US" dirty="0">
                <a:latin typeface="Arial" charset="0"/>
                <a:ea typeface="宋体" charset="0"/>
              </a:rPr>
              <a:t>去掉属性 </a:t>
            </a:r>
          </a:p>
          <a:p>
            <a:pPr lvl="1" eaLnBrk="1" hangingPunct="1"/>
            <a:r>
              <a:rPr lang="en-US" altLang="zh-CN" dirty="0">
                <a:latin typeface="Arial" charset="0"/>
                <a:ea typeface="宋体" charset="0"/>
              </a:rPr>
              <a:t>3.</a:t>
            </a:r>
            <a:r>
              <a:rPr lang="zh-CN" altLang="en-US" dirty="0">
                <a:latin typeface="Arial" charset="0"/>
                <a:ea typeface="宋体" charset="0"/>
              </a:rPr>
              <a:t>手工填写空缺值</a:t>
            </a:r>
          </a:p>
          <a:p>
            <a:pPr lvl="1" algn="just" eaLnBrk="1" hangingPunct="1"/>
            <a:r>
              <a:rPr lang="en-US" altLang="zh-CN" dirty="0">
                <a:latin typeface="Arial" charset="0"/>
                <a:ea typeface="宋体" charset="0"/>
              </a:rPr>
              <a:t>4.</a:t>
            </a:r>
            <a:r>
              <a:rPr lang="zh-CN" altLang="en-US" dirty="0">
                <a:latin typeface="Arial" charset="0"/>
                <a:ea typeface="宋体" charset="0"/>
              </a:rPr>
              <a:t>使用默认值</a:t>
            </a:r>
          </a:p>
          <a:p>
            <a:pPr lvl="1" eaLnBrk="1" hangingPunct="1"/>
            <a:r>
              <a:rPr lang="en-US" altLang="zh-CN" dirty="0">
                <a:latin typeface="Arial" charset="0"/>
                <a:ea typeface="宋体" charset="0"/>
              </a:rPr>
              <a:t>5.</a:t>
            </a:r>
            <a:r>
              <a:rPr lang="zh-CN" altLang="en-US" dirty="0">
                <a:latin typeface="Arial" charset="0"/>
                <a:ea typeface="宋体" charset="0"/>
              </a:rPr>
              <a:t>使用属性平均值</a:t>
            </a:r>
          </a:p>
          <a:p>
            <a:pPr lvl="1" eaLnBrk="1" hangingPunct="1"/>
            <a:r>
              <a:rPr lang="en-US" altLang="zh-CN" dirty="0">
                <a:latin typeface="Arial" charset="0"/>
                <a:ea typeface="宋体" charset="0"/>
              </a:rPr>
              <a:t>6.</a:t>
            </a:r>
            <a:r>
              <a:rPr lang="zh-CN" altLang="en-US" dirty="0">
                <a:latin typeface="Arial" charset="0"/>
                <a:ea typeface="宋体" charset="0"/>
              </a:rPr>
              <a:t>使用同类样本平均值 </a:t>
            </a:r>
          </a:p>
          <a:p>
            <a:pPr lvl="1" eaLnBrk="1" hangingPunct="1"/>
            <a:r>
              <a:rPr lang="en-US" altLang="zh-CN" dirty="0">
                <a:latin typeface="Arial" charset="0"/>
                <a:ea typeface="宋体" charset="0"/>
              </a:rPr>
              <a:t>7.</a:t>
            </a:r>
            <a:r>
              <a:rPr lang="zh-CN" altLang="en-US" dirty="0">
                <a:latin typeface="Arial" charset="0"/>
                <a:ea typeface="宋体" charset="0"/>
              </a:rPr>
              <a:t>预测最可能的值</a:t>
            </a:r>
          </a:p>
          <a:p>
            <a:pPr eaLnBrk="1" hangingPunct="1"/>
            <a:endParaRPr lang="en-US" altLang="zh-CN" dirty="0">
              <a:latin typeface="Arial" charset="0"/>
              <a:ea typeface="宋体" charset="0"/>
            </a:endParaRP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00510490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cxnSp>
        <p:nvCxnSpPr>
          <p:cNvPr id="5" name="直线箭头连接符 4"/>
          <p:cNvCxnSpPr/>
          <p:nvPr/>
        </p:nvCxnSpPr>
        <p:spPr>
          <a:xfrm>
            <a:off x="1331640" y="3212976"/>
            <a:ext cx="5040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p:cNvCxnSpPr/>
          <p:nvPr/>
        </p:nvCxnSpPr>
        <p:spPr>
          <a:xfrm flipH="1" flipV="1">
            <a:off x="1475656" y="1268760"/>
            <a:ext cx="8384" cy="209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p:nvPr/>
        </p:nvCxnSpPr>
        <p:spPr>
          <a:xfrm rot="5400000" flipH="1" flipV="1">
            <a:off x="1835696" y="1700808"/>
            <a:ext cx="1440160" cy="1008112"/>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2" name="曲线连接符 11"/>
          <p:cNvCxnSpPr/>
          <p:nvPr/>
        </p:nvCxnSpPr>
        <p:spPr>
          <a:xfrm>
            <a:off x="3059832" y="1484784"/>
            <a:ext cx="1872208"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16200000" flipH="1">
            <a:off x="4794374" y="1635150"/>
            <a:ext cx="1427460" cy="115212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6084168" y="1556792"/>
            <a:ext cx="1224136" cy="369332"/>
          </a:xfrm>
          <a:prstGeom prst="rect">
            <a:avLst/>
          </a:prstGeom>
          <a:noFill/>
        </p:spPr>
        <p:txBody>
          <a:bodyPr wrap="square" rtlCol="0">
            <a:spAutoFit/>
          </a:bodyPr>
          <a:lstStyle/>
          <a:p>
            <a:r>
              <a:rPr kumimoji="1" lang="zh-CN" altLang="en-US" smtClean="0"/>
              <a:t>信息增益</a:t>
            </a:r>
            <a:endParaRPr kumimoji="1" lang="zh-CN" altLang="en-US"/>
          </a:p>
        </p:txBody>
      </p:sp>
      <p:sp>
        <p:nvSpPr>
          <p:cNvPr id="17" name="文本框 16"/>
          <p:cNvSpPr txBox="1"/>
          <p:nvPr/>
        </p:nvSpPr>
        <p:spPr>
          <a:xfrm>
            <a:off x="3352594" y="3316343"/>
            <a:ext cx="2659566" cy="369332"/>
          </a:xfrm>
          <a:prstGeom prst="rect">
            <a:avLst/>
          </a:prstGeom>
          <a:noFill/>
        </p:spPr>
        <p:txBody>
          <a:bodyPr wrap="square" rtlCol="0">
            <a:spAutoFit/>
          </a:bodyPr>
          <a:lstStyle/>
          <a:p>
            <a:r>
              <a:rPr kumimoji="1" lang="en-US" altLang="zh-CN" dirty="0" err="1"/>
              <a:t>m</a:t>
            </a:r>
            <a:r>
              <a:rPr kumimoji="1" lang="en-US" altLang="zh-CN" dirty="0" err="1" smtClean="0"/>
              <a:t>ax_depth</a:t>
            </a:r>
            <a:endParaRPr kumimoji="1" lang="zh-CN" altLang="en-US" dirty="0"/>
          </a:p>
        </p:txBody>
      </p:sp>
      <p:sp>
        <p:nvSpPr>
          <p:cNvPr id="18" name="文本框 17"/>
          <p:cNvSpPr txBox="1"/>
          <p:nvPr/>
        </p:nvSpPr>
        <p:spPr>
          <a:xfrm>
            <a:off x="179512" y="1686870"/>
            <a:ext cx="2659566" cy="369332"/>
          </a:xfrm>
          <a:prstGeom prst="rect">
            <a:avLst/>
          </a:prstGeom>
          <a:noFill/>
        </p:spPr>
        <p:txBody>
          <a:bodyPr wrap="square" rtlCol="0">
            <a:spAutoFit/>
          </a:bodyPr>
          <a:lstStyle/>
          <a:p>
            <a:r>
              <a:rPr kumimoji="1" lang="zh-CN" altLang="en-US" smtClean="0"/>
              <a:t>准确率</a:t>
            </a:r>
            <a:endParaRPr kumimoji="1" lang="zh-CN" altLang="en-US" dirty="0"/>
          </a:p>
        </p:txBody>
      </p:sp>
    </p:spTree>
    <p:extLst>
      <p:ext uri="{BB962C8B-B14F-4D97-AF65-F5344CB8AC3E}">
        <p14:creationId xmlns:p14="http://schemas.microsoft.com/office/powerpoint/2010/main" val="1248834299"/>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251520" y="0"/>
            <a:ext cx="8540751" cy="1143000"/>
          </a:xfrm>
        </p:spPr>
        <p:txBody>
          <a:bodyPr/>
          <a:lstStyle/>
          <a:p>
            <a:pPr eaLnBrk="1" hangingPunct="1"/>
            <a:r>
              <a:rPr lang="zh-CN" altLang="en-US" sz="4000" dirty="0">
                <a:latin typeface="宋体" charset="0"/>
                <a:ea typeface="宋体" charset="0"/>
              </a:rPr>
              <a:t>数据变换</a:t>
            </a:r>
            <a:r>
              <a:rPr lang="en-US" altLang="zh-CN" sz="4000" dirty="0">
                <a:latin typeface="Arial" charset="0"/>
                <a:ea typeface="宋体" charset="0"/>
              </a:rPr>
              <a:t>——</a:t>
            </a:r>
            <a:r>
              <a:rPr lang="zh-CN" altLang="en-US" sz="4000" dirty="0">
                <a:latin typeface="宋体" charset="0"/>
                <a:ea typeface="宋体" charset="0"/>
              </a:rPr>
              <a:t>数据概化</a:t>
            </a:r>
          </a:p>
        </p:txBody>
      </p:sp>
      <p:sp>
        <p:nvSpPr>
          <p:cNvPr id="46083" name="Rectangle 3"/>
          <p:cNvSpPr>
            <a:spLocks noGrp="1" noRot="1" noChangeArrowheads="1"/>
          </p:cNvSpPr>
          <p:nvPr>
            <p:ph idx="1"/>
          </p:nvPr>
        </p:nvSpPr>
        <p:spPr>
          <a:xfrm>
            <a:off x="323528" y="1412776"/>
            <a:ext cx="8153400" cy="4498975"/>
          </a:xfrm>
        </p:spPr>
        <p:txBody>
          <a:bodyPr/>
          <a:lstStyle/>
          <a:p>
            <a:pPr algn="just" eaLnBrk="1" hangingPunct="1"/>
            <a:r>
              <a:rPr lang="zh-CN" altLang="en-US" dirty="0">
                <a:latin typeface="宋体" charset="0"/>
                <a:ea typeface="宋体" charset="0"/>
              </a:rPr>
              <a:t>用更抽象（更高层次）的概念来取代低层次或数据层的数据对象</a:t>
            </a:r>
          </a:p>
          <a:p>
            <a:pPr algn="just" eaLnBrk="1" hangingPunct="1"/>
            <a:r>
              <a:rPr lang="zh-CN" altLang="en-US" dirty="0">
                <a:latin typeface="宋体" charset="0"/>
                <a:ea typeface="宋体" charset="0"/>
              </a:rPr>
              <a:t>例如：街道属性，就可以泛化到更高层次的概念，诸如：城市、国家。同样对于数值型的属性，如年龄属性，就可以映射到更高层次概念，如：年轻、中年和老年。</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400438668"/>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640"/>
            <a:ext cx="8229600" cy="732557"/>
          </a:xfrm>
        </p:spPr>
        <p:txBody>
          <a:bodyPr/>
          <a:lstStyle/>
          <a:p>
            <a:r>
              <a:rPr lang="zh-CN" altLang="en-US" dirty="0" smtClean="0">
                <a:latin typeface="宋体" charset="0"/>
                <a:ea typeface="宋体" charset="0"/>
              </a:rPr>
              <a:t>数据变换－离散化</a:t>
            </a:r>
            <a:endParaRPr kumimoji="1" lang="zh-CN" altLang="en-US" dirty="0"/>
          </a:p>
        </p:txBody>
      </p:sp>
      <p:sp>
        <p:nvSpPr>
          <p:cNvPr id="3" name="内容占位符 2"/>
          <p:cNvSpPr>
            <a:spLocks noGrp="1"/>
          </p:cNvSpPr>
          <p:nvPr>
            <p:ph idx="1"/>
          </p:nvPr>
        </p:nvSpPr>
        <p:spPr/>
        <p:txBody>
          <a:bodyPr>
            <a:noAutofit/>
          </a:bodyPr>
          <a:lstStyle/>
          <a:p>
            <a:r>
              <a:rPr kumimoji="1" lang="zh-CN" altLang="en-US" sz="1800" dirty="0"/>
              <a:t>离散化在上面介绍过连续值的取值空间可能是无穷的，为了便于表示和在模型中处理，需要对连续值特征进行离散化处</a:t>
            </a:r>
            <a:r>
              <a:rPr kumimoji="1" lang="zh-CN" altLang="en-US" sz="1800" dirty="0" smtClean="0"/>
              <a:t>理</a:t>
            </a:r>
            <a:endParaRPr kumimoji="1" lang="en-US" altLang="zh-CN" sz="1800" dirty="0" smtClean="0"/>
          </a:p>
          <a:p>
            <a:r>
              <a:rPr kumimoji="1" lang="zh-CN" altLang="en-US" sz="1800" dirty="0" smtClean="0"/>
              <a:t>常用的离散化方法包括等值划分和等量划分</a:t>
            </a:r>
            <a:endParaRPr kumimoji="1" lang="en-US" altLang="zh-CN" sz="1800" dirty="0" smtClean="0"/>
          </a:p>
          <a:p>
            <a:pPr lvl="1"/>
            <a:r>
              <a:rPr kumimoji="1" lang="zh-CN" altLang="en-US" sz="1600" dirty="0"/>
              <a:t>等值划分是将特征按照值域进行均分，每一段内的取值等同处理。例如某个特征的取值范围为</a:t>
            </a:r>
            <a:r>
              <a:rPr kumimoji="1" lang="en-US" altLang="zh-CN" sz="1600" dirty="0"/>
              <a:t>[0</a:t>
            </a:r>
            <a:r>
              <a:rPr kumimoji="1" lang="zh-CN" altLang="en-US" sz="1600" dirty="0"/>
              <a:t>，</a:t>
            </a:r>
            <a:r>
              <a:rPr kumimoji="1" lang="en-US" altLang="zh-CN" sz="1600" dirty="0"/>
              <a:t>10]</a:t>
            </a:r>
            <a:r>
              <a:rPr kumimoji="1" lang="zh-CN" altLang="en-US" sz="1600" dirty="0"/>
              <a:t>，我们可以将其划分为</a:t>
            </a:r>
            <a:r>
              <a:rPr kumimoji="1" lang="en-US" altLang="zh-CN" sz="1600" dirty="0"/>
              <a:t>10</a:t>
            </a:r>
            <a:r>
              <a:rPr kumimoji="1" lang="zh-CN" altLang="en-US" sz="1600" dirty="0"/>
              <a:t>段，</a:t>
            </a:r>
            <a:r>
              <a:rPr kumimoji="1" lang="en-US" altLang="zh-CN" sz="1600" dirty="0"/>
              <a:t>[0</a:t>
            </a:r>
            <a:r>
              <a:rPr kumimoji="1" lang="zh-CN" altLang="en-US" sz="1600" dirty="0"/>
              <a:t>，</a:t>
            </a:r>
            <a:r>
              <a:rPr kumimoji="1" lang="en-US" altLang="zh-CN" sz="1600" dirty="0"/>
              <a:t>1)</a:t>
            </a:r>
            <a:r>
              <a:rPr kumimoji="1" lang="zh-CN" altLang="en-US" sz="1600" dirty="0"/>
              <a:t>，</a:t>
            </a:r>
            <a:r>
              <a:rPr kumimoji="1" lang="en-US" altLang="zh-CN" sz="1600" dirty="0"/>
              <a:t>[1</a:t>
            </a:r>
            <a:r>
              <a:rPr kumimoji="1" lang="zh-CN" altLang="en-US" sz="1600" dirty="0"/>
              <a:t>，</a:t>
            </a:r>
            <a:r>
              <a:rPr kumimoji="1" lang="en-US" altLang="zh-CN" sz="1600" dirty="0"/>
              <a:t>2)</a:t>
            </a:r>
            <a:r>
              <a:rPr kumimoji="1" lang="zh-CN" altLang="en-US" sz="1600" dirty="0"/>
              <a:t>，</a:t>
            </a:r>
            <a:r>
              <a:rPr kumimoji="1" lang="en-US" altLang="zh-CN" sz="1600" dirty="0"/>
              <a:t>...</a:t>
            </a:r>
            <a:r>
              <a:rPr kumimoji="1" lang="zh-CN" altLang="en-US" sz="1600" dirty="0"/>
              <a:t>，</a:t>
            </a:r>
            <a:r>
              <a:rPr kumimoji="1" lang="en-US" altLang="zh-CN" sz="1600" dirty="0"/>
              <a:t>[9</a:t>
            </a:r>
            <a:r>
              <a:rPr kumimoji="1" lang="zh-CN" altLang="en-US" sz="1600" dirty="0"/>
              <a:t>，</a:t>
            </a:r>
            <a:r>
              <a:rPr kumimoji="1" lang="en-US" altLang="zh-CN" sz="1600" dirty="0"/>
              <a:t>10</a:t>
            </a:r>
            <a:r>
              <a:rPr kumimoji="1" lang="en-US" altLang="zh-CN" sz="1600" dirty="0" smtClean="0"/>
              <a:t>)</a:t>
            </a:r>
          </a:p>
          <a:p>
            <a:pPr lvl="1"/>
            <a:r>
              <a:rPr kumimoji="1" lang="zh-CN" altLang="en-US" sz="1600" dirty="0"/>
              <a:t>等量划分是根据样本总数进行均分，每段等量个样本划分为</a:t>
            </a:r>
            <a:r>
              <a:rPr kumimoji="1" lang="en-US" altLang="zh-CN" sz="1600" dirty="0"/>
              <a:t>1</a:t>
            </a:r>
            <a:r>
              <a:rPr kumimoji="1" lang="zh-CN" altLang="en-US" sz="1600" dirty="0"/>
              <a:t>段。例如距离特征，取值范围［</a:t>
            </a:r>
            <a:r>
              <a:rPr kumimoji="1" lang="en-US" altLang="zh-CN" sz="1600" dirty="0"/>
              <a:t>0</a:t>
            </a:r>
            <a:r>
              <a:rPr kumimoji="1" lang="zh-CN" altLang="en-US" sz="1600" dirty="0"/>
              <a:t>，</a:t>
            </a:r>
            <a:r>
              <a:rPr kumimoji="1" lang="en-US" altLang="zh-CN" sz="1600" dirty="0"/>
              <a:t>3000000</a:t>
            </a:r>
            <a:r>
              <a:rPr kumimoji="1" lang="zh-CN" altLang="en-US" sz="1600" dirty="0"/>
              <a:t>］，现在需要切分成</a:t>
            </a:r>
            <a:r>
              <a:rPr kumimoji="1" lang="en-US" altLang="zh-CN" sz="1600" dirty="0"/>
              <a:t>10</a:t>
            </a:r>
            <a:r>
              <a:rPr kumimoji="1" lang="zh-CN" altLang="en-US" sz="1600" dirty="0"/>
              <a:t>段，如果按照等比例划分的话，会发现绝大部分样本都在第</a:t>
            </a:r>
            <a:r>
              <a:rPr kumimoji="1" lang="en-US" altLang="zh-CN" sz="1600" dirty="0"/>
              <a:t>1</a:t>
            </a:r>
            <a:r>
              <a:rPr kumimoji="1" lang="zh-CN" altLang="en-US" sz="1600" dirty="0"/>
              <a:t>段中。使用等量划分就会避免这种问题，最终可能的切分是</a:t>
            </a:r>
            <a:r>
              <a:rPr kumimoji="1" lang="en-US" altLang="zh-CN" sz="1600" dirty="0"/>
              <a:t>[0</a:t>
            </a:r>
            <a:r>
              <a:rPr kumimoji="1" lang="zh-CN" altLang="en-US" sz="1600" dirty="0"/>
              <a:t>，</a:t>
            </a:r>
            <a:r>
              <a:rPr kumimoji="1" lang="en-US" altLang="zh-CN" sz="1600" dirty="0"/>
              <a:t>100)</a:t>
            </a:r>
            <a:r>
              <a:rPr kumimoji="1" lang="zh-CN" altLang="en-US" sz="1600" dirty="0"/>
              <a:t>，</a:t>
            </a:r>
            <a:r>
              <a:rPr kumimoji="1" lang="en-US" altLang="zh-CN" sz="1600" dirty="0"/>
              <a:t>[100</a:t>
            </a:r>
            <a:r>
              <a:rPr kumimoji="1" lang="zh-CN" altLang="en-US" sz="1600" dirty="0"/>
              <a:t>，</a:t>
            </a:r>
            <a:r>
              <a:rPr kumimoji="1" lang="en-US" altLang="zh-CN" sz="1600" dirty="0"/>
              <a:t>300)</a:t>
            </a:r>
            <a:r>
              <a:rPr kumimoji="1" lang="zh-CN" altLang="en-US" sz="1600" dirty="0"/>
              <a:t>，</a:t>
            </a:r>
            <a:r>
              <a:rPr kumimoji="1" lang="en-US" altLang="zh-CN" sz="1600" dirty="0"/>
              <a:t>[300</a:t>
            </a:r>
            <a:r>
              <a:rPr kumimoji="1" lang="zh-CN" altLang="en-US" sz="1600" dirty="0"/>
              <a:t>，</a:t>
            </a:r>
            <a:r>
              <a:rPr kumimoji="1" lang="en-US" altLang="zh-CN" sz="1600" dirty="0"/>
              <a:t>500)</a:t>
            </a:r>
            <a:r>
              <a:rPr kumimoji="1" lang="zh-CN" altLang="en-US" sz="1600" dirty="0"/>
              <a:t>，</a:t>
            </a:r>
            <a:r>
              <a:rPr kumimoji="1" lang="en-US" altLang="zh-CN" sz="1600" dirty="0"/>
              <a:t>..</a:t>
            </a:r>
            <a:r>
              <a:rPr kumimoji="1" lang="zh-CN" altLang="en-US" sz="1600" dirty="0"/>
              <a:t>，</a:t>
            </a:r>
            <a:r>
              <a:rPr kumimoji="1" lang="en-US" altLang="zh-CN" sz="1600" dirty="0"/>
              <a:t>[10000</a:t>
            </a:r>
            <a:r>
              <a:rPr kumimoji="1" lang="zh-CN" altLang="en-US" sz="1600" dirty="0"/>
              <a:t>，</a:t>
            </a:r>
            <a:r>
              <a:rPr kumimoji="1" lang="en-US" altLang="zh-CN" sz="1600" dirty="0"/>
              <a:t>3000000]</a:t>
            </a:r>
            <a:r>
              <a:rPr kumimoji="1" lang="zh-CN" altLang="en-US" sz="1600" dirty="0"/>
              <a:t>，前面的区间划分比较密，后面的比较稀疏</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73048733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latin typeface="微软雅黑" pitchFamily="34" charset="-122"/>
              </a:rPr>
              <a:t>Python</a:t>
            </a:r>
            <a:r>
              <a:rPr lang="zh-CN" altLang="en-US" dirty="0" smtClean="0">
                <a:latin typeface="微软雅黑" pitchFamily="34" charset="-122"/>
              </a:rPr>
              <a:t>的介绍</a:t>
            </a:r>
            <a:r>
              <a:rPr lang="en-US" altLang="zh-CN" dirty="0" smtClean="0">
                <a:latin typeface="微软雅黑" pitchFamily="34" charset="-122"/>
              </a:rPr>
              <a:t>----</a:t>
            </a:r>
            <a:r>
              <a:rPr lang="zh-CN" altLang="en-US" dirty="0" smtClean="0">
                <a:latin typeface="微软雅黑" pitchFamily="34" charset="-122"/>
              </a:rPr>
              <a:t>运用领域</a:t>
            </a:r>
            <a:endParaRPr lang="zh-CN" altLang="en-US" dirty="0"/>
          </a:p>
        </p:txBody>
      </p:sp>
      <p:sp>
        <p:nvSpPr>
          <p:cNvPr id="8" name="内容占位符 2"/>
          <p:cNvSpPr txBox="1">
            <a:spLocks/>
          </p:cNvSpPr>
          <p:nvPr/>
        </p:nvSpPr>
        <p:spPr bwMode="auto">
          <a:xfrm>
            <a:off x="457200" y="1268760"/>
            <a:ext cx="8229600" cy="51724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lvl="0" indent="-342900" fontAlgn="base">
              <a:lnSpc>
                <a:spcPct val="150000"/>
              </a:lnSpc>
              <a:spcBef>
                <a:spcPct val="0"/>
              </a:spcBef>
              <a:spcAft>
                <a:spcPct val="0"/>
              </a:spcAft>
              <a:buChar char="•"/>
              <a:defRPr/>
            </a:pPr>
            <a:r>
              <a:rPr lang="zh-CN" altLang="en-US" sz="2400" dirty="0">
                <a:latin typeface="Arial" pitchFamily="34" charset="0"/>
                <a:ea typeface="黑体" pitchFamily="2" charset="-122"/>
              </a:rPr>
              <a:t>桌面</a:t>
            </a:r>
            <a:r>
              <a:rPr lang="en-US" altLang="zh-CN" sz="2400" dirty="0">
                <a:latin typeface="Arial" pitchFamily="34" charset="0"/>
                <a:ea typeface="黑体" pitchFamily="2" charset="-122"/>
              </a:rPr>
              <a:t>GUI</a:t>
            </a:r>
            <a:r>
              <a:rPr lang="zh-CN" altLang="en-US" sz="2400" dirty="0">
                <a:latin typeface="Arial" pitchFamily="34" charset="0"/>
                <a:ea typeface="黑体" pitchFamily="2" charset="-122"/>
              </a:rPr>
              <a:t>软件开发</a:t>
            </a:r>
            <a:r>
              <a:rPr lang="en-US" altLang="zh-CN" sz="2400" dirty="0">
                <a:latin typeface="Arial" pitchFamily="34" charset="0"/>
                <a:ea typeface="黑体" pitchFamily="2" charset="-122"/>
              </a:rPr>
              <a:t>(</a:t>
            </a:r>
            <a:r>
              <a:rPr lang="en-US" altLang="zh-CN" sz="2400" dirty="0" err="1">
                <a:latin typeface="Arial" pitchFamily="34" charset="0"/>
                <a:ea typeface="黑体" pitchFamily="2" charset="-122"/>
              </a:rPr>
              <a:t>wxPython,PyQT</a:t>
            </a:r>
            <a:r>
              <a:rPr lang="en-US" altLang="zh-CN" sz="2400" dirty="0">
                <a:latin typeface="Arial" pitchFamily="34" charset="0"/>
                <a:ea typeface="黑体" pitchFamily="2" charset="-122"/>
              </a:rPr>
              <a:t>…)</a:t>
            </a:r>
          </a:p>
          <a:p>
            <a:pPr marL="342900" lvl="0" indent="-342900" fontAlgn="base">
              <a:lnSpc>
                <a:spcPct val="150000"/>
              </a:lnSpc>
              <a:spcBef>
                <a:spcPct val="0"/>
              </a:spcBef>
              <a:spcAft>
                <a:spcPct val="0"/>
              </a:spcAft>
              <a:buChar char="•"/>
              <a:defRPr/>
            </a:pPr>
            <a:r>
              <a:rPr lang="zh-CN" altLang="en-US" sz="2400" dirty="0">
                <a:latin typeface="Arial" pitchFamily="34" charset="0"/>
                <a:ea typeface="黑体" pitchFamily="2" charset="-122"/>
              </a:rPr>
              <a:t>网络应用开发</a:t>
            </a:r>
            <a:r>
              <a:rPr lang="en-US" altLang="zh-CN" sz="2400" dirty="0">
                <a:latin typeface="Arial" pitchFamily="34" charset="0"/>
                <a:ea typeface="黑体" pitchFamily="2" charset="-122"/>
              </a:rPr>
              <a:t>(</a:t>
            </a:r>
            <a:r>
              <a:rPr lang="zh-CN" altLang="en-US" sz="2400" dirty="0">
                <a:latin typeface="Arial" pitchFamily="34" charset="0"/>
                <a:ea typeface="黑体" pitchFamily="2" charset="-122"/>
              </a:rPr>
              <a:t>内置模块</a:t>
            </a:r>
            <a:r>
              <a:rPr lang="en-US" altLang="zh-CN" sz="2400" dirty="0">
                <a:latin typeface="Arial" pitchFamily="34" charset="0"/>
                <a:ea typeface="黑体" pitchFamily="2" charset="-122"/>
              </a:rPr>
              <a:t>,</a:t>
            </a:r>
            <a:r>
              <a:rPr lang="en-US" altLang="zh-CN" sz="2400" dirty="0" err="1">
                <a:latin typeface="Arial" pitchFamily="34" charset="0"/>
                <a:ea typeface="黑体" pitchFamily="2" charset="-122"/>
              </a:rPr>
              <a:t>Twistd,Stackless</a:t>
            </a:r>
            <a:r>
              <a:rPr lang="en-US" altLang="zh-CN" sz="2400" dirty="0">
                <a:latin typeface="Arial" pitchFamily="34" charset="0"/>
                <a:ea typeface="黑体" pitchFamily="2" charset="-122"/>
              </a:rPr>
              <a:t>…)</a:t>
            </a:r>
            <a:endParaRPr lang="zh-CN" altLang="en-US" sz="2400" dirty="0">
              <a:latin typeface="Arial" pitchFamily="34" charset="0"/>
              <a:ea typeface="黑体" pitchFamily="2" charset="-122"/>
            </a:endParaRPr>
          </a:p>
          <a:p>
            <a:pPr marL="342900" lvl="0" indent="-342900" fontAlgn="base">
              <a:lnSpc>
                <a:spcPct val="150000"/>
              </a:lnSpc>
              <a:spcBef>
                <a:spcPct val="0"/>
              </a:spcBef>
              <a:spcAft>
                <a:spcPct val="0"/>
              </a:spcAft>
              <a:buChar char="•"/>
              <a:defRPr/>
            </a:pPr>
            <a:r>
              <a:rPr lang="en-US" altLang="zh-CN" sz="2400" dirty="0">
                <a:latin typeface="Arial" pitchFamily="34" charset="0"/>
                <a:ea typeface="黑体" pitchFamily="2" charset="-122"/>
              </a:rPr>
              <a:t>2/3D</a:t>
            </a:r>
            <a:r>
              <a:rPr lang="zh-CN" altLang="en-US" sz="2400" dirty="0">
                <a:latin typeface="Arial" pitchFamily="34" charset="0"/>
                <a:ea typeface="黑体" pitchFamily="2" charset="-122"/>
              </a:rPr>
              <a:t>图形处理</a:t>
            </a:r>
            <a:r>
              <a:rPr lang="en-US" altLang="zh-CN" sz="2400" dirty="0">
                <a:latin typeface="Arial" pitchFamily="34" charset="0"/>
                <a:ea typeface="黑体" pitchFamily="2" charset="-122"/>
              </a:rPr>
              <a:t>,</a:t>
            </a:r>
            <a:r>
              <a:rPr lang="zh-CN" altLang="en-US" sz="2400" dirty="0">
                <a:latin typeface="Arial" pitchFamily="34" charset="0"/>
                <a:ea typeface="黑体" pitchFamily="2" charset="-122"/>
              </a:rPr>
              <a:t>游戏开发</a:t>
            </a:r>
            <a:r>
              <a:rPr lang="en-US" altLang="zh-CN" sz="2400" dirty="0">
                <a:latin typeface="Arial" pitchFamily="34" charset="0"/>
                <a:ea typeface="黑体" pitchFamily="2" charset="-122"/>
              </a:rPr>
              <a:t> (</a:t>
            </a:r>
            <a:r>
              <a:rPr lang="en-US" altLang="zh-CN" sz="2400" dirty="0" err="1">
                <a:latin typeface="Arial" pitchFamily="34" charset="0"/>
                <a:ea typeface="黑体" pitchFamily="2" charset="-122"/>
              </a:rPr>
              <a:t>PIL,pyGame</a:t>
            </a:r>
            <a:r>
              <a:rPr lang="en-US" altLang="zh-CN" sz="2400" dirty="0">
                <a:latin typeface="Arial" pitchFamily="34" charset="0"/>
                <a:ea typeface="黑体" pitchFamily="2" charset="-122"/>
              </a:rPr>
              <a:t>…)</a:t>
            </a:r>
          </a:p>
          <a:p>
            <a:pPr marL="342900" lvl="0" indent="-342900" fontAlgn="base">
              <a:lnSpc>
                <a:spcPct val="150000"/>
              </a:lnSpc>
              <a:spcBef>
                <a:spcPct val="0"/>
              </a:spcBef>
              <a:spcAft>
                <a:spcPct val="0"/>
              </a:spcAft>
              <a:buChar char="•"/>
              <a:defRPr/>
            </a:pPr>
            <a:r>
              <a:rPr lang="zh-CN" altLang="en-US" sz="2400" dirty="0">
                <a:latin typeface="Arial" pitchFamily="34" charset="0"/>
                <a:ea typeface="黑体" pitchFamily="2" charset="-122"/>
              </a:rPr>
              <a:t>文档处理</a:t>
            </a:r>
            <a:r>
              <a:rPr lang="en-US" altLang="zh-CN" sz="2400" dirty="0">
                <a:latin typeface="Arial" pitchFamily="34" charset="0"/>
                <a:ea typeface="黑体" pitchFamily="2" charset="-122"/>
              </a:rPr>
              <a:t>,</a:t>
            </a:r>
            <a:r>
              <a:rPr lang="zh-CN" altLang="en-US" sz="2400" dirty="0">
                <a:latin typeface="Arial" pitchFamily="34" charset="0"/>
                <a:ea typeface="黑体" pitchFamily="2" charset="-122"/>
              </a:rPr>
              <a:t>科学计算</a:t>
            </a:r>
            <a:r>
              <a:rPr lang="en-US" altLang="zh-CN" sz="2400" dirty="0">
                <a:latin typeface="Arial" pitchFamily="34" charset="0"/>
                <a:ea typeface="黑体" pitchFamily="2" charset="-122"/>
              </a:rPr>
              <a:t>(</a:t>
            </a:r>
            <a:r>
              <a:rPr lang="en-US" altLang="zh-CN" sz="2400" dirty="0" err="1">
                <a:latin typeface="Arial" pitchFamily="34" charset="0"/>
                <a:ea typeface="黑体" pitchFamily="2" charset="-122"/>
              </a:rPr>
              <a:t>moinmoin,numpy</a:t>
            </a:r>
            <a:r>
              <a:rPr lang="en-US" altLang="zh-CN" sz="2400" dirty="0">
                <a:latin typeface="Arial" pitchFamily="34" charset="0"/>
                <a:ea typeface="黑体" pitchFamily="2" charset="-122"/>
              </a:rPr>
              <a:t>…)</a:t>
            </a:r>
          </a:p>
          <a:p>
            <a:pPr marL="342900" lvl="0" indent="-342900" fontAlgn="base">
              <a:lnSpc>
                <a:spcPct val="150000"/>
              </a:lnSpc>
              <a:spcBef>
                <a:spcPct val="0"/>
              </a:spcBef>
              <a:spcAft>
                <a:spcPct val="0"/>
              </a:spcAft>
              <a:buChar char="•"/>
              <a:defRPr/>
            </a:pPr>
            <a:r>
              <a:rPr lang="en-US" altLang="zh-CN" sz="2400" dirty="0">
                <a:latin typeface="Arial" pitchFamily="34" charset="0"/>
                <a:ea typeface="黑体" pitchFamily="2" charset="-122"/>
              </a:rPr>
              <a:t>Web</a:t>
            </a:r>
            <a:r>
              <a:rPr lang="zh-CN" altLang="en-US" sz="2400" dirty="0">
                <a:latin typeface="Arial" pitchFamily="34" charset="0"/>
                <a:ea typeface="黑体" pitchFamily="2" charset="-122"/>
              </a:rPr>
              <a:t>应用开发</a:t>
            </a:r>
            <a:r>
              <a:rPr lang="en-US" altLang="zh-CN" sz="2400" dirty="0">
                <a:latin typeface="Arial" pitchFamily="34" charset="0"/>
                <a:ea typeface="黑体" pitchFamily="2" charset="-122"/>
              </a:rPr>
              <a:t>(</a:t>
            </a:r>
            <a:r>
              <a:rPr lang="en-US" altLang="zh-CN" sz="2400" dirty="0" err="1">
                <a:latin typeface="Arial" pitchFamily="34" charset="0"/>
                <a:ea typeface="黑体" pitchFamily="2" charset="-122"/>
              </a:rPr>
              <a:t>Django,ZOPE,web.py,Quixote</a:t>
            </a:r>
            <a:r>
              <a:rPr lang="en-US" altLang="zh-CN" sz="2400" dirty="0">
                <a:latin typeface="Arial" pitchFamily="34" charset="0"/>
                <a:ea typeface="黑体" pitchFamily="2" charset="-122"/>
              </a:rPr>
              <a:t>…)</a:t>
            </a:r>
          </a:p>
          <a:p>
            <a:pPr marL="342900" lvl="0" indent="-342900" fontAlgn="base">
              <a:lnSpc>
                <a:spcPct val="150000"/>
              </a:lnSpc>
              <a:spcBef>
                <a:spcPct val="0"/>
              </a:spcBef>
              <a:spcAft>
                <a:spcPct val="0"/>
              </a:spcAft>
              <a:buChar char="•"/>
              <a:defRPr/>
            </a:pPr>
            <a:r>
              <a:rPr lang="zh-CN" altLang="en-US" sz="2400" dirty="0">
                <a:latin typeface="Arial" pitchFamily="34" charset="0"/>
                <a:ea typeface="黑体" pitchFamily="2" charset="-122"/>
              </a:rPr>
              <a:t>移动设备应用开发</a:t>
            </a:r>
            <a:r>
              <a:rPr lang="en-US" altLang="zh-CN" sz="2400" dirty="0">
                <a:latin typeface="Arial" pitchFamily="34" charset="0"/>
                <a:ea typeface="黑体" pitchFamily="2" charset="-122"/>
              </a:rPr>
              <a:t>(PyS60…)</a:t>
            </a:r>
          </a:p>
          <a:p>
            <a:pPr marL="342900" lvl="0" indent="-342900" fontAlgn="base">
              <a:lnSpc>
                <a:spcPct val="150000"/>
              </a:lnSpc>
              <a:spcBef>
                <a:spcPct val="0"/>
              </a:spcBef>
              <a:spcAft>
                <a:spcPct val="0"/>
              </a:spcAft>
              <a:buChar char="•"/>
              <a:defRPr/>
            </a:pPr>
            <a:r>
              <a:rPr lang="zh-CN" altLang="en-US" sz="2400" dirty="0">
                <a:latin typeface="Arial" pitchFamily="34" charset="0"/>
                <a:ea typeface="黑体" pitchFamily="2" charset="-122"/>
              </a:rPr>
              <a:t>数据库开发</a:t>
            </a:r>
            <a:r>
              <a:rPr lang="en-US" altLang="zh-CN" sz="2400" dirty="0">
                <a:latin typeface="Arial" pitchFamily="34" charset="0"/>
                <a:ea typeface="黑体" pitchFamily="2" charset="-122"/>
              </a:rPr>
              <a:t>(</a:t>
            </a:r>
            <a:r>
              <a:rPr lang="zh-CN" altLang="en-US" sz="2400" dirty="0">
                <a:latin typeface="Arial" pitchFamily="34" charset="0"/>
                <a:ea typeface="黑体" pitchFamily="2" charset="-122"/>
              </a:rPr>
              <a:t>支持</a:t>
            </a:r>
            <a:r>
              <a:rPr lang="en-US" altLang="zh-CN" sz="2400" dirty="0">
                <a:latin typeface="Arial" pitchFamily="34" charset="0"/>
                <a:ea typeface="黑体" pitchFamily="2" charset="-122"/>
              </a:rPr>
              <a:t>SQL</a:t>
            </a:r>
            <a:r>
              <a:rPr lang="zh-CN" altLang="en-US" sz="2400" dirty="0">
                <a:latin typeface="Arial" pitchFamily="34" charset="0"/>
                <a:ea typeface="黑体" pitchFamily="2" charset="-122"/>
              </a:rPr>
              <a:t>和</a:t>
            </a:r>
            <a:r>
              <a:rPr lang="en-US" altLang="zh-CN" sz="2400" dirty="0">
                <a:latin typeface="Arial" pitchFamily="34" charset="0"/>
                <a:ea typeface="黑体" pitchFamily="2" charset="-122"/>
              </a:rPr>
              <a:t>NOSQL,ZODB…)</a:t>
            </a:r>
            <a:endParaRPr lang="zh-CN" altLang="en-US" sz="2400" dirty="0">
              <a:latin typeface="Arial" pitchFamily="34" charset="0"/>
              <a:ea typeface="黑体" pitchFamily="2" charset="-122"/>
            </a:endParaRPr>
          </a:p>
          <a:p>
            <a:pPr marL="342900" lvl="0" indent="-342900" fontAlgn="base">
              <a:lnSpc>
                <a:spcPct val="150000"/>
              </a:lnSpc>
              <a:spcBef>
                <a:spcPct val="0"/>
              </a:spcBef>
              <a:spcAft>
                <a:spcPct val="0"/>
              </a:spcAft>
              <a:buChar char="•"/>
              <a:defRPr/>
            </a:pPr>
            <a:r>
              <a:rPr lang="zh-CN" altLang="en-US" sz="2400" dirty="0">
                <a:latin typeface="Arial" pitchFamily="34" charset="0"/>
                <a:ea typeface="黑体" pitchFamily="2" charset="-122"/>
              </a:rPr>
              <a:t>嵌入其它应用</a:t>
            </a:r>
            <a:r>
              <a:rPr lang="en-US" altLang="zh-CN" sz="2400" dirty="0">
                <a:latin typeface="Arial" pitchFamily="34" charset="0"/>
                <a:ea typeface="黑体" pitchFamily="2" charset="-122"/>
              </a:rPr>
              <a:t>(</a:t>
            </a:r>
            <a:r>
              <a:rPr lang="zh-CN" altLang="en-US" sz="2400" dirty="0">
                <a:latin typeface="Arial" pitchFamily="34" charset="0"/>
                <a:ea typeface="黑体" pitchFamily="2" charset="-122"/>
              </a:rPr>
              <a:t>嵌入</a:t>
            </a:r>
            <a:r>
              <a:rPr lang="en-US" altLang="zh-CN" sz="2400" dirty="0">
                <a:latin typeface="Arial" pitchFamily="34" charset="0"/>
                <a:ea typeface="黑体" pitchFamily="2" charset="-122"/>
              </a:rPr>
              <a:t>C/C++,</a:t>
            </a:r>
            <a:r>
              <a:rPr lang="en-US" altLang="zh-CN" sz="2400" dirty="0" err="1">
                <a:latin typeface="Arial" pitchFamily="34" charset="0"/>
                <a:ea typeface="黑体" pitchFamily="2" charset="-122"/>
              </a:rPr>
              <a:t>delphi</a:t>
            </a:r>
            <a:r>
              <a:rPr lang="en-US" altLang="zh-CN" sz="2400" dirty="0">
                <a:latin typeface="Arial" pitchFamily="34" charset="0"/>
                <a:ea typeface="黑体" pitchFamily="2" charset="-122"/>
              </a:rPr>
              <a:t>,</a:t>
            </a:r>
            <a:r>
              <a:rPr lang="zh-CN" altLang="en-US" sz="2400" dirty="0">
                <a:latin typeface="Arial" pitchFamily="34" charset="0"/>
                <a:ea typeface="黑体" pitchFamily="2" charset="-122"/>
              </a:rPr>
              <a:t>调用</a:t>
            </a:r>
            <a:r>
              <a:rPr lang="en-US" altLang="zh-CN" sz="2400" dirty="0">
                <a:latin typeface="Arial" pitchFamily="34" charset="0"/>
                <a:ea typeface="黑体" pitchFamily="2" charset="-122"/>
              </a:rPr>
              <a:t>DLL…)</a:t>
            </a:r>
          </a:p>
          <a:p>
            <a:pPr marL="0" marR="0" lvl="0" indent="0" defTabSz="914400" rtl="0" eaLnBrk="0" fontAlgn="base" latinLnBrk="0" hangingPunct="0">
              <a:lnSpc>
                <a:spcPct val="100000"/>
              </a:lnSpc>
              <a:spcBef>
                <a:spcPct val="20000"/>
              </a:spcBef>
              <a:spcAft>
                <a:spcPct val="0"/>
              </a:spcAft>
              <a:buClrTx/>
              <a:buSzTx/>
              <a:buFontTx/>
              <a:buNone/>
              <a:tabLst/>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
        <p:nvSpPr>
          <p:cNvPr id="4" name="矩形 3"/>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0503268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a:xfrm>
            <a:off x="251520" y="24792"/>
            <a:ext cx="8540751" cy="1143000"/>
          </a:xfrm>
        </p:spPr>
        <p:txBody>
          <a:bodyPr/>
          <a:lstStyle/>
          <a:p>
            <a:pPr eaLnBrk="1" hangingPunct="1"/>
            <a:r>
              <a:rPr lang="zh-CN" altLang="en-US" sz="4000" dirty="0">
                <a:latin typeface="宋体" charset="0"/>
                <a:ea typeface="宋体" charset="0"/>
              </a:rPr>
              <a:t>数据变换</a:t>
            </a:r>
            <a:r>
              <a:rPr lang="en-US" altLang="zh-CN" sz="4000" dirty="0">
                <a:latin typeface="Arial" charset="0"/>
                <a:ea typeface="宋体" charset="0"/>
              </a:rPr>
              <a:t>——</a:t>
            </a:r>
            <a:r>
              <a:rPr lang="zh-CN" altLang="en-US" sz="4000" dirty="0">
                <a:latin typeface="宋体" charset="0"/>
                <a:ea typeface="宋体" charset="0"/>
              </a:rPr>
              <a:t>规范化</a:t>
            </a:r>
          </a:p>
        </p:txBody>
      </p:sp>
      <p:sp>
        <p:nvSpPr>
          <p:cNvPr id="47107" name="Rectangle 3"/>
          <p:cNvSpPr>
            <a:spLocks noGrp="1" noRot="1" noChangeArrowheads="1"/>
          </p:cNvSpPr>
          <p:nvPr>
            <p:ph idx="1"/>
          </p:nvPr>
        </p:nvSpPr>
        <p:spPr>
          <a:xfrm>
            <a:off x="179512" y="1556792"/>
            <a:ext cx="8110538" cy="4681538"/>
          </a:xfrm>
        </p:spPr>
        <p:txBody>
          <a:bodyPr/>
          <a:lstStyle/>
          <a:p>
            <a:pPr eaLnBrk="1" hangingPunct="1"/>
            <a:r>
              <a:rPr lang="zh-CN" altLang="en-US" dirty="0">
                <a:latin typeface="宋体" charset="0"/>
                <a:ea typeface="宋体" charset="0"/>
              </a:rPr>
              <a:t>将数据按比例进行缩放，使之落入一个特定的区域，以消除数值型属性因大小不一而造成挖掘结果的偏差。如将工资收入属性值映射到</a:t>
            </a:r>
            <a:r>
              <a:rPr lang="en-US" altLang="zh-CN" dirty="0">
                <a:latin typeface="宋体" charset="0"/>
                <a:ea typeface="宋体" charset="0"/>
              </a:rPr>
              <a:t>[-1.0,1.0]</a:t>
            </a:r>
            <a:r>
              <a:rPr lang="zh-CN" altLang="en-US" dirty="0">
                <a:latin typeface="宋体" charset="0"/>
                <a:ea typeface="宋体" charset="0"/>
              </a:rPr>
              <a:t>范围内。</a:t>
            </a:r>
          </a:p>
          <a:p>
            <a:pPr eaLnBrk="1" hangingPunct="1"/>
            <a:r>
              <a:rPr lang="zh-CN" altLang="en-US" dirty="0">
                <a:latin typeface="宋体" charset="0"/>
                <a:ea typeface="宋体" charset="0"/>
              </a:rPr>
              <a:t>方法：</a:t>
            </a:r>
          </a:p>
          <a:p>
            <a:pPr lvl="1" eaLnBrk="1" hangingPunct="1">
              <a:buFont typeface="Wingdings" charset="0"/>
              <a:buNone/>
            </a:pPr>
            <a:r>
              <a:rPr lang="zh-CN" altLang="en-US" dirty="0">
                <a:latin typeface="Arial" charset="0"/>
                <a:ea typeface="宋体" charset="0"/>
              </a:rPr>
              <a:t>（</a:t>
            </a:r>
            <a:r>
              <a:rPr lang="en-US" altLang="zh-CN" dirty="0">
                <a:latin typeface="Arial" charset="0"/>
                <a:ea typeface="宋体" charset="0"/>
              </a:rPr>
              <a:t>1</a:t>
            </a:r>
            <a:r>
              <a:rPr lang="zh-CN" altLang="en-US" dirty="0">
                <a:latin typeface="Arial" charset="0"/>
                <a:ea typeface="宋体" charset="0"/>
              </a:rPr>
              <a:t>）</a:t>
            </a:r>
            <a:r>
              <a:rPr lang="zh-CN" altLang="en-US" dirty="0">
                <a:latin typeface="宋体" charset="0"/>
                <a:ea typeface="宋体" charset="0"/>
              </a:rPr>
              <a:t>最小</a:t>
            </a:r>
            <a:r>
              <a:rPr lang="en-US" altLang="zh-CN" dirty="0">
                <a:latin typeface="宋体" charset="0"/>
                <a:ea typeface="宋体" charset="0"/>
              </a:rPr>
              <a:t>-</a:t>
            </a:r>
            <a:r>
              <a:rPr lang="zh-CN" altLang="en-US" dirty="0">
                <a:latin typeface="宋体" charset="0"/>
                <a:ea typeface="宋体" charset="0"/>
              </a:rPr>
              <a:t>最大规范化</a:t>
            </a:r>
          </a:p>
          <a:p>
            <a:pPr lvl="1" eaLnBrk="1" hangingPunct="1">
              <a:buFont typeface="Wingdings" charset="0"/>
              <a:buNone/>
            </a:pPr>
            <a:r>
              <a:rPr lang="zh-CN" altLang="en-US" dirty="0">
                <a:latin typeface="Arial" charset="0"/>
                <a:ea typeface="宋体" charset="0"/>
              </a:rPr>
              <a:t>（</a:t>
            </a:r>
            <a:r>
              <a:rPr lang="en-US" altLang="zh-CN" dirty="0">
                <a:latin typeface="Arial" charset="0"/>
                <a:ea typeface="宋体" charset="0"/>
              </a:rPr>
              <a:t>2</a:t>
            </a:r>
            <a:r>
              <a:rPr lang="zh-CN" altLang="en-US" dirty="0">
                <a:latin typeface="Arial" charset="0"/>
                <a:ea typeface="宋体" charset="0"/>
              </a:rPr>
              <a:t>）</a:t>
            </a:r>
            <a:r>
              <a:rPr lang="zh-CN" altLang="en-US" dirty="0">
                <a:latin typeface="宋体" charset="0"/>
                <a:ea typeface="宋体" charset="0"/>
              </a:rPr>
              <a:t>零</a:t>
            </a:r>
            <a:r>
              <a:rPr lang="en-US" altLang="zh-CN" dirty="0">
                <a:latin typeface="宋体" charset="0"/>
                <a:ea typeface="宋体" charset="0"/>
              </a:rPr>
              <a:t>-</a:t>
            </a:r>
            <a:r>
              <a:rPr lang="zh-CN" altLang="en-US" dirty="0">
                <a:latin typeface="宋体" charset="0"/>
                <a:ea typeface="宋体" charset="0"/>
              </a:rPr>
              <a:t>均值规范化（</a:t>
            </a:r>
            <a:r>
              <a:rPr lang="en-US" altLang="zh-CN" dirty="0">
                <a:latin typeface="宋体" charset="0"/>
                <a:ea typeface="宋体" charset="0"/>
              </a:rPr>
              <a:t>z-score</a:t>
            </a:r>
            <a:r>
              <a:rPr lang="zh-CN" altLang="en-US" dirty="0">
                <a:latin typeface="宋体" charset="0"/>
                <a:ea typeface="宋体" charset="0"/>
              </a:rPr>
              <a:t>规范化）</a:t>
            </a:r>
          </a:p>
          <a:p>
            <a:pPr lvl="1" eaLnBrk="1" hangingPunct="1">
              <a:buFont typeface="Wingdings" charset="0"/>
              <a:buNone/>
            </a:pPr>
            <a:r>
              <a:rPr lang="zh-CN" altLang="en-US" dirty="0">
                <a:latin typeface="Arial" charset="0"/>
                <a:ea typeface="宋体" charset="0"/>
              </a:rPr>
              <a:t>（</a:t>
            </a:r>
            <a:r>
              <a:rPr lang="en-US" altLang="zh-CN" dirty="0">
                <a:latin typeface="Arial" charset="0"/>
                <a:ea typeface="宋体" charset="0"/>
                <a:cs typeface="Times New Roman" charset="0"/>
              </a:rPr>
              <a:t>3</a:t>
            </a:r>
            <a:r>
              <a:rPr lang="zh-CN" altLang="en-US" dirty="0">
                <a:latin typeface="Arial" charset="0"/>
                <a:ea typeface="宋体" charset="0"/>
              </a:rPr>
              <a:t>）</a:t>
            </a:r>
            <a:r>
              <a:rPr lang="zh-CN" altLang="en-US" dirty="0">
                <a:latin typeface="宋体" charset="0"/>
                <a:ea typeface="宋体" charset="0"/>
              </a:rPr>
              <a:t>小数定标规范化</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790697835"/>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395536" y="332656"/>
            <a:ext cx="8540751" cy="823913"/>
          </a:xfrm>
        </p:spPr>
        <p:txBody>
          <a:bodyPr/>
          <a:lstStyle/>
          <a:p>
            <a:pPr eaLnBrk="1" hangingPunct="1"/>
            <a:r>
              <a:rPr lang="zh-CN" altLang="en-US" sz="4000" b="1" dirty="0">
                <a:latin typeface="宋体" charset="0"/>
                <a:ea typeface="宋体" charset="0"/>
              </a:rPr>
              <a:t>最小</a:t>
            </a:r>
            <a:r>
              <a:rPr lang="en-US" altLang="zh-CN" sz="4000" b="1" dirty="0">
                <a:latin typeface="宋体" charset="0"/>
                <a:ea typeface="宋体" charset="0"/>
              </a:rPr>
              <a:t>-</a:t>
            </a:r>
            <a:r>
              <a:rPr lang="zh-CN" altLang="en-US" sz="4000" b="1" dirty="0">
                <a:latin typeface="宋体" charset="0"/>
                <a:ea typeface="宋体" charset="0"/>
              </a:rPr>
              <a:t>最大规范化</a:t>
            </a:r>
          </a:p>
        </p:txBody>
      </p:sp>
      <p:sp>
        <p:nvSpPr>
          <p:cNvPr id="48131" name="Rectangle 3"/>
          <p:cNvSpPr>
            <a:spLocks noGrp="1" noRot="1" noChangeArrowheads="1"/>
          </p:cNvSpPr>
          <p:nvPr>
            <p:ph idx="1"/>
          </p:nvPr>
        </p:nvSpPr>
        <p:spPr>
          <a:xfrm>
            <a:off x="539552" y="1484784"/>
            <a:ext cx="8110538" cy="4883150"/>
          </a:xfrm>
        </p:spPr>
        <p:txBody>
          <a:bodyPr/>
          <a:lstStyle/>
          <a:p>
            <a:pPr eaLnBrk="1" hangingPunct="1"/>
            <a:r>
              <a:rPr lang="zh-CN" altLang="en-US" dirty="0">
                <a:latin typeface="宋体" charset="0"/>
                <a:ea typeface="宋体" charset="0"/>
              </a:rPr>
              <a:t>已知属性的取值范围，将原取值区间</a:t>
            </a:r>
            <a:r>
              <a:rPr lang="en-US" altLang="zh-CN" dirty="0">
                <a:latin typeface="宋体" charset="0"/>
                <a:ea typeface="宋体" charset="0"/>
              </a:rPr>
              <a:t>[</a:t>
            </a:r>
            <a:r>
              <a:rPr lang="en-US" altLang="zh-CN" dirty="0" err="1">
                <a:latin typeface="宋体" charset="0"/>
                <a:ea typeface="宋体" charset="0"/>
              </a:rPr>
              <a:t>old_min,old_max</a:t>
            </a:r>
            <a:r>
              <a:rPr lang="en-US" altLang="zh-CN" dirty="0">
                <a:latin typeface="宋体" charset="0"/>
                <a:ea typeface="宋体" charset="0"/>
              </a:rPr>
              <a:t>]</a:t>
            </a:r>
            <a:r>
              <a:rPr lang="zh-CN" altLang="en-US" dirty="0">
                <a:latin typeface="宋体" charset="0"/>
                <a:ea typeface="宋体" charset="0"/>
              </a:rPr>
              <a:t>映射到</a:t>
            </a:r>
            <a:r>
              <a:rPr lang="en-US" altLang="zh-CN" dirty="0" err="1">
                <a:latin typeface="宋体" charset="0"/>
                <a:ea typeface="宋体" charset="0"/>
              </a:rPr>
              <a:t>new_min,new_max</a:t>
            </a:r>
            <a:r>
              <a:rPr lang="en-US" altLang="zh-CN" dirty="0">
                <a:latin typeface="宋体" charset="0"/>
                <a:ea typeface="宋体" charset="0"/>
              </a:rPr>
              <a:t>]</a:t>
            </a:r>
          </a:p>
          <a:p>
            <a:pPr eaLnBrk="1" hangingPunct="1"/>
            <a:endParaRPr lang="en-US" altLang="zh-CN" b="1" dirty="0">
              <a:latin typeface="Arial" charset="0"/>
              <a:ea typeface="宋体" charset="0"/>
            </a:endParaRPr>
          </a:p>
          <a:p>
            <a:pPr eaLnBrk="1" hangingPunct="1"/>
            <a:endParaRPr lang="en-US" altLang="zh-CN" b="1" dirty="0">
              <a:latin typeface="Arial" charset="0"/>
              <a:ea typeface="宋体" charset="0"/>
            </a:endParaRPr>
          </a:p>
          <a:p>
            <a:pPr eaLnBrk="1" hangingPunct="1"/>
            <a:r>
              <a:rPr lang="zh-CN" altLang="en-US" b="1" dirty="0">
                <a:latin typeface="Arial" charset="0"/>
                <a:ea typeface="宋体" charset="0"/>
              </a:rPr>
              <a:t>保留了原来数据中存在的关系。但若将来遇到超过目前属性</a:t>
            </a:r>
            <a:r>
              <a:rPr lang="en-US" altLang="zh-CN" dirty="0">
                <a:latin typeface="宋体" charset="0"/>
                <a:ea typeface="宋体" charset="0"/>
              </a:rPr>
              <a:t>[</a:t>
            </a:r>
            <a:r>
              <a:rPr lang="en-US" altLang="zh-CN" dirty="0" err="1">
                <a:latin typeface="宋体" charset="0"/>
                <a:ea typeface="宋体" charset="0"/>
              </a:rPr>
              <a:t>old_min,old_max</a:t>
            </a:r>
            <a:r>
              <a:rPr lang="en-US" altLang="zh-CN" dirty="0">
                <a:latin typeface="宋体" charset="0"/>
                <a:ea typeface="宋体" charset="0"/>
              </a:rPr>
              <a:t>]</a:t>
            </a:r>
            <a:r>
              <a:rPr lang="zh-CN" altLang="en-US" b="1" dirty="0">
                <a:latin typeface="Arial" charset="0"/>
                <a:ea typeface="宋体" charset="0"/>
              </a:rPr>
              <a:t>取值范围的数值，将会引起系统出错</a:t>
            </a:r>
          </a:p>
          <a:p>
            <a:pPr eaLnBrk="1" hangingPunct="1"/>
            <a:endParaRPr lang="en-US" altLang="zh-CN" sz="2800" dirty="0">
              <a:latin typeface="Arial" charset="0"/>
              <a:ea typeface="宋体" charset="0"/>
            </a:endParaRPr>
          </a:p>
        </p:txBody>
      </p:sp>
      <p:pic>
        <p:nvPicPr>
          <p:cNvPr id="4813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852936"/>
            <a:ext cx="7056437" cy="974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249775116"/>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a:xfrm>
            <a:off x="179512" y="0"/>
            <a:ext cx="8540750" cy="1143000"/>
          </a:xfrm>
        </p:spPr>
        <p:txBody>
          <a:bodyPr/>
          <a:lstStyle/>
          <a:p>
            <a:pPr eaLnBrk="1" hangingPunct="1"/>
            <a:r>
              <a:rPr lang="zh-CN" altLang="en-US" sz="4000" b="1">
                <a:latin typeface="宋体" charset="0"/>
                <a:ea typeface="宋体" charset="0"/>
              </a:rPr>
              <a:t>最小</a:t>
            </a:r>
            <a:r>
              <a:rPr lang="en-US" altLang="zh-CN" sz="4000" b="1">
                <a:latin typeface="宋体" charset="0"/>
                <a:ea typeface="宋体" charset="0"/>
              </a:rPr>
              <a:t>-</a:t>
            </a:r>
            <a:r>
              <a:rPr lang="zh-CN" altLang="en-US" sz="4000" b="1">
                <a:latin typeface="宋体" charset="0"/>
                <a:ea typeface="宋体" charset="0"/>
              </a:rPr>
              <a:t>最大规范化</a:t>
            </a:r>
          </a:p>
        </p:txBody>
      </p:sp>
      <p:pic>
        <p:nvPicPr>
          <p:cNvPr id="49155"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323528" y="1772816"/>
            <a:ext cx="8532440" cy="1712413"/>
          </a:xfrm>
          <a:noFill/>
        </p:spPr>
      </p:pic>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036777586"/>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135706" y="0"/>
            <a:ext cx="8540750" cy="1143000"/>
          </a:xfrm>
        </p:spPr>
        <p:txBody>
          <a:bodyPr/>
          <a:lstStyle/>
          <a:p>
            <a:pPr eaLnBrk="1" hangingPunct="1"/>
            <a:r>
              <a:rPr lang="zh-CN" altLang="en-US" sz="3600" b="1" dirty="0">
                <a:latin typeface="宋体" charset="0"/>
                <a:ea typeface="宋体" charset="0"/>
              </a:rPr>
              <a:t>零</a:t>
            </a:r>
            <a:r>
              <a:rPr lang="en-US" altLang="zh-CN" sz="3600" b="1" dirty="0">
                <a:latin typeface="宋体" charset="0"/>
                <a:ea typeface="宋体" charset="0"/>
              </a:rPr>
              <a:t>-</a:t>
            </a:r>
            <a:r>
              <a:rPr lang="zh-CN" altLang="en-US" sz="3600" b="1" dirty="0">
                <a:latin typeface="宋体" charset="0"/>
                <a:ea typeface="宋体" charset="0"/>
              </a:rPr>
              <a:t>均值规范化（</a:t>
            </a:r>
            <a:r>
              <a:rPr lang="en-US" altLang="zh-CN" sz="3600" b="1" dirty="0">
                <a:latin typeface="宋体" charset="0"/>
                <a:ea typeface="宋体" charset="0"/>
              </a:rPr>
              <a:t>z-score</a:t>
            </a:r>
            <a:r>
              <a:rPr lang="zh-CN" altLang="en-US" sz="3600" b="1" dirty="0">
                <a:latin typeface="宋体" charset="0"/>
                <a:ea typeface="宋体" charset="0"/>
              </a:rPr>
              <a:t>规范化）</a:t>
            </a:r>
          </a:p>
        </p:txBody>
      </p:sp>
      <p:sp>
        <p:nvSpPr>
          <p:cNvPr id="50179" name="Rectangle 3"/>
          <p:cNvSpPr>
            <a:spLocks noGrp="1" noRot="1" noChangeArrowheads="1"/>
          </p:cNvSpPr>
          <p:nvPr>
            <p:ph idx="1"/>
          </p:nvPr>
        </p:nvSpPr>
        <p:spPr>
          <a:xfrm>
            <a:off x="179512" y="1340768"/>
            <a:ext cx="8110537" cy="5241925"/>
          </a:xfrm>
        </p:spPr>
        <p:txBody>
          <a:bodyPr/>
          <a:lstStyle/>
          <a:p>
            <a:pPr eaLnBrk="1" hangingPunct="1"/>
            <a:r>
              <a:rPr lang="zh-CN" altLang="en-US" sz="2000" dirty="0">
                <a:latin typeface="宋体" charset="0"/>
                <a:ea typeface="宋体" charset="0"/>
              </a:rPr>
              <a:t>根据属性</a:t>
            </a:r>
            <a:r>
              <a:rPr lang="en-US" altLang="zh-CN" sz="2000" dirty="0">
                <a:latin typeface="宋体" charset="0"/>
                <a:ea typeface="宋体" charset="0"/>
              </a:rPr>
              <a:t>A</a:t>
            </a:r>
            <a:r>
              <a:rPr lang="zh-CN" altLang="en-US" sz="2000" dirty="0">
                <a:latin typeface="宋体" charset="0"/>
                <a:ea typeface="宋体" charset="0"/>
              </a:rPr>
              <a:t>的均值和偏差来对</a:t>
            </a:r>
            <a:r>
              <a:rPr lang="en-US" altLang="zh-CN" sz="2000" dirty="0">
                <a:latin typeface="宋体" charset="0"/>
                <a:ea typeface="宋体" charset="0"/>
              </a:rPr>
              <a:t>A</a:t>
            </a:r>
            <a:r>
              <a:rPr lang="zh-CN" altLang="en-US" sz="2000" dirty="0">
                <a:latin typeface="宋体" charset="0"/>
                <a:ea typeface="宋体" charset="0"/>
              </a:rPr>
              <a:t>进行规格化</a:t>
            </a:r>
            <a:r>
              <a:rPr lang="en-US" altLang="zh-CN" sz="2000" dirty="0">
                <a:latin typeface="宋体" charset="0"/>
                <a:ea typeface="宋体" charset="0"/>
              </a:rPr>
              <a:t>,</a:t>
            </a:r>
            <a:r>
              <a:rPr lang="zh-CN" altLang="en-US" sz="2000" dirty="0">
                <a:latin typeface="宋体" charset="0"/>
                <a:ea typeface="宋体" charset="0"/>
              </a:rPr>
              <a:t>常用于属性最大值与最小值未知；或使用最大最小规格化方法时会出现异常数据的情况。</a:t>
            </a:r>
          </a:p>
        </p:txBody>
      </p:sp>
      <p:pic>
        <p:nvPicPr>
          <p:cNvPr id="5018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2780928"/>
            <a:ext cx="2592387" cy="1554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4365104"/>
            <a:ext cx="7056438" cy="627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155391479"/>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a:xfrm>
            <a:off x="603250" y="0"/>
            <a:ext cx="8540750" cy="1143000"/>
          </a:xfrm>
        </p:spPr>
        <p:txBody>
          <a:bodyPr/>
          <a:lstStyle/>
          <a:p>
            <a:pPr eaLnBrk="1" hangingPunct="1"/>
            <a:r>
              <a:rPr lang="zh-CN" altLang="en-US" b="1" dirty="0">
                <a:latin typeface="宋体" charset="0"/>
                <a:ea typeface="宋体" charset="0"/>
              </a:rPr>
              <a:t>零</a:t>
            </a:r>
            <a:r>
              <a:rPr lang="en-US" altLang="zh-CN" b="1" dirty="0">
                <a:latin typeface="宋体" charset="0"/>
                <a:ea typeface="宋体" charset="0"/>
              </a:rPr>
              <a:t>-</a:t>
            </a:r>
            <a:r>
              <a:rPr lang="zh-CN" altLang="en-US" b="1" dirty="0">
                <a:latin typeface="宋体" charset="0"/>
                <a:ea typeface="宋体" charset="0"/>
              </a:rPr>
              <a:t>均值规范化（</a:t>
            </a:r>
            <a:r>
              <a:rPr lang="en-US" altLang="zh-CN" b="1" dirty="0">
                <a:latin typeface="宋体" charset="0"/>
                <a:ea typeface="宋体" charset="0"/>
              </a:rPr>
              <a:t>z-score</a:t>
            </a:r>
            <a:r>
              <a:rPr lang="zh-CN" altLang="en-US" b="1" dirty="0">
                <a:latin typeface="宋体" charset="0"/>
                <a:ea typeface="宋体" charset="0"/>
              </a:rPr>
              <a:t>规范化）</a:t>
            </a:r>
          </a:p>
        </p:txBody>
      </p:sp>
      <p:pic>
        <p:nvPicPr>
          <p:cNvPr id="5120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628800"/>
            <a:ext cx="8013563" cy="2342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248447937"/>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179512" y="0"/>
            <a:ext cx="8540751" cy="1143000"/>
          </a:xfrm>
        </p:spPr>
        <p:txBody>
          <a:bodyPr/>
          <a:lstStyle/>
          <a:p>
            <a:pPr eaLnBrk="1" hangingPunct="1"/>
            <a:r>
              <a:rPr lang="zh-CN" altLang="en-US" sz="4000" b="1" dirty="0">
                <a:latin typeface="宋体" charset="0"/>
                <a:ea typeface="宋体" charset="0"/>
              </a:rPr>
              <a:t>小数定标规范化</a:t>
            </a:r>
          </a:p>
        </p:txBody>
      </p:sp>
      <p:sp>
        <p:nvSpPr>
          <p:cNvPr id="52227" name="Rectangle 3"/>
          <p:cNvSpPr>
            <a:spLocks noGrp="1" noRot="1" noChangeArrowheads="1"/>
          </p:cNvSpPr>
          <p:nvPr>
            <p:ph idx="1"/>
          </p:nvPr>
        </p:nvSpPr>
        <p:spPr>
          <a:xfrm>
            <a:off x="467544" y="1412776"/>
            <a:ext cx="8110537" cy="4751388"/>
          </a:xfrm>
        </p:spPr>
        <p:txBody>
          <a:bodyPr/>
          <a:lstStyle/>
          <a:p>
            <a:pPr eaLnBrk="1" hangingPunct="1"/>
            <a:r>
              <a:rPr lang="zh-CN" altLang="en-US" dirty="0">
                <a:latin typeface="Arial" charset="0"/>
                <a:ea typeface="宋体" charset="0"/>
              </a:rPr>
              <a:t>通过移动属性</a:t>
            </a:r>
            <a:r>
              <a:rPr lang="en-US" altLang="zh-CN" dirty="0">
                <a:latin typeface="Arial" charset="0"/>
                <a:ea typeface="宋体" charset="0"/>
              </a:rPr>
              <a:t>A</a:t>
            </a:r>
            <a:r>
              <a:rPr lang="zh-CN" altLang="en-US" dirty="0">
                <a:latin typeface="Arial" charset="0"/>
                <a:ea typeface="宋体" charset="0"/>
              </a:rPr>
              <a:t>值的小数位置，将属性</a:t>
            </a:r>
            <a:r>
              <a:rPr lang="en-US" altLang="zh-CN" dirty="0">
                <a:latin typeface="Arial" charset="0"/>
                <a:ea typeface="宋体" charset="0"/>
              </a:rPr>
              <a:t>A</a:t>
            </a:r>
            <a:r>
              <a:rPr lang="zh-CN" altLang="en-US" dirty="0">
                <a:latin typeface="Arial" charset="0"/>
                <a:ea typeface="宋体" charset="0"/>
              </a:rPr>
              <a:t>的值映射到</a:t>
            </a:r>
            <a:r>
              <a:rPr lang="en-US" altLang="zh-CN" dirty="0">
                <a:latin typeface="Arial" charset="0"/>
                <a:ea typeface="宋体" charset="0"/>
              </a:rPr>
              <a:t>[0</a:t>
            </a:r>
            <a:r>
              <a:rPr lang="zh-CN" altLang="en-US" dirty="0">
                <a:latin typeface="Arial" charset="0"/>
                <a:ea typeface="宋体" charset="0"/>
              </a:rPr>
              <a:t>，</a:t>
            </a:r>
            <a:r>
              <a:rPr lang="en-US" altLang="zh-CN" dirty="0">
                <a:latin typeface="Arial" charset="0"/>
                <a:ea typeface="宋体" charset="0"/>
              </a:rPr>
              <a:t>1]</a:t>
            </a:r>
            <a:r>
              <a:rPr lang="zh-CN" altLang="en-US" dirty="0">
                <a:latin typeface="Arial" charset="0"/>
                <a:ea typeface="宋体" charset="0"/>
              </a:rPr>
              <a:t>之间，用小数的科学表示法来达到规格化的目的。</a:t>
            </a:r>
          </a:p>
          <a:p>
            <a:pPr eaLnBrk="1" hangingPunct="1"/>
            <a:r>
              <a:rPr lang="zh-CN" altLang="en-US" dirty="0">
                <a:latin typeface="Arial" charset="0"/>
                <a:ea typeface="宋体" charset="0"/>
              </a:rPr>
              <a:t>移动的小数位数取决于属性</a:t>
            </a:r>
            <a:r>
              <a:rPr lang="en-US" altLang="zh-CN" dirty="0">
                <a:latin typeface="Arial" charset="0"/>
                <a:ea typeface="宋体" charset="0"/>
              </a:rPr>
              <a:t>A</a:t>
            </a:r>
            <a:r>
              <a:rPr lang="zh-CN" altLang="en-US" dirty="0">
                <a:latin typeface="Arial" charset="0"/>
                <a:ea typeface="宋体" charset="0"/>
              </a:rPr>
              <a:t>绝对值的最大值。</a:t>
            </a:r>
            <a:endParaRPr lang="zh-CN" altLang="en-US" dirty="0">
              <a:latin typeface="宋体" charset="0"/>
              <a:ea typeface="宋体" charset="0"/>
            </a:endParaRPr>
          </a:p>
        </p:txBody>
      </p:sp>
      <p:pic>
        <p:nvPicPr>
          <p:cNvPr id="522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3356992"/>
            <a:ext cx="2447925"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5229200"/>
            <a:ext cx="74168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616738799"/>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a:xfrm>
            <a:off x="179512" y="0"/>
            <a:ext cx="8540750" cy="1143000"/>
          </a:xfrm>
        </p:spPr>
        <p:txBody>
          <a:bodyPr/>
          <a:lstStyle/>
          <a:p>
            <a:pPr eaLnBrk="1" hangingPunct="1"/>
            <a:r>
              <a:rPr lang="zh-CN" altLang="en-US" sz="4000" b="1" dirty="0">
                <a:latin typeface="宋体" charset="0"/>
                <a:ea typeface="宋体" charset="0"/>
              </a:rPr>
              <a:t>小数</a:t>
            </a:r>
            <a:r>
              <a:rPr lang="zh-CN" altLang="en-US" sz="3600" b="1" dirty="0">
                <a:latin typeface="宋体" charset="0"/>
                <a:ea typeface="宋体" charset="0"/>
              </a:rPr>
              <a:t>定标</a:t>
            </a:r>
            <a:r>
              <a:rPr lang="zh-CN" altLang="en-US" sz="4000" b="1" dirty="0">
                <a:latin typeface="宋体" charset="0"/>
                <a:ea typeface="宋体" charset="0"/>
              </a:rPr>
              <a:t>规范化</a:t>
            </a:r>
          </a:p>
        </p:txBody>
      </p:sp>
      <p:pic>
        <p:nvPicPr>
          <p:cNvPr id="5325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797" y="1772816"/>
            <a:ext cx="8820150" cy="177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799795372"/>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特征降维－高有什么不好</a:t>
            </a:r>
            <a:endParaRPr kumimoji="1" lang="zh-CN" altLang="en-US" dirty="0"/>
          </a:p>
        </p:txBody>
      </p:sp>
      <p:sp>
        <p:nvSpPr>
          <p:cNvPr id="3" name="内容占位符 2"/>
          <p:cNvSpPr>
            <a:spLocks noGrp="1"/>
          </p:cNvSpPr>
          <p:nvPr>
            <p:ph idx="1"/>
          </p:nvPr>
        </p:nvSpPr>
        <p:spPr/>
        <p:txBody>
          <a:bodyPr>
            <a:normAutofit fontScale="92500" lnSpcReduction="10000"/>
          </a:bodyPr>
          <a:lstStyle/>
          <a:p>
            <a:r>
              <a:rPr kumimoji="1" lang="en-US" altLang="zh-CN" dirty="0"/>
              <a:t>1. </a:t>
            </a:r>
            <a:r>
              <a:rPr kumimoji="1" lang="zh-CN" altLang="en-US" dirty="0"/>
              <a:t>特征维数越高，模型越容易过拟合，此时更复杂的模型就不好用</a:t>
            </a:r>
            <a:r>
              <a:rPr kumimoji="1" lang="zh-CN" altLang="en-US" dirty="0" smtClean="0"/>
              <a:t>。</a:t>
            </a:r>
            <a:endParaRPr kumimoji="1" lang="en-US" altLang="zh-CN" dirty="0" smtClean="0"/>
          </a:p>
          <a:p>
            <a:r>
              <a:rPr kumimoji="1" lang="en-US" altLang="zh-CN" dirty="0" smtClean="0"/>
              <a:t>2</a:t>
            </a:r>
            <a:r>
              <a:rPr kumimoji="1" lang="en-US" altLang="zh-CN" dirty="0"/>
              <a:t>. </a:t>
            </a:r>
            <a:r>
              <a:rPr kumimoji="1" lang="zh-CN" altLang="en-US" dirty="0"/>
              <a:t>相互独立的特征维数越高，在模型不变的情况下，在测试集上达到相同的效果表现所需要的训练样本的数目就越大</a:t>
            </a:r>
            <a:r>
              <a:rPr kumimoji="1" lang="zh-CN" altLang="en-US" dirty="0" smtClean="0"/>
              <a:t>。</a:t>
            </a:r>
            <a:endParaRPr kumimoji="1" lang="en-US" altLang="zh-CN" dirty="0" smtClean="0"/>
          </a:p>
          <a:p>
            <a:r>
              <a:rPr kumimoji="1" lang="en-US" altLang="zh-CN" dirty="0" smtClean="0"/>
              <a:t>3</a:t>
            </a:r>
            <a:r>
              <a:rPr kumimoji="1" lang="en-US" altLang="zh-CN" dirty="0"/>
              <a:t>. </a:t>
            </a:r>
            <a:r>
              <a:rPr kumimoji="1" lang="zh-CN" altLang="en-US" dirty="0"/>
              <a:t>特征数量增加带来的训练、测试以及存储的开销都会增大</a:t>
            </a:r>
            <a:r>
              <a:rPr kumimoji="1" lang="zh-CN" altLang="en-US" dirty="0" smtClean="0"/>
              <a:t>。</a:t>
            </a:r>
            <a:endParaRPr kumimoji="1" lang="en-US" altLang="zh-CN" dirty="0" smtClean="0"/>
          </a:p>
          <a:p>
            <a:r>
              <a:rPr kumimoji="1" lang="en-US" altLang="zh-CN" dirty="0" smtClean="0"/>
              <a:t>4</a:t>
            </a:r>
            <a:r>
              <a:rPr kumimoji="1" lang="en-US" altLang="zh-CN" dirty="0"/>
              <a:t>.</a:t>
            </a:r>
            <a:r>
              <a:rPr kumimoji="1" lang="zh-CN" altLang="en-US" dirty="0"/>
              <a:t>在某些模型中，例如基于距离计算的模型</a:t>
            </a:r>
            <a:r>
              <a:rPr kumimoji="1" lang="en-US" altLang="zh-CN" dirty="0" err="1"/>
              <a:t>KMeans</a:t>
            </a:r>
            <a:r>
              <a:rPr kumimoji="1" lang="zh-CN" altLang="en-US" dirty="0"/>
              <a:t>，</a:t>
            </a:r>
            <a:r>
              <a:rPr kumimoji="1" lang="en-US" altLang="zh-CN" dirty="0"/>
              <a:t>KNN</a:t>
            </a:r>
            <a:r>
              <a:rPr kumimoji="1" lang="zh-CN" altLang="en-US" dirty="0"/>
              <a:t>等模型，在进行距离计算时，维度过高会影响精度和性能</a:t>
            </a:r>
            <a:r>
              <a:rPr kumimoji="1" lang="zh-CN" altLang="en-US" dirty="0" smtClean="0"/>
              <a:t>。</a:t>
            </a:r>
            <a:endParaRPr kumimoji="1" lang="en-US" altLang="zh-CN" dirty="0" smtClean="0"/>
          </a:p>
          <a:p>
            <a:r>
              <a:rPr kumimoji="1" lang="en-US" altLang="zh-CN" dirty="0" smtClean="0"/>
              <a:t>5</a:t>
            </a:r>
            <a:r>
              <a:rPr kumimoji="1" lang="en-US" altLang="zh-CN" dirty="0"/>
              <a:t>.</a:t>
            </a:r>
            <a:r>
              <a:rPr kumimoji="1" lang="zh-CN" altLang="en-US" dirty="0"/>
              <a:t>可视化分析的需要。在低维的情况下，例如二维，三维，我们可以把数据绘制出来，可视化地看到数据。当维度增高时，就难以绘制出来了</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084443320"/>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特征降维的常用方法</a:t>
            </a:r>
            <a:endParaRPr kumimoji="1" lang="zh-CN" altLang="en-US" dirty="0"/>
          </a:p>
        </p:txBody>
      </p:sp>
      <p:sp>
        <p:nvSpPr>
          <p:cNvPr id="3" name="内容占位符 2"/>
          <p:cNvSpPr>
            <a:spLocks noGrp="1"/>
          </p:cNvSpPr>
          <p:nvPr>
            <p:ph idx="1"/>
          </p:nvPr>
        </p:nvSpPr>
        <p:spPr/>
        <p:txBody>
          <a:bodyPr>
            <a:normAutofit/>
          </a:bodyPr>
          <a:lstStyle/>
          <a:p>
            <a:r>
              <a:rPr kumimoji="1" lang="zh-TW" altLang="en-US" dirty="0"/>
              <a:t>算法有</a:t>
            </a:r>
            <a:r>
              <a:rPr kumimoji="1" lang="en-US" altLang="zh-TW" dirty="0"/>
              <a:t>PCA</a:t>
            </a:r>
            <a:r>
              <a:rPr kumimoji="1" lang="zh-TW" altLang="en-US" dirty="0"/>
              <a:t>，</a:t>
            </a:r>
            <a:r>
              <a:rPr kumimoji="1" lang="en-US" altLang="zh-TW" dirty="0" smtClean="0"/>
              <a:t>LDA</a:t>
            </a:r>
            <a:r>
              <a:rPr kumimoji="1" lang="zh-CN" altLang="en-US" dirty="0" smtClean="0"/>
              <a:t>，</a:t>
            </a:r>
            <a:r>
              <a:rPr kumimoji="1" lang="en-US" altLang="zh-CN" dirty="0" smtClean="0"/>
              <a:t>TF-IDF</a:t>
            </a:r>
            <a:r>
              <a:rPr kumimoji="1" lang="zh-TW" altLang="en-US" dirty="0" smtClean="0"/>
              <a:t>等</a:t>
            </a:r>
            <a:endParaRPr kumimoji="1" lang="en-US" altLang="zh-TW" dirty="0" smtClean="0"/>
          </a:p>
          <a:p>
            <a:r>
              <a:rPr kumimoji="1" lang="en-US" altLang="zh-CN" dirty="0"/>
              <a:t>PCA</a:t>
            </a:r>
            <a:r>
              <a:rPr kumimoji="1" lang="zh-CN" altLang="en-US" dirty="0"/>
              <a:t>算法通过协方差矩阵的特征值分解能够得到数据的主成分，以二维特征为例，两个特征之间可能存在线性关系（例如运动的时速和秒速度），这样就造成了第二维信息是冗余的。</a:t>
            </a:r>
            <a:r>
              <a:rPr kumimoji="1" lang="en-US" altLang="zh-CN" dirty="0"/>
              <a:t>PCA</a:t>
            </a:r>
            <a:r>
              <a:rPr kumimoji="1" lang="zh-CN" altLang="en-US" dirty="0"/>
              <a:t>的目标是发现这种特征之间的线性关系，并去除</a:t>
            </a:r>
            <a:r>
              <a:rPr kumimoji="1" lang="zh-CN" altLang="en-US" dirty="0" smtClean="0"/>
              <a:t>。</a:t>
            </a:r>
            <a:endParaRPr kumimoji="1" lang="zh-CN" altLang="en-US" dirty="0"/>
          </a:p>
          <a:p>
            <a:r>
              <a:rPr kumimoji="1" lang="en-US" altLang="zh-CN" dirty="0"/>
              <a:t>LDA</a:t>
            </a:r>
            <a:r>
              <a:rPr kumimoji="1" lang="zh-CN" altLang="en-US" dirty="0"/>
              <a:t>算法考虑</a:t>
            </a:r>
            <a:r>
              <a:rPr kumimoji="1" lang="en-US" altLang="zh-CN" dirty="0"/>
              <a:t>label</a:t>
            </a:r>
            <a:r>
              <a:rPr kumimoji="1" lang="zh-CN" altLang="en-US" dirty="0"/>
              <a:t>，降维后的数据点尽可能地容易被</a:t>
            </a:r>
            <a:r>
              <a:rPr kumimoji="1" lang="zh-CN" altLang="en-US" dirty="0" smtClean="0"/>
              <a:t>区分</a:t>
            </a:r>
            <a:endParaRPr kumimoji="1" lang="en-US" altLang="zh-CN" dirty="0" smtClean="0"/>
          </a:p>
          <a:p>
            <a:r>
              <a:rPr kumimoji="1" lang="en-US" altLang="zh-CN" dirty="0" smtClean="0"/>
              <a:t>TF-IDF</a:t>
            </a:r>
            <a:r>
              <a:rPr kumimoji="1" lang="zh-CN" altLang="en-US" dirty="0" smtClean="0"/>
              <a:t>主要用在文本特征选择</a:t>
            </a:r>
            <a:endParaRPr kumimoji="1" lang="zh-CN" altLang="en-US"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233210271"/>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特征选择</a:t>
            </a:r>
            <a:r>
              <a:rPr kumimoji="1" lang="zh-CN" altLang="zh-CN" dirty="0" smtClean="0"/>
              <a:t>－</a:t>
            </a:r>
            <a:r>
              <a:rPr kumimoji="1" lang="zh-CN" altLang="en-US" dirty="0" smtClean="0"/>
              <a:t>一般过程</a:t>
            </a:r>
            <a:endParaRPr kumimoji="1" lang="zh-CN" altLang="en-US" dirty="0"/>
          </a:p>
        </p:txBody>
      </p:sp>
      <p:pic>
        <p:nvPicPr>
          <p:cNvPr id="6" name="图片 5"/>
          <p:cNvPicPr>
            <a:picLocks noChangeAspect="1"/>
          </p:cNvPicPr>
          <p:nvPr/>
        </p:nvPicPr>
        <p:blipFill>
          <a:blip r:embed="rId2" cstate="print"/>
          <a:stretch>
            <a:fillRect/>
          </a:stretch>
        </p:blipFill>
        <p:spPr>
          <a:xfrm>
            <a:off x="611560" y="2708920"/>
            <a:ext cx="6985000" cy="2705100"/>
          </a:xfrm>
          <a:prstGeom prst="rect">
            <a:avLst/>
          </a:prstGeom>
        </p:spPr>
      </p:pic>
      <p:sp>
        <p:nvSpPr>
          <p:cNvPr id="7" name="矩形 6"/>
          <p:cNvSpPr/>
          <p:nvPr/>
        </p:nvSpPr>
        <p:spPr>
          <a:xfrm>
            <a:off x="539552" y="5661249"/>
            <a:ext cx="7272808" cy="369332"/>
          </a:xfrm>
          <a:prstGeom prst="rect">
            <a:avLst/>
          </a:prstGeom>
        </p:spPr>
        <p:txBody>
          <a:bodyPr wrap="square">
            <a:spAutoFit/>
          </a:bodyPr>
          <a:lstStyle/>
          <a:p>
            <a:r>
              <a:rPr lang="zh-CN" altLang="en-US" dirty="0"/>
              <a:t>主要分为产生过程，评估过程，停止条件和验证过程。</a:t>
            </a:r>
          </a:p>
        </p:txBody>
      </p:sp>
      <p:sp>
        <p:nvSpPr>
          <p:cNvPr id="5" name="矩形 4"/>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01422538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23528" y="320179"/>
            <a:ext cx="8229600" cy="732557"/>
          </a:xfrm>
        </p:spPr>
        <p:txBody>
          <a:bodyPr/>
          <a:lstStyle/>
          <a:p>
            <a:r>
              <a:rPr lang="en-US" altLang="zh-CN" dirty="0" smtClean="0">
                <a:latin typeface="微软雅黑" pitchFamily="34" charset="-122"/>
              </a:rPr>
              <a:t>Python</a:t>
            </a:r>
            <a:r>
              <a:rPr lang="zh-CN" altLang="en-US" dirty="0" smtClean="0">
                <a:latin typeface="微软雅黑" pitchFamily="34" charset="-122"/>
              </a:rPr>
              <a:t>的介绍</a:t>
            </a:r>
            <a:r>
              <a:rPr lang="en-US" altLang="zh-CN" dirty="0" smtClean="0">
                <a:latin typeface="微软雅黑" pitchFamily="34" charset="-122"/>
              </a:rPr>
              <a:t>----</a:t>
            </a:r>
            <a:r>
              <a:rPr lang="zh-CN" altLang="en-US" dirty="0" smtClean="0">
                <a:latin typeface="微软雅黑" pitchFamily="34" charset="-122"/>
              </a:rPr>
              <a:t>优点</a:t>
            </a:r>
            <a:endParaRPr lang="zh-CN" altLang="en-US" dirty="0"/>
          </a:p>
        </p:txBody>
      </p:sp>
      <p:sp>
        <p:nvSpPr>
          <p:cNvPr id="6" name="内容占位符 2"/>
          <p:cNvSpPr txBox="1">
            <a:spLocks/>
          </p:cNvSpPr>
          <p:nvPr/>
        </p:nvSpPr>
        <p:spPr bwMode="auto">
          <a:xfrm>
            <a:off x="457200" y="1268760"/>
            <a:ext cx="843528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32500" lnSpcReduction="20000"/>
          </a:bodyPr>
          <a:lstStyle/>
          <a:p>
            <a:pPr marL="342900" lvl="0" indent="-342900" fontAlgn="base">
              <a:lnSpc>
                <a:spcPct val="170000"/>
              </a:lnSpc>
              <a:spcBef>
                <a:spcPct val="0"/>
              </a:spcBef>
              <a:spcAft>
                <a:spcPct val="0"/>
              </a:spcAft>
              <a:buChar char="•"/>
              <a:defRPr/>
            </a:pPr>
            <a:r>
              <a:rPr lang="zh-CN" altLang="en-US" sz="4900" dirty="0">
                <a:latin typeface="Arial" pitchFamily="34" charset="0"/>
                <a:ea typeface="黑体" pitchFamily="2" charset="-122"/>
              </a:rPr>
              <a:t>简单</a:t>
            </a:r>
            <a:r>
              <a:rPr lang="en-US" sz="4900" dirty="0">
                <a:latin typeface="Arial" pitchFamily="34" charset="0"/>
                <a:ea typeface="黑体" pitchFamily="2" charset="-122"/>
              </a:rPr>
              <a:t>————Python</a:t>
            </a:r>
            <a:r>
              <a:rPr lang="zh-CN" altLang="en-US" sz="4900" dirty="0">
                <a:latin typeface="Arial" pitchFamily="34" charset="0"/>
                <a:ea typeface="黑体" pitchFamily="2" charset="-122"/>
              </a:rPr>
              <a:t>是一种代表简单主义思想的语</a:t>
            </a:r>
            <a:endParaRPr lang="en-US" altLang="zh-CN" sz="4900" dirty="0">
              <a:latin typeface="Arial" pitchFamily="34" charset="0"/>
              <a:ea typeface="黑体" pitchFamily="2" charset="-122"/>
            </a:endParaRPr>
          </a:p>
          <a:p>
            <a:pPr marL="342900" lvl="0" indent="-342900" fontAlgn="base">
              <a:lnSpc>
                <a:spcPct val="170000"/>
              </a:lnSpc>
              <a:spcBef>
                <a:spcPct val="0"/>
              </a:spcBef>
              <a:spcAft>
                <a:spcPct val="0"/>
              </a:spcAft>
              <a:buChar char="•"/>
              <a:defRPr/>
            </a:pPr>
            <a:r>
              <a:rPr lang="zh-CN" altLang="en-US" sz="4900" dirty="0">
                <a:latin typeface="Arial" pitchFamily="34" charset="0"/>
                <a:ea typeface="黑体" pitchFamily="2" charset="-122"/>
              </a:rPr>
              <a:t>易学</a:t>
            </a:r>
            <a:r>
              <a:rPr lang="en-US" sz="4900" dirty="0">
                <a:latin typeface="Arial" pitchFamily="34" charset="0"/>
                <a:ea typeface="黑体" pitchFamily="2" charset="-122"/>
              </a:rPr>
              <a:t>————</a:t>
            </a:r>
            <a:r>
              <a:rPr lang="zh-CN" altLang="en-US" sz="4900" dirty="0">
                <a:latin typeface="Arial" pitchFamily="34" charset="0"/>
                <a:ea typeface="黑体" pitchFamily="2" charset="-122"/>
              </a:rPr>
              <a:t>关键字少 ，结构简单 ，语法清晰。</a:t>
            </a:r>
            <a:endParaRPr lang="en-US" altLang="zh-CN" sz="4900" dirty="0">
              <a:latin typeface="Arial" pitchFamily="34" charset="0"/>
              <a:ea typeface="黑体" pitchFamily="2" charset="-122"/>
            </a:endParaRPr>
          </a:p>
          <a:p>
            <a:pPr marL="342900" lvl="0" indent="-342900" fontAlgn="base">
              <a:lnSpc>
                <a:spcPct val="170000"/>
              </a:lnSpc>
              <a:spcBef>
                <a:spcPct val="0"/>
              </a:spcBef>
              <a:spcAft>
                <a:spcPct val="0"/>
              </a:spcAft>
              <a:buChar char="•"/>
              <a:defRPr/>
            </a:pPr>
            <a:r>
              <a:rPr lang="zh-CN" altLang="en-US" sz="4900" dirty="0">
                <a:latin typeface="Arial" pitchFamily="34" charset="0"/>
                <a:ea typeface="黑体" pitchFamily="2" charset="-122"/>
              </a:rPr>
              <a:t>免费、开源</a:t>
            </a:r>
            <a:r>
              <a:rPr lang="en-US" sz="4900" dirty="0">
                <a:latin typeface="Arial" pitchFamily="34" charset="0"/>
                <a:ea typeface="黑体" pitchFamily="2" charset="-122"/>
              </a:rPr>
              <a:t>————Python</a:t>
            </a:r>
            <a:r>
              <a:rPr lang="zh-CN" altLang="en-US" sz="4900" dirty="0">
                <a:latin typeface="Arial" pitchFamily="34" charset="0"/>
                <a:ea typeface="黑体" pitchFamily="2" charset="-122"/>
              </a:rPr>
              <a:t>是</a:t>
            </a:r>
            <a:r>
              <a:rPr lang="en-US" sz="4900" dirty="0">
                <a:latin typeface="Arial" pitchFamily="34" charset="0"/>
                <a:ea typeface="黑体" pitchFamily="2" charset="-122"/>
              </a:rPr>
              <a:t>FLOSS</a:t>
            </a:r>
            <a:r>
              <a:rPr lang="zh-CN" altLang="en-US" sz="4900" dirty="0">
                <a:latin typeface="Arial" pitchFamily="34" charset="0"/>
                <a:ea typeface="黑体" pitchFamily="2" charset="-122"/>
              </a:rPr>
              <a:t>（自由</a:t>
            </a:r>
            <a:r>
              <a:rPr lang="en-US" sz="4900" dirty="0">
                <a:latin typeface="Arial" pitchFamily="34" charset="0"/>
                <a:ea typeface="黑体" pitchFamily="2" charset="-122"/>
              </a:rPr>
              <a:t>/</a:t>
            </a:r>
            <a:r>
              <a:rPr lang="zh-CN" altLang="en-US" sz="4900" dirty="0">
                <a:latin typeface="Arial" pitchFamily="34" charset="0"/>
                <a:ea typeface="黑体" pitchFamily="2" charset="-122"/>
              </a:rPr>
              <a:t>开放源码软件）之一。</a:t>
            </a:r>
            <a:endParaRPr lang="en-US" altLang="zh-CN" sz="4900" dirty="0">
              <a:latin typeface="Arial" pitchFamily="34" charset="0"/>
              <a:ea typeface="黑体" pitchFamily="2" charset="-122"/>
            </a:endParaRPr>
          </a:p>
          <a:p>
            <a:pPr marL="342900" lvl="0" indent="-342900" fontAlgn="base">
              <a:lnSpc>
                <a:spcPct val="170000"/>
              </a:lnSpc>
              <a:spcBef>
                <a:spcPct val="0"/>
              </a:spcBef>
              <a:spcAft>
                <a:spcPct val="0"/>
              </a:spcAft>
              <a:buChar char="•"/>
              <a:defRPr/>
            </a:pPr>
            <a:r>
              <a:rPr lang="zh-CN" altLang="en-US" sz="4900" dirty="0">
                <a:latin typeface="Arial" pitchFamily="34" charset="0"/>
                <a:ea typeface="黑体" pitchFamily="2" charset="-122"/>
              </a:rPr>
              <a:t>高层语言</a:t>
            </a:r>
            <a:r>
              <a:rPr lang="en-US" sz="4900" dirty="0">
                <a:latin typeface="Arial" pitchFamily="34" charset="0"/>
                <a:ea typeface="黑体" pitchFamily="2" charset="-122"/>
              </a:rPr>
              <a:t>————</a:t>
            </a:r>
            <a:r>
              <a:rPr lang="zh-CN" altLang="en-US" sz="4900" dirty="0">
                <a:latin typeface="Arial" pitchFamily="34" charset="0"/>
                <a:ea typeface="黑体" pitchFamily="2" charset="-122"/>
              </a:rPr>
              <a:t>当你用</a:t>
            </a:r>
            <a:r>
              <a:rPr lang="en-US" sz="4900" dirty="0">
                <a:latin typeface="Arial" pitchFamily="34" charset="0"/>
                <a:ea typeface="黑体" pitchFamily="2" charset="-122"/>
              </a:rPr>
              <a:t>Python</a:t>
            </a:r>
            <a:r>
              <a:rPr lang="zh-CN" altLang="en-US" sz="4900" dirty="0">
                <a:latin typeface="Arial" pitchFamily="34" charset="0"/>
                <a:ea typeface="黑体" pitchFamily="2" charset="-122"/>
              </a:rPr>
              <a:t>语言编写程序的时候，你无需考虑诸如如何管理你的程序使用的内存一类的底层细节。</a:t>
            </a:r>
            <a:endParaRPr lang="en-US" altLang="zh-CN" sz="4900" dirty="0">
              <a:latin typeface="Arial" pitchFamily="34" charset="0"/>
              <a:ea typeface="黑体" pitchFamily="2" charset="-122"/>
            </a:endParaRPr>
          </a:p>
          <a:p>
            <a:pPr marL="342900" lvl="0" indent="-342900" fontAlgn="base">
              <a:lnSpc>
                <a:spcPct val="170000"/>
              </a:lnSpc>
              <a:spcBef>
                <a:spcPct val="0"/>
              </a:spcBef>
              <a:spcAft>
                <a:spcPct val="0"/>
              </a:spcAft>
              <a:buChar char="•"/>
              <a:defRPr/>
            </a:pPr>
            <a:r>
              <a:rPr lang="zh-CN" altLang="en-US" sz="4900" dirty="0">
                <a:latin typeface="Arial" pitchFamily="34" charset="0"/>
                <a:ea typeface="黑体" pitchFamily="2" charset="-122"/>
              </a:rPr>
              <a:t>解释性</a:t>
            </a:r>
            <a:r>
              <a:rPr lang="en-US" sz="4900" dirty="0">
                <a:latin typeface="Arial" pitchFamily="34" charset="0"/>
                <a:ea typeface="黑体" pitchFamily="2" charset="-122"/>
              </a:rPr>
              <a:t>————Python</a:t>
            </a:r>
            <a:r>
              <a:rPr lang="zh-CN" altLang="en-US" sz="4900" dirty="0">
                <a:latin typeface="Arial" pitchFamily="34" charset="0"/>
                <a:ea typeface="黑体" pitchFamily="2" charset="-122"/>
              </a:rPr>
              <a:t>语言写的程序不需要编译成二进制代码。你可以直接从源代码运行程序。</a:t>
            </a:r>
            <a:endParaRPr lang="en-US" altLang="zh-CN" sz="4900" dirty="0">
              <a:latin typeface="Arial" pitchFamily="34" charset="0"/>
              <a:ea typeface="黑体" pitchFamily="2" charset="-122"/>
            </a:endParaRPr>
          </a:p>
          <a:p>
            <a:pPr marL="342900" indent="-342900" fontAlgn="base">
              <a:lnSpc>
                <a:spcPct val="170000"/>
              </a:lnSpc>
              <a:spcBef>
                <a:spcPct val="0"/>
              </a:spcBef>
              <a:spcAft>
                <a:spcPct val="0"/>
              </a:spcAft>
              <a:buChar char="•"/>
              <a:defRPr/>
            </a:pPr>
            <a:r>
              <a:rPr lang="zh-CN" altLang="en-US" sz="4900" dirty="0">
                <a:latin typeface="Arial" pitchFamily="34" charset="0"/>
                <a:ea typeface="黑体" pitchFamily="2" charset="-122"/>
              </a:rPr>
              <a:t>可移植性</a:t>
            </a:r>
            <a:r>
              <a:rPr lang="en-US" altLang="zh-CN" sz="4900" dirty="0">
                <a:latin typeface="Arial" pitchFamily="34" charset="0"/>
                <a:ea typeface="黑体" pitchFamily="2" charset="-122"/>
              </a:rPr>
              <a:t>————</a:t>
            </a:r>
            <a:r>
              <a:rPr lang="zh-CN" altLang="en-US" sz="4900" dirty="0">
                <a:latin typeface="Arial" pitchFamily="34" charset="0"/>
                <a:ea typeface="黑体" pitchFamily="2" charset="-122"/>
              </a:rPr>
              <a:t>由于它的开源本质，</a:t>
            </a:r>
            <a:r>
              <a:rPr lang="en-US" altLang="zh-CN" sz="4900" dirty="0">
                <a:latin typeface="Arial" pitchFamily="34" charset="0"/>
                <a:ea typeface="黑体" pitchFamily="2" charset="-122"/>
              </a:rPr>
              <a:t>Python</a:t>
            </a:r>
            <a:r>
              <a:rPr lang="zh-CN" altLang="en-US" sz="4900" dirty="0">
                <a:latin typeface="Arial" pitchFamily="34" charset="0"/>
                <a:ea typeface="黑体" pitchFamily="2" charset="-122"/>
              </a:rPr>
              <a:t>已经被移植在许多平台上（经过改动使它能够工作在不同平台上）。如果你小心地避免使用依赖于系统的特性，那么你的所有</a:t>
            </a:r>
            <a:r>
              <a:rPr lang="en-US" altLang="zh-CN" sz="4900" dirty="0">
                <a:latin typeface="Arial" pitchFamily="34" charset="0"/>
                <a:ea typeface="黑体" pitchFamily="2" charset="-122"/>
              </a:rPr>
              <a:t>Python</a:t>
            </a:r>
            <a:r>
              <a:rPr lang="zh-CN" altLang="en-US" sz="4900" dirty="0">
                <a:latin typeface="Arial" pitchFamily="34" charset="0"/>
                <a:ea typeface="黑体" pitchFamily="2" charset="-122"/>
              </a:rPr>
              <a:t>程序无需修改就可以在下述任何平台上面运行。这些平台包括</a:t>
            </a:r>
            <a:r>
              <a:rPr lang="en-US" altLang="zh-CN" sz="4900" dirty="0">
                <a:latin typeface="Arial" pitchFamily="34" charset="0"/>
                <a:ea typeface="黑体" pitchFamily="2" charset="-122"/>
              </a:rPr>
              <a:t>Linux</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Windows</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FreeBSD</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Macintosh</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Solaris</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OS/2</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Amiga</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AROS</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AS/400</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BeOS</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OS/390</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z/OS</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Palm OS</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QNX</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VMS</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Psion</a:t>
            </a:r>
            <a:r>
              <a:rPr lang="zh-CN" altLang="en-US" sz="4900" dirty="0">
                <a:latin typeface="Arial" pitchFamily="34" charset="0"/>
                <a:ea typeface="黑体" pitchFamily="2" charset="-122"/>
              </a:rPr>
              <a:t>、</a:t>
            </a:r>
            <a:r>
              <a:rPr lang="en-US" altLang="zh-CN" sz="4900" dirty="0" err="1">
                <a:latin typeface="Arial" pitchFamily="34" charset="0"/>
                <a:ea typeface="黑体" pitchFamily="2" charset="-122"/>
              </a:rPr>
              <a:t>Acom</a:t>
            </a:r>
            <a:r>
              <a:rPr lang="en-US" altLang="zh-CN" sz="4900" dirty="0">
                <a:latin typeface="Arial" pitchFamily="34" charset="0"/>
                <a:ea typeface="黑体" pitchFamily="2" charset="-122"/>
              </a:rPr>
              <a:t> RISC OS</a:t>
            </a:r>
            <a:r>
              <a:rPr lang="zh-CN" altLang="en-US" sz="4900" dirty="0">
                <a:latin typeface="Arial" pitchFamily="34" charset="0"/>
                <a:ea typeface="黑体" pitchFamily="2" charset="-122"/>
              </a:rPr>
              <a:t>、</a:t>
            </a:r>
            <a:r>
              <a:rPr lang="en-US" altLang="zh-CN" sz="4900" dirty="0" err="1">
                <a:latin typeface="Arial" pitchFamily="34" charset="0"/>
                <a:ea typeface="黑体" pitchFamily="2" charset="-122"/>
              </a:rPr>
              <a:t>VxWorks</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PlayStation</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Sharp </a:t>
            </a:r>
            <a:r>
              <a:rPr lang="en-US" altLang="zh-CN" sz="4900" dirty="0" err="1">
                <a:latin typeface="Arial" pitchFamily="34" charset="0"/>
                <a:ea typeface="黑体" pitchFamily="2" charset="-122"/>
              </a:rPr>
              <a:t>Zaurus</a:t>
            </a:r>
            <a:r>
              <a:rPr lang="zh-CN" altLang="en-US" sz="4900" dirty="0">
                <a:latin typeface="Arial" pitchFamily="34" charset="0"/>
                <a:ea typeface="黑体" pitchFamily="2" charset="-122"/>
              </a:rPr>
              <a:t>、</a:t>
            </a:r>
            <a:r>
              <a:rPr lang="en-US" altLang="zh-CN" sz="4900" dirty="0">
                <a:latin typeface="Arial" pitchFamily="34" charset="0"/>
                <a:ea typeface="黑体" pitchFamily="2" charset="-122"/>
              </a:rPr>
              <a:t>Windows CE</a:t>
            </a:r>
            <a:r>
              <a:rPr lang="zh-CN" altLang="en-US" sz="4900" dirty="0">
                <a:latin typeface="Arial" pitchFamily="34" charset="0"/>
                <a:ea typeface="黑体" pitchFamily="2" charset="-122"/>
              </a:rPr>
              <a:t>甚至还有</a:t>
            </a:r>
            <a:r>
              <a:rPr lang="en-US" altLang="zh-CN" sz="4900" dirty="0" err="1">
                <a:latin typeface="Arial" pitchFamily="34" charset="0"/>
                <a:ea typeface="黑体" pitchFamily="2" charset="-122"/>
              </a:rPr>
              <a:t>PocketPC</a:t>
            </a:r>
            <a:r>
              <a:rPr lang="zh-CN" altLang="en-US" sz="4900" dirty="0">
                <a:latin typeface="Arial" pitchFamily="34" charset="0"/>
                <a:ea typeface="黑体" pitchFamily="2" charset="-122"/>
              </a:rPr>
              <a:t>和</a:t>
            </a:r>
            <a:r>
              <a:rPr lang="en-US" altLang="zh-CN" sz="4900" dirty="0">
                <a:latin typeface="Arial" pitchFamily="34" charset="0"/>
                <a:ea typeface="黑体" pitchFamily="2" charset="-122"/>
              </a:rPr>
              <a:t>Symbian</a:t>
            </a:r>
            <a:r>
              <a:rPr lang="zh-CN" altLang="en-US" sz="4900" dirty="0">
                <a:latin typeface="Arial" pitchFamily="34" charset="0"/>
                <a:ea typeface="黑体" pitchFamily="2" charset="-122"/>
              </a:rPr>
              <a:t>！</a:t>
            </a:r>
            <a:endParaRPr lang="en-US" altLang="zh-CN" sz="4900" dirty="0">
              <a:latin typeface="Arial" pitchFamily="34" charset="0"/>
              <a:ea typeface="黑体" pitchFamily="2" charset="-122"/>
            </a:endParaRPr>
          </a:p>
          <a:p>
            <a:pPr marL="0" marR="0" lvl="0" indent="0" defTabSz="914400" rtl="0" eaLnBrk="0" fontAlgn="base" latinLnBrk="0" hangingPunct="0">
              <a:lnSpc>
                <a:spcPct val="170000"/>
              </a:lnSpc>
              <a:spcAft>
                <a:spcPct val="0"/>
              </a:spcAft>
              <a:buClrTx/>
              <a:buSzTx/>
              <a:buFont typeface="Wingdings" pitchFamily="2" charset="2"/>
              <a:buChar char="Ø"/>
              <a:tabLst/>
              <a:defRPr/>
            </a:pPr>
            <a:endParaRPr kumimoji="0" lang="en-US" altLang="zh-CN" sz="3200" b="0" i="0" u="none" strike="noStrike" kern="0" cap="none" spc="0" normalizeH="0" noProof="0" dirty="0" smtClean="0">
              <a:ln>
                <a:noFill/>
              </a:ln>
              <a:solidFill>
                <a:schemeClr val="tx1"/>
              </a:solidFill>
              <a:effectLst/>
              <a:uLnTx/>
              <a:uFillTx/>
              <a:latin typeface="+mn-lt"/>
              <a:ea typeface="+mn-ea"/>
            </a:endParaRPr>
          </a:p>
          <a:p>
            <a:pPr marL="0" marR="0" lvl="0" indent="0" defTabSz="914400" rtl="0" eaLnBrk="0" fontAlgn="base" latinLnBrk="0" hangingPunct="0">
              <a:lnSpc>
                <a:spcPct val="100000"/>
              </a:lnSpc>
              <a:spcBef>
                <a:spcPct val="20000"/>
              </a:spcBef>
              <a:spcAft>
                <a:spcPct val="0"/>
              </a:spcAft>
              <a:buClrTx/>
              <a:buSzTx/>
              <a:buFont typeface="Wingdings" pitchFamily="2" charset="2"/>
              <a:buChar char="Ø"/>
              <a:tabLst/>
              <a:defRPr/>
            </a:pPr>
            <a:endParaRPr kumimoji="0" lang="en-US" altLang="zh-CN" sz="6400" b="0" i="0" u="none" strike="noStrike" kern="0" cap="none" spc="0" normalizeH="0" baseline="0" noProof="0" dirty="0" smtClean="0">
              <a:ln>
                <a:noFill/>
              </a:ln>
              <a:solidFill>
                <a:schemeClr val="tx1"/>
              </a:solidFill>
              <a:effectLst/>
              <a:uLnTx/>
              <a:uFillTx/>
              <a:latin typeface="+mn-lt"/>
              <a:ea typeface="+mn-ea"/>
            </a:endParaRPr>
          </a:p>
        </p:txBody>
      </p:sp>
      <p:sp>
        <p:nvSpPr>
          <p:cNvPr id="4" name="矩形 3"/>
          <p:cNvSpPr/>
          <p:nvPr/>
        </p:nvSpPr>
        <p:spPr>
          <a:xfrm>
            <a:off x="7092280" y="6381328"/>
            <a:ext cx="1728192"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394415583"/>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t>分类和预测</a:t>
            </a:r>
            <a:r>
              <a:rPr lang="en-US" altLang="zh-CN" smtClean="0"/>
              <a:t>---</a:t>
            </a:r>
            <a:r>
              <a:rPr lang="zh-CN" altLang="en-US" smtClean="0"/>
              <a:t>示例</a:t>
            </a:r>
          </a:p>
        </p:txBody>
      </p:sp>
      <p:sp>
        <p:nvSpPr>
          <p:cNvPr id="19459" name="内容占位符 2"/>
          <p:cNvSpPr>
            <a:spLocks noGrp="1"/>
          </p:cNvSpPr>
          <p:nvPr>
            <p:ph idx="1"/>
          </p:nvPr>
        </p:nvSpPr>
        <p:spPr/>
        <p:txBody>
          <a:bodyPr>
            <a:normAutofit/>
          </a:bodyPr>
          <a:lstStyle/>
          <a:p>
            <a:r>
              <a:rPr lang="zh-CN" altLang="en-US" smtClean="0"/>
              <a:t>分类</a:t>
            </a:r>
          </a:p>
          <a:p>
            <a:pPr lvl="1"/>
            <a:r>
              <a:rPr lang="zh-CN" altLang="en-US" smtClean="0"/>
              <a:t>银行贷款员需要分析数据，来弄清哪些贷款申请者是安全的，哪些是有风险的（将贷款申请者分为“安全”和“有风险”两类）</a:t>
            </a:r>
          </a:p>
          <a:p>
            <a:pPr lvl="2"/>
            <a:r>
              <a:rPr lang="zh-CN" altLang="en-US" smtClean="0"/>
              <a:t>我们需要构造一个分类器来预测类属编号，比如预测顾客属类</a:t>
            </a:r>
          </a:p>
          <a:p>
            <a:r>
              <a:rPr lang="zh-CN" altLang="en-US" smtClean="0"/>
              <a:t>预测</a:t>
            </a:r>
          </a:p>
          <a:p>
            <a:pPr lvl="1"/>
            <a:r>
              <a:rPr lang="zh-CN" altLang="en-US" smtClean="0"/>
              <a:t>银行贷款员需要预测贷给某个顾客多少钱是安全的</a:t>
            </a:r>
          </a:p>
          <a:p>
            <a:pPr lvl="2"/>
            <a:r>
              <a:rPr lang="zh-CN" altLang="en-US" smtClean="0"/>
              <a:t>构造一个预测器，预测一个连续值函数或有序值，常用方法是回归分析</a:t>
            </a:r>
            <a:endParaRPr lang="zh-CN" altLang="en-US" dirty="0" smtClean="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960663248"/>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b="1" smtClean="0"/>
              <a:t>数据分类</a:t>
            </a:r>
            <a:r>
              <a:rPr lang="en-US" altLang="zh-CN" b="1" smtClean="0"/>
              <a:t>——</a:t>
            </a:r>
            <a:r>
              <a:rPr lang="zh-CN" altLang="en-US" b="1" smtClean="0"/>
              <a:t>一个两步过程 </a:t>
            </a:r>
            <a:r>
              <a:rPr lang="en-US" altLang="zh-CN" b="1" smtClean="0"/>
              <a:t>(1)</a:t>
            </a:r>
          </a:p>
        </p:txBody>
      </p:sp>
      <p:sp>
        <p:nvSpPr>
          <p:cNvPr id="20483" name="Rectangle 3"/>
          <p:cNvSpPr>
            <a:spLocks noGrp="1" noChangeArrowheads="1"/>
          </p:cNvSpPr>
          <p:nvPr>
            <p:ph idx="1"/>
          </p:nvPr>
        </p:nvSpPr>
        <p:spPr/>
        <p:txBody>
          <a:bodyPr>
            <a:normAutofit lnSpcReduction="10000"/>
          </a:bodyPr>
          <a:lstStyle/>
          <a:p>
            <a:pPr eaLnBrk="1" hangingPunct="1"/>
            <a:r>
              <a:rPr lang="zh-CN" altLang="en-US" sz="2600" b="1" dirty="0" smtClean="0"/>
              <a:t>第一步，也成为学习步，目标是建立描述预先定义的数据类或概念集的分类器</a:t>
            </a:r>
          </a:p>
          <a:p>
            <a:pPr lvl="1" eaLnBrk="1" hangingPunct="1"/>
            <a:r>
              <a:rPr lang="zh-CN" altLang="en-US" sz="2400" b="1" dirty="0" smtClean="0"/>
              <a:t>分类算法通过分析或从训练集“学习”来构造分类器。</a:t>
            </a:r>
          </a:p>
          <a:p>
            <a:pPr lvl="1" eaLnBrk="1" hangingPunct="1"/>
            <a:r>
              <a:rPr lang="zh-CN" altLang="en-US" sz="2400" b="1" dirty="0" smtClean="0"/>
              <a:t>训练集由数据库元组（用</a:t>
            </a:r>
            <a:r>
              <a:rPr lang="en-US" altLang="zh-CN" sz="2400" b="1" dirty="0" smtClean="0"/>
              <a:t>n</a:t>
            </a:r>
            <a:r>
              <a:rPr lang="zh-CN" altLang="en-US" sz="2400" b="1" dirty="0" smtClean="0"/>
              <a:t>维属性向量表示）和他们相对应的类编号组成；假定每个元组属于一个预定义的类</a:t>
            </a:r>
            <a:endParaRPr lang="en-US" altLang="zh-CN" sz="2400" b="1" dirty="0" smtClean="0"/>
          </a:p>
          <a:p>
            <a:pPr lvl="2" eaLnBrk="1" hangingPunct="1"/>
            <a:r>
              <a:rPr lang="zh-CN" altLang="en-US" sz="2000" b="1" dirty="0" smtClean="0"/>
              <a:t>训练元组：训练数据集中的单个元组</a:t>
            </a:r>
          </a:p>
          <a:p>
            <a:pPr lvl="1" eaLnBrk="1" hangingPunct="1"/>
            <a:r>
              <a:rPr lang="zh-CN" altLang="en-US" sz="2400" b="1" dirty="0" smtClean="0"/>
              <a:t>学习模型可以用分类规则、决策树或数学公式的形式提供</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4257272444"/>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b="1" smtClean="0"/>
              <a:t>数据分类</a:t>
            </a:r>
            <a:r>
              <a:rPr lang="en-US" altLang="zh-CN" b="1" smtClean="0"/>
              <a:t>——</a:t>
            </a:r>
            <a:r>
              <a:rPr lang="zh-CN" altLang="en-US" b="1" smtClean="0"/>
              <a:t>一个两步过程 </a:t>
            </a:r>
            <a:r>
              <a:rPr lang="en-US" altLang="zh-CN" b="1" smtClean="0"/>
              <a:t>(2)</a:t>
            </a:r>
          </a:p>
        </p:txBody>
      </p:sp>
      <p:sp>
        <p:nvSpPr>
          <p:cNvPr id="21507" name="Rectangle 3"/>
          <p:cNvSpPr>
            <a:spLocks noGrp="1" noChangeArrowheads="1"/>
          </p:cNvSpPr>
          <p:nvPr>
            <p:ph idx="1"/>
          </p:nvPr>
        </p:nvSpPr>
        <p:spPr/>
        <p:txBody>
          <a:bodyPr/>
          <a:lstStyle/>
          <a:p>
            <a:pPr eaLnBrk="1" hangingPunct="1"/>
            <a:r>
              <a:rPr lang="zh-CN" altLang="en-US" sz="2600" b="1" smtClean="0"/>
              <a:t>第二步，使用模型，对将来的或未知的对象进行分类</a:t>
            </a:r>
          </a:p>
          <a:p>
            <a:pPr lvl="1" eaLnBrk="1" hangingPunct="1"/>
            <a:r>
              <a:rPr lang="zh-CN" altLang="en-US" sz="2400" b="1" smtClean="0"/>
              <a:t>首先评估模型的预测准确率</a:t>
            </a:r>
          </a:p>
          <a:p>
            <a:pPr lvl="2" eaLnBrk="1" hangingPunct="1"/>
            <a:r>
              <a:rPr lang="zh-CN" altLang="en-US" sz="2000" b="1" smtClean="0"/>
              <a:t>对每个测试样本，将已知的类标号和该样本的学习模型类预测比较</a:t>
            </a:r>
          </a:p>
          <a:p>
            <a:pPr lvl="2" eaLnBrk="1" hangingPunct="1"/>
            <a:r>
              <a:rPr lang="zh-CN" altLang="en-US" sz="2000" b="1" smtClean="0"/>
              <a:t>模型在给定测试集上的准确率是正确被模型分类的测试样本的百分比</a:t>
            </a:r>
          </a:p>
          <a:p>
            <a:pPr lvl="2" eaLnBrk="1" hangingPunct="1"/>
            <a:r>
              <a:rPr lang="zh-CN" altLang="en-US" sz="2000" b="1" smtClean="0"/>
              <a:t>测试集要独立于训练样本集，否则会出现“过分拟合”的情况</a:t>
            </a:r>
            <a:endParaRPr lang="zh-CN" altLang="en-US" b="1" smtClean="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962364957"/>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67544" y="260648"/>
            <a:ext cx="8229600" cy="844550"/>
          </a:xfrm>
        </p:spPr>
        <p:txBody>
          <a:bodyPr/>
          <a:lstStyle/>
          <a:p>
            <a:pPr eaLnBrk="1" hangingPunct="1"/>
            <a:r>
              <a:rPr lang="zh-CN" altLang="en-US" dirty="0" smtClean="0"/>
              <a:t>第一步</a:t>
            </a:r>
            <a:r>
              <a:rPr lang="en-US" altLang="zh-CN" dirty="0" smtClean="0"/>
              <a:t>——</a:t>
            </a:r>
            <a:r>
              <a:rPr lang="zh-CN" altLang="en-US" dirty="0" smtClean="0"/>
              <a:t>建立模型</a:t>
            </a:r>
          </a:p>
        </p:txBody>
      </p:sp>
      <p:grpSp>
        <p:nvGrpSpPr>
          <p:cNvPr id="2" name="Group 4"/>
          <p:cNvGrpSpPr>
            <a:grpSpLocks/>
          </p:cNvGrpSpPr>
          <p:nvPr/>
        </p:nvGrpSpPr>
        <p:grpSpPr bwMode="auto">
          <a:xfrm>
            <a:off x="2044700" y="1636713"/>
            <a:ext cx="1698625" cy="1506537"/>
            <a:chOff x="1283" y="1118"/>
            <a:chExt cx="1070" cy="949"/>
          </a:xfrm>
        </p:grpSpPr>
        <p:pic>
          <p:nvPicPr>
            <p:cNvPr id="1040" name="Picture 5"/>
            <p:cNvPicPr>
              <a:picLocks noChangeArrowheads="1"/>
            </p:cNvPicPr>
            <p:nvPr/>
          </p:nvPicPr>
          <p:blipFill>
            <a:blip r:embed="rId4" cstate="print"/>
            <a:srcRect/>
            <a:stretch>
              <a:fillRect/>
            </a:stretch>
          </p:blipFill>
          <p:spPr bwMode="auto">
            <a:xfrm>
              <a:off x="1283" y="1118"/>
              <a:ext cx="1070" cy="949"/>
            </a:xfrm>
            <a:prstGeom prst="rect">
              <a:avLst/>
            </a:prstGeom>
            <a:noFill/>
            <a:ln w="9525">
              <a:noFill/>
              <a:miter lim="800000"/>
              <a:headEnd/>
              <a:tailEnd/>
            </a:ln>
          </p:spPr>
        </p:pic>
        <p:sp>
          <p:nvSpPr>
            <p:cNvPr id="1041" name="Rectangle 6"/>
            <p:cNvSpPr>
              <a:spLocks noChangeArrowheads="1"/>
            </p:cNvSpPr>
            <p:nvPr/>
          </p:nvSpPr>
          <p:spPr bwMode="auto">
            <a:xfrm>
              <a:off x="1347" y="1398"/>
              <a:ext cx="934" cy="518"/>
            </a:xfrm>
            <a:prstGeom prst="rect">
              <a:avLst/>
            </a:prstGeom>
            <a:noFill/>
            <a:ln w="9525">
              <a:noFill/>
              <a:miter lim="800000"/>
              <a:headEnd/>
              <a:tailEnd/>
            </a:ln>
          </p:spPr>
          <p:txBody>
            <a:bodyPr lIns="92075" tIns="46038" rIns="92075" bIns="46038" anchor="ctr">
              <a:spAutoFit/>
            </a:bodyPr>
            <a:lstStyle/>
            <a:p>
              <a:pPr algn="ctr" eaLnBrk="0" hangingPunct="0"/>
              <a:r>
                <a:rPr lang="zh-CN" altLang="en-US" sz="2400">
                  <a:latin typeface="Times New Roman" pitchFamily="18" charset="0"/>
                </a:rPr>
                <a:t>训练数</a:t>
              </a:r>
            </a:p>
            <a:p>
              <a:pPr algn="ctr" eaLnBrk="0" hangingPunct="0"/>
              <a:r>
                <a:rPr lang="zh-CN" altLang="en-US" sz="2400">
                  <a:latin typeface="Times New Roman" pitchFamily="18" charset="0"/>
                </a:rPr>
                <a:t>据集</a:t>
              </a:r>
            </a:p>
          </p:txBody>
        </p:sp>
      </p:grpSp>
      <p:graphicFrame>
        <p:nvGraphicFramePr>
          <p:cNvPr id="1026" name="Object 7"/>
          <p:cNvGraphicFramePr>
            <a:graphicFrameLocks/>
          </p:cNvGraphicFramePr>
          <p:nvPr/>
        </p:nvGraphicFramePr>
        <p:xfrm>
          <a:off x="296863" y="3687763"/>
          <a:ext cx="5437187" cy="2495550"/>
        </p:xfrm>
        <a:graphic>
          <a:graphicData uri="http://schemas.openxmlformats.org/presentationml/2006/ole">
            <mc:AlternateContent xmlns:mc="http://schemas.openxmlformats.org/markup-compatibility/2006">
              <mc:Choice xmlns:v="urn:schemas-microsoft-com:vml" Requires="v">
                <p:oleObj spid="_x0000_s20287" name="工作表" r:id="rId5" imgW="5437188" imgH="2495550" progId="">
                  <p:embed/>
                </p:oleObj>
              </mc:Choice>
              <mc:Fallback>
                <p:oleObj name="工作表" r:id="rId5" imgW="5437188" imgH="2495550" progId="">
                  <p:embed/>
                  <p:pic>
                    <p:nvPicPr>
                      <p:cNvPr id="0" name="Picture 8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863" y="3687763"/>
                        <a:ext cx="5437187"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29" name="Line 8"/>
          <p:cNvSpPr>
            <a:spLocks noChangeShapeType="1"/>
          </p:cNvSpPr>
          <p:nvPr/>
        </p:nvSpPr>
        <p:spPr bwMode="auto">
          <a:xfrm flipH="1">
            <a:off x="314325" y="2973388"/>
            <a:ext cx="1644650" cy="70008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30" name="Line 9"/>
          <p:cNvSpPr>
            <a:spLocks noChangeShapeType="1"/>
          </p:cNvSpPr>
          <p:nvPr/>
        </p:nvSpPr>
        <p:spPr bwMode="auto">
          <a:xfrm>
            <a:off x="3744913" y="2973388"/>
            <a:ext cx="2025650" cy="70008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31" name="Rectangle 10"/>
          <p:cNvSpPr>
            <a:spLocks noChangeArrowheads="1"/>
          </p:cNvSpPr>
          <p:nvPr/>
        </p:nvSpPr>
        <p:spPr bwMode="auto">
          <a:xfrm>
            <a:off x="6716713" y="1666875"/>
            <a:ext cx="1416050" cy="469900"/>
          </a:xfrm>
          <a:prstGeom prst="rect">
            <a:avLst/>
          </a:prstGeom>
          <a:solidFill>
            <a:srgbClr val="CCFFFF"/>
          </a:solidFill>
          <a:ln w="12700">
            <a:solidFill>
              <a:schemeClr val="tx1"/>
            </a:solidFill>
            <a:miter lim="800000"/>
            <a:headEnd/>
            <a:tailEnd/>
          </a:ln>
        </p:spPr>
        <p:txBody>
          <a:bodyPr wrap="none" lIns="92075" tIns="46038" rIns="92075" bIns="46038" anchor="ctr">
            <a:spAutoFit/>
          </a:bodyPr>
          <a:lstStyle/>
          <a:p>
            <a:pPr algn="ctr" eaLnBrk="0" hangingPunct="0"/>
            <a:r>
              <a:rPr lang="zh-CN" altLang="en-US" sz="2400">
                <a:latin typeface="Times New Roman" pitchFamily="18" charset="0"/>
              </a:rPr>
              <a:t>分类算法</a:t>
            </a:r>
          </a:p>
        </p:txBody>
      </p:sp>
      <p:sp>
        <p:nvSpPr>
          <p:cNvPr id="1032" name="AutoShape 11"/>
          <p:cNvSpPr>
            <a:spLocks noChangeArrowheads="1"/>
          </p:cNvSpPr>
          <p:nvPr/>
        </p:nvSpPr>
        <p:spPr bwMode="auto">
          <a:xfrm rot="-1140000">
            <a:off x="4243388" y="1936750"/>
            <a:ext cx="1657350" cy="484188"/>
          </a:xfrm>
          <a:prstGeom prst="rightArrow">
            <a:avLst>
              <a:gd name="adj1" fmla="val 50000"/>
              <a:gd name="adj2" fmla="val 85605"/>
            </a:avLst>
          </a:prstGeom>
          <a:solidFill>
            <a:srgbClr val="2597B8"/>
          </a:solidFill>
          <a:ln w="12700">
            <a:solidFill>
              <a:srgbClr val="000000"/>
            </a:solidFill>
            <a:miter lim="800000"/>
            <a:headEnd/>
            <a:tailEnd/>
          </a:ln>
        </p:spPr>
        <p:txBody>
          <a:bodyPr wrap="none" anchor="ctr"/>
          <a:lstStyle/>
          <a:p>
            <a:endParaRPr lang="zh-CN" altLang="en-US"/>
          </a:p>
        </p:txBody>
      </p:sp>
      <p:sp>
        <p:nvSpPr>
          <p:cNvPr id="1033" name="Rectangle 12"/>
          <p:cNvSpPr>
            <a:spLocks noChangeArrowheads="1"/>
          </p:cNvSpPr>
          <p:nvPr/>
        </p:nvSpPr>
        <p:spPr bwMode="auto">
          <a:xfrm>
            <a:off x="5940152" y="5085184"/>
            <a:ext cx="3008313" cy="1200150"/>
          </a:xfrm>
          <a:prstGeom prst="rect">
            <a:avLst/>
          </a:prstGeom>
          <a:solidFill>
            <a:srgbClr val="CCFFCC"/>
          </a:solidFill>
          <a:ln w="12700">
            <a:solidFill>
              <a:schemeClr val="tx1"/>
            </a:solidFill>
            <a:miter lim="800000"/>
            <a:headEnd/>
            <a:tailEnd/>
          </a:ln>
        </p:spPr>
        <p:txBody>
          <a:bodyPr wrap="none" lIns="92075" tIns="46038" rIns="92075" bIns="46038" anchor="ctr">
            <a:spAutoFit/>
          </a:bodyPr>
          <a:lstStyle/>
          <a:p>
            <a:pPr eaLnBrk="0" hangingPunct="0"/>
            <a:r>
              <a:rPr lang="en-US" altLang="zh-CN" sz="2400" dirty="0">
                <a:latin typeface="Times New Roman" pitchFamily="18" charset="0"/>
              </a:rPr>
              <a:t>IF rank = ‘professor’</a:t>
            </a:r>
          </a:p>
          <a:p>
            <a:pPr eaLnBrk="0" hangingPunct="0"/>
            <a:r>
              <a:rPr lang="en-US" altLang="zh-CN" sz="2400" dirty="0">
                <a:latin typeface="Times New Roman" pitchFamily="18" charset="0"/>
              </a:rPr>
              <a:t>OR years &gt; 6</a:t>
            </a:r>
          </a:p>
          <a:p>
            <a:pPr eaLnBrk="0" hangingPunct="0"/>
            <a:r>
              <a:rPr lang="en-US" altLang="zh-CN" sz="2400" dirty="0">
                <a:latin typeface="Times New Roman" pitchFamily="18" charset="0"/>
              </a:rPr>
              <a:t>THEN tenured = ‘yes’ </a:t>
            </a:r>
          </a:p>
        </p:txBody>
      </p:sp>
      <p:grpSp>
        <p:nvGrpSpPr>
          <p:cNvPr id="3" name="Group 13"/>
          <p:cNvGrpSpPr>
            <a:grpSpLocks/>
          </p:cNvGrpSpPr>
          <p:nvPr/>
        </p:nvGrpSpPr>
        <p:grpSpPr bwMode="auto">
          <a:xfrm>
            <a:off x="6486525" y="3078163"/>
            <a:ext cx="1889125" cy="1506537"/>
            <a:chOff x="4081" y="2026"/>
            <a:chExt cx="1190" cy="949"/>
          </a:xfrm>
        </p:grpSpPr>
        <p:pic>
          <p:nvPicPr>
            <p:cNvPr id="1038" name="Picture 14"/>
            <p:cNvPicPr>
              <a:picLocks noChangeArrowheads="1"/>
            </p:cNvPicPr>
            <p:nvPr/>
          </p:nvPicPr>
          <p:blipFill>
            <a:blip r:embed="rId7" cstate="print"/>
            <a:srcRect/>
            <a:stretch>
              <a:fillRect/>
            </a:stretch>
          </p:blipFill>
          <p:spPr bwMode="auto">
            <a:xfrm>
              <a:off x="4081" y="2026"/>
              <a:ext cx="1190" cy="949"/>
            </a:xfrm>
            <a:prstGeom prst="rect">
              <a:avLst/>
            </a:prstGeom>
            <a:noFill/>
            <a:ln w="9525">
              <a:noFill/>
              <a:miter lim="800000"/>
              <a:headEnd/>
              <a:tailEnd/>
            </a:ln>
          </p:spPr>
        </p:pic>
        <p:sp>
          <p:nvSpPr>
            <p:cNvPr id="1039" name="Rectangle 15"/>
            <p:cNvSpPr>
              <a:spLocks noChangeArrowheads="1"/>
            </p:cNvSpPr>
            <p:nvPr/>
          </p:nvSpPr>
          <p:spPr bwMode="auto">
            <a:xfrm>
              <a:off x="4228" y="2421"/>
              <a:ext cx="884" cy="288"/>
            </a:xfrm>
            <a:prstGeom prst="rect">
              <a:avLst/>
            </a:prstGeom>
            <a:noFill/>
            <a:ln w="9525">
              <a:noFill/>
              <a:miter lim="800000"/>
              <a:headEnd/>
              <a:tailEnd/>
            </a:ln>
          </p:spPr>
          <p:txBody>
            <a:bodyPr wrap="none" lIns="92075" tIns="46038" rIns="92075" bIns="46038" anchor="ctr">
              <a:spAutoFit/>
            </a:bodyPr>
            <a:lstStyle/>
            <a:p>
              <a:pPr algn="ctr" eaLnBrk="0" hangingPunct="0"/>
              <a:r>
                <a:rPr lang="zh-CN" altLang="en-US" sz="2400">
                  <a:latin typeface="Times New Roman" pitchFamily="18" charset="0"/>
                </a:rPr>
                <a:t>分类规则</a:t>
              </a:r>
            </a:p>
          </p:txBody>
        </p:sp>
      </p:grpSp>
      <p:sp>
        <p:nvSpPr>
          <p:cNvPr id="1035" name="Line 16"/>
          <p:cNvSpPr>
            <a:spLocks noChangeShapeType="1"/>
          </p:cNvSpPr>
          <p:nvPr/>
        </p:nvSpPr>
        <p:spPr bwMode="auto">
          <a:xfrm flipH="1">
            <a:off x="6012160" y="4365104"/>
            <a:ext cx="531812" cy="71437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36" name="Line 17"/>
          <p:cNvSpPr>
            <a:spLocks noChangeShapeType="1"/>
          </p:cNvSpPr>
          <p:nvPr/>
        </p:nvSpPr>
        <p:spPr bwMode="auto">
          <a:xfrm>
            <a:off x="8316416" y="4293096"/>
            <a:ext cx="577850" cy="790575"/>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1037" name="AutoShape 18"/>
          <p:cNvSpPr>
            <a:spLocks noChangeArrowheads="1"/>
          </p:cNvSpPr>
          <p:nvPr/>
        </p:nvSpPr>
        <p:spPr bwMode="auto">
          <a:xfrm>
            <a:off x="7151688" y="2438400"/>
            <a:ext cx="546100" cy="592138"/>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p>
            <a:endParaRPr lang="zh-CN" altLang="en-US"/>
          </a:p>
        </p:txBody>
      </p:sp>
      <p:sp>
        <p:nvSpPr>
          <p:cNvPr id="18" name="矩形 17"/>
          <p:cNvSpPr/>
          <p:nvPr/>
        </p:nvSpPr>
        <p:spPr>
          <a:xfrm>
            <a:off x="7092280" y="635394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6326812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79512" y="188640"/>
            <a:ext cx="8229600" cy="844550"/>
          </a:xfrm>
        </p:spPr>
        <p:txBody>
          <a:bodyPr/>
          <a:lstStyle/>
          <a:p>
            <a:pPr eaLnBrk="1" hangingPunct="1"/>
            <a:r>
              <a:rPr lang="zh-CN" altLang="en-US" dirty="0" smtClean="0"/>
              <a:t>第二步</a:t>
            </a:r>
            <a:r>
              <a:rPr lang="en-US" altLang="zh-CN" dirty="0" smtClean="0"/>
              <a:t>——</a:t>
            </a:r>
            <a:r>
              <a:rPr lang="zh-CN" altLang="en-US" dirty="0" smtClean="0"/>
              <a:t>用模型进行分类</a:t>
            </a:r>
          </a:p>
        </p:txBody>
      </p:sp>
      <p:grpSp>
        <p:nvGrpSpPr>
          <p:cNvPr id="2" name="Group 4"/>
          <p:cNvGrpSpPr>
            <a:grpSpLocks/>
          </p:cNvGrpSpPr>
          <p:nvPr/>
        </p:nvGrpSpPr>
        <p:grpSpPr bwMode="auto">
          <a:xfrm>
            <a:off x="4256213" y="1556792"/>
            <a:ext cx="1889125" cy="1506537"/>
            <a:chOff x="2837" y="1046"/>
            <a:chExt cx="1190" cy="949"/>
          </a:xfrm>
        </p:grpSpPr>
        <p:pic>
          <p:nvPicPr>
            <p:cNvPr id="2069" name="Picture 5"/>
            <p:cNvPicPr>
              <a:picLocks noChangeArrowheads="1"/>
            </p:cNvPicPr>
            <p:nvPr/>
          </p:nvPicPr>
          <p:blipFill>
            <a:blip r:embed="rId3" cstate="print"/>
            <a:srcRect/>
            <a:stretch>
              <a:fillRect/>
            </a:stretch>
          </p:blipFill>
          <p:spPr bwMode="auto">
            <a:xfrm>
              <a:off x="2837" y="1046"/>
              <a:ext cx="1190" cy="949"/>
            </a:xfrm>
            <a:prstGeom prst="rect">
              <a:avLst/>
            </a:prstGeom>
            <a:noFill/>
            <a:ln w="9525">
              <a:noFill/>
              <a:miter lim="800000"/>
              <a:headEnd/>
              <a:tailEnd/>
            </a:ln>
          </p:spPr>
        </p:pic>
        <p:sp>
          <p:nvSpPr>
            <p:cNvPr id="2070" name="Rectangle 6"/>
            <p:cNvSpPr>
              <a:spLocks noChangeArrowheads="1"/>
            </p:cNvSpPr>
            <p:nvPr/>
          </p:nvSpPr>
          <p:spPr bwMode="auto">
            <a:xfrm>
              <a:off x="2947" y="1384"/>
              <a:ext cx="884" cy="288"/>
            </a:xfrm>
            <a:prstGeom prst="rect">
              <a:avLst/>
            </a:prstGeom>
            <a:noFill/>
            <a:ln w="9525">
              <a:noFill/>
              <a:miter lim="800000"/>
              <a:headEnd/>
              <a:tailEnd/>
            </a:ln>
          </p:spPr>
          <p:txBody>
            <a:bodyPr wrap="none" lIns="92075" tIns="46038" rIns="92075" bIns="46038" anchor="ctr">
              <a:spAutoFit/>
            </a:bodyPr>
            <a:lstStyle/>
            <a:p>
              <a:pPr algn="ctr" eaLnBrk="0" hangingPunct="0"/>
              <a:r>
                <a:rPr lang="zh-CN" altLang="en-US" sz="2400" dirty="0">
                  <a:latin typeface="Times New Roman" pitchFamily="18" charset="0"/>
                </a:rPr>
                <a:t>分类规则</a:t>
              </a:r>
            </a:p>
          </p:txBody>
        </p:sp>
      </p:grpSp>
      <p:grpSp>
        <p:nvGrpSpPr>
          <p:cNvPr id="3" name="Group 7"/>
          <p:cNvGrpSpPr>
            <a:grpSpLocks/>
          </p:cNvGrpSpPr>
          <p:nvPr/>
        </p:nvGrpSpPr>
        <p:grpSpPr bwMode="auto">
          <a:xfrm>
            <a:off x="1909887" y="2631530"/>
            <a:ext cx="1698625" cy="1506537"/>
            <a:chOff x="1359" y="1723"/>
            <a:chExt cx="1070" cy="949"/>
          </a:xfrm>
        </p:grpSpPr>
        <p:pic>
          <p:nvPicPr>
            <p:cNvPr id="2067" name="Picture 8"/>
            <p:cNvPicPr>
              <a:picLocks noChangeArrowheads="1"/>
            </p:cNvPicPr>
            <p:nvPr/>
          </p:nvPicPr>
          <p:blipFill>
            <a:blip r:embed="rId4" cstate="print"/>
            <a:srcRect/>
            <a:stretch>
              <a:fillRect/>
            </a:stretch>
          </p:blipFill>
          <p:spPr bwMode="auto">
            <a:xfrm>
              <a:off x="1359" y="1723"/>
              <a:ext cx="1070" cy="949"/>
            </a:xfrm>
            <a:prstGeom prst="rect">
              <a:avLst/>
            </a:prstGeom>
            <a:noFill/>
            <a:ln w="9525">
              <a:noFill/>
              <a:miter lim="800000"/>
              <a:headEnd/>
              <a:tailEnd/>
            </a:ln>
          </p:spPr>
        </p:pic>
        <p:sp>
          <p:nvSpPr>
            <p:cNvPr id="2068" name="Rectangle 9"/>
            <p:cNvSpPr>
              <a:spLocks noChangeArrowheads="1"/>
            </p:cNvSpPr>
            <p:nvPr/>
          </p:nvSpPr>
          <p:spPr bwMode="auto">
            <a:xfrm>
              <a:off x="1423" y="2118"/>
              <a:ext cx="934" cy="288"/>
            </a:xfrm>
            <a:prstGeom prst="rect">
              <a:avLst/>
            </a:prstGeom>
            <a:noFill/>
            <a:ln w="9525">
              <a:noFill/>
              <a:miter lim="800000"/>
              <a:headEnd/>
              <a:tailEnd/>
            </a:ln>
          </p:spPr>
          <p:txBody>
            <a:bodyPr lIns="92075" tIns="46038" rIns="92075" bIns="46038" anchor="ctr">
              <a:spAutoFit/>
            </a:bodyPr>
            <a:lstStyle/>
            <a:p>
              <a:pPr algn="ctr" eaLnBrk="0" hangingPunct="0"/>
              <a:r>
                <a:rPr lang="zh-CN" altLang="en-US" sz="2400">
                  <a:latin typeface="Times New Roman" pitchFamily="18" charset="0"/>
                </a:rPr>
                <a:t>测试集</a:t>
              </a:r>
            </a:p>
          </p:txBody>
        </p:sp>
      </p:grpSp>
      <p:graphicFrame>
        <p:nvGraphicFramePr>
          <p:cNvPr id="2050" name="Object 10"/>
          <p:cNvGraphicFramePr>
            <a:graphicFrameLocks/>
          </p:cNvGraphicFramePr>
          <p:nvPr>
            <p:extLst>
              <p:ext uri="{D42A27DB-BD31-4B8C-83A1-F6EECF244321}">
                <p14:modId xmlns:p14="http://schemas.microsoft.com/office/powerpoint/2010/main" val="1097692197"/>
              </p:ext>
            </p:extLst>
          </p:nvPr>
        </p:nvGraphicFramePr>
        <p:xfrm>
          <a:off x="209675" y="4696867"/>
          <a:ext cx="5438775" cy="1765300"/>
        </p:xfrm>
        <a:graphic>
          <a:graphicData uri="http://schemas.openxmlformats.org/presentationml/2006/ole">
            <mc:AlternateContent xmlns:mc="http://schemas.openxmlformats.org/markup-compatibility/2006">
              <mc:Choice xmlns:v="urn:schemas-microsoft-com:vml" Requires="v">
                <p:oleObj spid="_x0000_s21308" name="工作表" r:id="rId5" imgW="5438775" imgH="1765300" progId="">
                  <p:embed/>
                </p:oleObj>
              </mc:Choice>
              <mc:Fallback>
                <p:oleObj name="工作表" r:id="rId5" imgW="5438775" imgH="1765300" progId="">
                  <p:embed/>
                  <p:pic>
                    <p:nvPicPr>
                      <p:cNvPr id="0" name="Picture 80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675" y="4696867"/>
                        <a:ext cx="5438775" cy="176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4" name="Line 11"/>
          <p:cNvSpPr>
            <a:spLocks noChangeShapeType="1"/>
          </p:cNvSpPr>
          <p:nvPr/>
        </p:nvSpPr>
        <p:spPr bwMode="auto">
          <a:xfrm flipH="1">
            <a:off x="179512" y="3968205"/>
            <a:ext cx="1644650" cy="70008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2055" name="Line 12"/>
          <p:cNvSpPr>
            <a:spLocks noChangeShapeType="1"/>
          </p:cNvSpPr>
          <p:nvPr/>
        </p:nvSpPr>
        <p:spPr bwMode="auto">
          <a:xfrm>
            <a:off x="3610100" y="3968205"/>
            <a:ext cx="2025650" cy="700087"/>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2056" name="AutoShape 13"/>
          <p:cNvSpPr>
            <a:spLocks noChangeArrowheads="1"/>
          </p:cNvSpPr>
          <p:nvPr/>
        </p:nvSpPr>
        <p:spPr bwMode="auto">
          <a:xfrm>
            <a:off x="7545512" y="4896892"/>
            <a:ext cx="546100" cy="592138"/>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p>
            <a:endParaRPr lang="zh-CN" altLang="en-US"/>
          </a:p>
        </p:txBody>
      </p:sp>
      <p:sp>
        <p:nvSpPr>
          <p:cNvPr id="2057" name="Freeform 14"/>
          <p:cNvSpPr>
            <a:spLocks/>
          </p:cNvSpPr>
          <p:nvPr/>
        </p:nvSpPr>
        <p:spPr bwMode="auto">
          <a:xfrm>
            <a:off x="6275512" y="2069555"/>
            <a:ext cx="941388" cy="766762"/>
          </a:xfrm>
          <a:custGeom>
            <a:avLst/>
            <a:gdLst>
              <a:gd name="T0" fmla="*/ 0 w 593"/>
              <a:gd name="T1" fmla="*/ 2147483647 h 483"/>
              <a:gd name="T2" fmla="*/ 2147483647 w 593"/>
              <a:gd name="T3" fmla="*/ 0 h 483"/>
              <a:gd name="T4" fmla="*/ 2147483647 w 593"/>
              <a:gd name="T5" fmla="*/ 2147483647 h 483"/>
              <a:gd name="T6" fmla="*/ 2147483647 w 593"/>
              <a:gd name="T7" fmla="*/ 2147483647 h 483"/>
              <a:gd name="T8" fmla="*/ 2147483647 w 593"/>
              <a:gd name="T9" fmla="*/ 2147483647 h 483"/>
              <a:gd name="T10" fmla="*/ 2147483647 w 593"/>
              <a:gd name="T11" fmla="*/ 2147483647 h 483"/>
              <a:gd name="T12" fmla="*/ 2147483647 w 593"/>
              <a:gd name="T13" fmla="*/ 2147483647 h 483"/>
              <a:gd name="T14" fmla="*/ 2147483647 w 593"/>
              <a:gd name="T15" fmla="*/ 2147483647 h 483"/>
              <a:gd name="T16" fmla="*/ 2147483647 w 593"/>
              <a:gd name="T17" fmla="*/ 2147483647 h 483"/>
              <a:gd name="T18" fmla="*/ 2147483647 w 593"/>
              <a:gd name="T19" fmla="*/ 2147483647 h 483"/>
              <a:gd name="T20" fmla="*/ 0 w 593"/>
              <a:gd name="T21" fmla="*/ 2147483647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3"/>
              <a:gd name="T34" fmla="*/ 0 h 483"/>
              <a:gd name="T35" fmla="*/ 593 w 593"/>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a:solidFill>
              <a:srgbClr val="000000"/>
            </a:solidFill>
            <a:round/>
            <a:headEnd/>
            <a:tailEnd/>
          </a:ln>
        </p:spPr>
        <p:txBody>
          <a:bodyPr/>
          <a:lstStyle/>
          <a:p>
            <a:endParaRPr lang="zh-CN" altLang="en-US"/>
          </a:p>
        </p:txBody>
      </p:sp>
      <p:grpSp>
        <p:nvGrpSpPr>
          <p:cNvPr id="4" name="Group 15"/>
          <p:cNvGrpSpPr>
            <a:grpSpLocks/>
          </p:cNvGrpSpPr>
          <p:nvPr/>
        </p:nvGrpSpPr>
        <p:grpSpPr bwMode="auto">
          <a:xfrm>
            <a:off x="6399337" y="3083967"/>
            <a:ext cx="1781175" cy="815975"/>
            <a:chOff x="4187" y="2008"/>
            <a:chExt cx="1122" cy="514"/>
          </a:xfrm>
        </p:grpSpPr>
        <p:pic>
          <p:nvPicPr>
            <p:cNvPr id="2065" name="Picture 16"/>
            <p:cNvPicPr>
              <a:picLocks noChangeArrowheads="1"/>
            </p:cNvPicPr>
            <p:nvPr/>
          </p:nvPicPr>
          <p:blipFill>
            <a:blip r:embed="rId7" cstate="print"/>
            <a:srcRect/>
            <a:stretch>
              <a:fillRect/>
            </a:stretch>
          </p:blipFill>
          <p:spPr bwMode="auto">
            <a:xfrm>
              <a:off x="4187" y="2008"/>
              <a:ext cx="1122" cy="514"/>
            </a:xfrm>
            <a:prstGeom prst="rect">
              <a:avLst/>
            </a:prstGeom>
            <a:noFill/>
            <a:ln w="9525">
              <a:noFill/>
              <a:miter lim="800000"/>
              <a:headEnd/>
              <a:tailEnd/>
            </a:ln>
          </p:spPr>
        </p:pic>
        <p:sp>
          <p:nvSpPr>
            <p:cNvPr id="2066" name="Rectangle 17"/>
            <p:cNvSpPr>
              <a:spLocks noChangeArrowheads="1"/>
            </p:cNvSpPr>
            <p:nvPr/>
          </p:nvSpPr>
          <p:spPr bwMode="auto">
            <a:xfrm>
              <a:off x="4302" y="2151"/>
              <a:ext cx="884" cy="288"/>
            </a:xfrm>
            <a:prstGeom prst="rect">
              <a:avLst/>
            </a:prstGeom>
            <a:noFill/>
            <a:ln w="9525">
              <a:noFill/>
              <a:miter lim="800000"/>
              <a:headEnd/>
              <a:tailEnd/>
            </a:ln>
          </p:spPr>
          <p:txBody>
            <a:bodyPr wrap="none" lIns="92075" tIns="46038" rIns="92075" bIns="46038" anchor="ctr">
              <a:spAutoFit/>
            </a:bodyPr>
            <a:lstStyle/>
            <a:p>
              <a:pPr algn="ctr" eaLnBrk="0" hangingPunct="0"/>
              <a:r>
                <a:rPr lang="zh-CN" altLang="en-US" sz="2400">
                  <a:latin typeface="Times New Roman" pitchFamily="18" charset="0"/>
                </a:rPr>
                <a:t>未知数据</a:t>
              </a:r>
            </a:p>
          </p:txBody>
        </p:sp>
      </p:grpSp>
      <p:sp>
        <p:nvSpPr>
          <p:cNvPr id="2059" name="Rectangle 18"/>
          <p:cNvSpPr>
            <a:spLocks noChangeArrowheads="1"/>
          </p:cNvSpPr>
          <p:nvPr/>
        </p:nvSpPr>
        <p:spPr bwMode="auto">
          <a:xfrm>
            <a:off x="6058025" y="4158705"/>
            <a:ext cx="2454275" cy="457200"/>
          </a:xfrm>
          <a:prstGeom prst="rect">
            <a:avLst/>
          </a:prstGeom>
          <a:solidFill>
            <a:srgbClr val="FFCC99"/>
          </a:solidFill>
          <a:ln w="9525">
            <a:noFill/>
            <a:miter lim="800000"/>
            <a:headEnd/>
            <a:tailEnd/>
          </a:ln>
        </p:spPr>
        <p:txBody>
          <a:bodyPr wrap="none" lIns="92075" tIns="46038" rIns="92075" bIns="46038">
            <a:spAutoFit/>
          </a:bodyPr>
          <a:lstStyle/>
          <a:p>
            <a:pPr algn="ctr" eaLnBrk="0" hangingPunct="0"/>
            <a:r>
              <a:rPr lang="en-US" altLang="zh-CN" sz="2400">
                <a:latin typeface="Times New Roman" pitchFamily="18" charset="0"/>
              </a:rPr>
              <a:t>(Jeff, Professor, 4)</a:t>
            </a:r>
          </a:p>
        </p:txBody>
      </p:sp>
      <p:sp>
        <p:nvSpPr>
          <p:cNvPr id="2060" name="Line 19"/>
          <p:cNvSpPr>
            <a:spLocks noChangeShapeType="1"/>
          </p:cNvSpPr>
          <p:nvPr/>
        </p:nvSpPr>
        <p:spPr bwMode="auto">
          <a:xfrm flipH="1">
            <a:off x="5919912" y="3799930"/>
            <a:ext cx="471488" cy="39370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2061" name="Line 20"/>
          <p:cNvSpPr>
            <a:spLocks noChangeShapeType="1"/>
          </p:cNvSpPr>
          <p:nvPr/>
        </p:nvSpPr>
        <p:spPr bwMode="auto">
          <a:xfrm>
            <a:off x="8201150" y="3799930"/>
            <a:ext cx="363537" cy="349250"/>
          </a:xfrm>
          <a:prstGeom prst="line">
            <a:avLst/>
          </a:prstGeom>
          <a:noFill/>
          <a:ln w="12700">
            <a:solidFill>
              <a:srgbClr val="000000"/>
            </a:solidFill>
            <a:round/>
            <a:headEnd type="none" w="sm" len="sm"/>
            <a:tailEnd type="none" w="sm" len="sm"/>
          </a:ln>
        </p:spPr>
        <p:txBody>
          <a:bodyPr wrap="none" anchor="ctr"/>
          <a:lstStyle/>
          <a:p>
            <a:endParaRPr lang="zh-CN" altLang="en-US"/>
          </a:p>
        </p:txBody>
      </p:sp>
      <p:sp>
        <p:nvSpPr>
          <p:cNvPr id="2062" name="Freeform 21"/>
          <p:cNvSpPr>
            <a:spLocks/>
          </p:cNvSpPr>
          <p:nvPr/>
        </p:nvSpPr>
        <p:spPr bwMode="auto">
          <a:xfrm>
            <a:off x="3113212" y="1928267"/>
            <a:ext cx="901700" cy="593725"/>
          </a:xfrm>
          <a:custGeom>
            <a:avLst/>
            <a:gdLst>
              <a:gd name="T0" fmla="*/ 2147483647 w 568"/>
              <a:gd name="T1" fmla="*/ 2147483647 h 374"/>
              <a:gd name="T2" fmla="*/ 2147483647 w 568"/>
              <a:gd name="T3" fmla="*/ 2147483647 h 374"/>
              <a:gd name="T4" fmla="*/ 2147483647 w 568"/>
              <a:gd name="T5" fmla="*/ 2147483647 h 374"/>
              <a:gd name="T6" fmla="*/ 2147483647 w 568"/>
              <a:gd name="T7" fmla="*/ 2147483647 h 374"/>
              <a:gd name="T8" fmla="*/ 2147483647 w 568"/>
              <a:gd name="T9" fmla="*/ 2147483647 h 374"/>
              <a:gd name="T10" fmla="*/ 0 w 568"/>
              <a:gd name="T11" fmla="*/ 2147483647 h 374"/>
              <a:gd name="T12" fmla="*/ 2147483647 w 568"/>
              <a:gd name="T13" fmla="*/ 2147483647 h 374"/>
              <a:gd name="T14" fmla="*/ 2147483647 w 568"/>
              <a:gd name="T15" fmla="*/ 2147483647 h 374"/>
              <a:gd name="T16" fmla="*/ 2147483647 w 568"/>
              <a:gd name="T17" fmla="*/ 2147483647 h 374"/>
              <a:gd name="T18" fmla="*/ 2147483647 w 568"/>
              <a:gd name="T19" fmla="*/ 0 h 374"/>
              <a:gd name="T20" fmla="*/ 2147483647 w 568"/>
              <a:gd name="T21" fmla="*/ 2147483647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74"/>
              <a:gd name="T35" fmla="*/ 568 w 568"/>
              <a:gd name="T36" fmla="*/ 374 h 3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a:solidFill>
              <a:srgbClr val="000000"/>
            </a:solidFill>
            <a:round/>
            <a:headEnd/>
            <a:tailEnd/>
          </a:ln>
        </p:spPr>
        <p:txBody>
          <a:bodyPr/>
          <a:lstStyle/>
          <a:p>
            <a:endParaRPr lang="zh-CN" altLang="en-US"/>
          </a:p>
        </p:txBody>
      </p:sp>
      <p:pic>
        <p:nvPicPr>
          <p:cNvPr id="2063" name="Picture 22"/>
          <p:cNvPicPr>
            <a:picLocks noChangeArrowheads="1"/>
          </p:cNvPicPr>
          <p:nvPr/>
        </p:nvPicPr>
        <p:blipFill>
          <a:blip r:embed="rId8" cstate="print"/>
          <a:srcRect/>
          <a:stretch>
            <a:fillRect/>
          </a:stretch>
        </p:blipFill>
        <p:spPr bwMode="auto">
          <a:xfrm>
            <a:off x="7472487" y="5635080"/>
            <a:ext cx="720725" cy="628650"/>
          </a:xfrm>
          <a:prstGeom prst="rect">
            <a:avLst/>
          </a:prstGeom>
          <a:noFill/>
          <a:ln w="9525">
            <a:noFill/>
            <a:miter lim="800000"/>
            <a:headEnd/>
            <a:tailEnd/>
          </a:ln>
        </p:spPr>
      </p:pic>
      <p:sp>
        <p:nvSpPr>
          <p:cNvPr id="2064" name="Rectangle 23"/>
          <p:cNvSpPr>
            <a:spLocks noChangeArrowheads="1"/>
          </p:cNvSpPr>
          <p:nvPr/>
        </p:nvSpPr>
        <p:spPr bwMode="auto">
          <a:xfrm>
            <a:off x="5973887" y="4855617"/>
            <a:ext cx="1525588" cy="519113"/>
          </a:xfrm>
          <a:prstGeom prst="rect">
            <a:avLst/>
          </a:prstGeom>
          <a:noFill/>
          <a:ln w="9525">
            <a:noFill/>
            <a:miter lim="800000"/>
            <a:headEnd/>
            <a:tailEnd/>
          </a:ln>
        </p:spPr>
        <p:txBody>
          <a:bodyPr wrap="none" lIns="92075" tIns="46038" rIns="92075" bIns="46038">
            <a:spAutoFit/>
          </a:bodyPr>
          <a:lstStyle/>
          <a:p>
            <a:pPr algn="ctr" eaLnBrk="0" hangingPunct="0"/>
            <a:r>
              <a:rPr lang="en-US" altLang="zh-CN" sz="2800">
                <a:latin typeface="Times New Roman" pitchFamily="18" charset="0"/>
              </a:rPr>
              <a:t>Tenured?</a:t>
            </a:r>
          </a:p>
        </p:txBody>
      </p:sp>
      <p:sp>
        <p:nvSpPr>
          <p:cNvPr id="23" name="矩形 22"/>
          <p:cNvSpPr/>
          <p:nvPr/>
        </p:nvSpPr>
        <p:spPr>
          <a:xfrm>
            <a:off x="7092280" y="635394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137297537"/>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决策树</a:t>
            </a:r>
            <a:endParaRPr kumimoji="1" lang="zh-CN" altLang="en-US" dirty="0"/>
          </a:p>
        </p:txBody>
      </p:sp>
      <p:sp>
        <p:nvSpPr>
          <p:cNvPr id="3" name="内容占位符 2"/>
          <p:cNvSpPr>
            <a:spLocks noGrp="1"/>
          </p:cNvSpPr>
          <p:nvPr>
            <p:ph idx="1"/>
          </p:nvPr>
        </p:nvSpPr>
        <p:spPr/>
        <p:txBody>
          <a:bodyPr/>
          <a:lstStyle/>
          <a:p>
            <a:r>
              <a:rPr kumimoji="1" lang="zh-CN" altLang="en-US" sz="2000" dirty="0"/>
              <a:t>决策树</a:t>
            </a:r>
            <a:r>
              <a:rPr kumimoji="1" lang="en-US" altLang="zh-CN" sz="2000" dirty="0"/>
              <a:t>(Decision Tree</a:t>
            </a:r>
            <a:r>
              <a:rPr kumimoji="1" lang="zh-CN" altLang="en-US" sz="2000" dirty="0"/>
              <a:t>）是在已知各种情况发生概率的基础上，通过构成决策树来求取净现值的期望值大于等于零的概率，评价项目风险，判断其可行性的决策分析方法，是直观运用概率分析的一种图</a:t>
            </a:r>
            <a:r>
              <a:rPr kumimoji="1" lang="zh-CN" altLang="en-US" sz="2000" dirty="0" smtClean="0"/>
              <a:t>解法</a:t>
            </a:r>
            <a:endParaRPr kumimoji="1" lang="en-US" altLang="zh-CN" sz="2000" dirty="0" smtClean="0"/>
          </a:p>
          <a:p>
            <a:r>
              <a:rPr kumimoji="1" lang="zh-CN" altLang="en-US" sz="2000" dirty="0"/>
              <a:t>在机器学习中，决策树是一个预测模型，他代表的是对象属性与对象值之间的一种映射关系在机器学习中，决策树是一个预测模型，他代表的是对象属性与对象值之间的一种映射关</a:t>
            </a:r>
            <a:r>
              <a:rPr kumimoji="1" lang="zh-CN" altLang="en-US" sz="2000" dirty="0" smtClean="0"/>
              <a:t>系</a:t>
            </a:r>
            <a:endParaRPr kumimoji="1" lang="en-US" altLang="zh-CN" sz="2000" dirty="0" smtClean="0"/>
          </a:p>
          <a:p>
            <a:r>
              <a:rPr kumimoji="1" lang="en-US" altLang="zh-CN" sz="2000" dirty="0"/>
              <a:t>Entropy = </a:t>
            </a:r>
            <a:r>
              <a:rPr kumimoji="1" lang="zh-CN" altLang="en-US" sz="2000" dirty="0"/>
              <a:t>系统的凌乱程度，使用算法</a:t>
            </a:r>
            <a:r>
              <a:rPr kumimoji="1" lang="en-US" altLang="zh-CN" sz="2000" dirty="0"/>
              <a:t>ID3, C4.5</a:t>
            </a:r>
            <a:r>
              <a:rPr kumimoji="1" lang="zh-CN" altLang="en-US" sz="2000" dirty="0"/>
              <a:t>和</a:t>
            </a:r>
            <a:r>
              <a:rPr kumimoji="1" lang="en-US" altLang="zh-CN" sz="2000" dirty="0"/>
              <a:t>C5.0</a:t>
            </a:r>
            <a:r>
              <a:rPr kumimoji="1" lang="zh-CN" altLang="en-US" sz="2000" dirty="0" smtClean="0"/>
              <a:t>生成树算法使用熵</a:t>
            </a:r>
            <a:endParaRPr kumimoji="1" lang="en-US" altLang="zh-CN" sz="2000" dirty="0" smtClean="0"/>
          </a:p>
          <a:p>
            <a:r>
              <a:rPr kumimoji="1" lang="zh-CN" altLang="en-US" sz="2000" dirty="0" smtClean="0"/>
              <a:t>是一种监督学习</a:t>
            </a:r>
            <a:endParaRPr kumimoji="1" lang="zh-CN" altLang="en-US" sz="2000" dirty="0"/>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290433373"/>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决策树</a:t>
            </a:r>
            <a:endParaRPr kumimoji="1" lang="zh-CN" altLang="en-US" dirty="0"/>
          </a:p>
        </p:txBody>
      </p:sp>
      <p:pic>
        <p:nvPicPr>
          <p:cNvPr id="8" name="图片 7"/>
          <p:cNvPicPr>
            <a:picLocks noChangeAspect="1"/>
          </p:cNvPicPr>
          <p:nvPr/>
        </p:nvPicPr>
        <p:blipFill>
          <a:blip r:embed="rId2" cstate="print"/>
          <a:stretch>
            <a:fillRect/>
          </a:stretch>
        </p:blipFill>
        <p:spPr>
          <a:xfrm>
            <a:off x="251520" y="1340768"/>
            <a:ext cx="5472608" cy="3858523"/>
          </a:xfrm>
          <a:prstGeom prst="rect">
            <a:avLst/>
          </a:prstGeom>
        </p:spPr>
      </p:pic>
      <p:sp>
        <p:nvSpPr>
          <p:cNvPr id="10" name="矩形 9"/>
          <p:cNvSpPr/>
          <p:nvPr/>
        </p:nvSpPr>
        <p:spPr>
          <a:xfrm>
            <a:off x="6660232" y="2780928"/>
            <a:ext cx="2267744" cy="9510296"/>
          </a:xfrm>
          <a:prstGeom prst="rect">
            <a:avLst/>
          </a:prstGeom>
        </p:spPr>
        <p:txBody>
          <a:bodyPr wrap="square">
            <a:spAutoFit/>
          </a:bodyPr>
          <a:lstStyle/>
          <a:p>
            <a:pPr marL="285750" indent="-285750">
              <a:buFont typeface="Arial"/>
              <a:buChar char="•"/>
            </a:pPr>
            <a:r>
              <a:rPr lang="zh-CN" altLang="en-US" dirty="0"/>
              <a:t>决策节点：通常用矩形框来</a:t>
            </a:r>
            <a:r>
              <a:rPr lang="zh-CN" altLang="en-US" dirty="0" smtClean="0"/>
              <a:t>表示</a:t>
            </a:r>
            <a:endParaRPr lang="en-US" altLang="zh-CN" dirty="0" smtClean="0"/>
          </a:p>
          <a:p>
            <a:r>
              <a:rPr lang="zh-CN" altLang="en-US" dirty="0"/>
              <a:t>决策点，是对几种可能方案的选择，即最后选择的最佳方案。如果决策属于多级决策，则决策树的中间可以有多个决策点，以决策树根部的决策点为最终决策方案</a:t>
            </a:r>
            <a:endParaRPr lang="en-US" altLang="zh-CN" dirty="0"/>
          </a:p>
          <a:p>
            <a:endParaRPr lang="en-US" altLang="zh-CN" dirty="0" smtClean="0"/>
          </a:p>
          <a:p>
            <a:endParaRPr lang="zh-CN" altLang="en-US" dirty="0"/>
          </a:p>
          <a:p>
            <a:pPr marL="285750" indent="-285750">
              <a:buFont typeface="Arial"/>
              <a:buChar char="•"/>
            </a:pPr>
            <a:r>
              <a:rPr lang="zh-CN" altLang="en-US" dirty="0"/>
              <a:t>机会节点：通常用圆圈来</a:t>
            </a:r>
            <a:r>
              <a:rPr lang="zh-CN" altLang="en-US" dirty="0" smtClean="0"/>
              <a:t>表示</a:t>
            </a:r>
            <a:endParaRPr lang="en-US" altLang="zh-CN" dirty="0" smtClean="0"/>
          </a:p>
          <a:p>
            <a:endParaRPr lang="en-US" altLang="zh-CN" dirty="0"/>
          </a:p>
          <a:p>
            <a:r>
              <a:rPr lang="zh-CN" altLang="en-US" dirty="0"/>
              <a:t>代表备选方案的经济效果（期望值），通过各状态节点的经济效果的对比，按照一定的决策标准就可以选出最佳方案。由状态节点引出的分支称为概率枝，概率枝的数目表示可能出现的自然状态数目每个分枝上要注明该状态出现的</a:t>
            </a:r>
            <a:r>
              <a:rPr lang="zh-CN" altLang="en-US" dirty="0" smtClean="0"/>
              <a:t>概率</a:t>
            </a:r>
            <a:endParaRPr lang="en-US" altLang="zh-CN" dirty="0" smtClean="0"/>
          </a:p>
          <a:p>
            <a:endParaRPr lang="zh-CN" altLang="en-US" dirty="0"/>
          </a:p>
          <a:p>
            <a:pPr marL="285750" indent="-285750">
              <a:buFont typeface="Arial"/>
              <a:buChar char="•"/>
            </a:pPr>
            <a:r>
              <a:rPr lang="zh-CN" altLang="en-US" dirty="0"/>
              <a:t>终结点：通常用三角形来</a:t>
            </a:r>
            <a:r>
              <a:rPr lang="zh-CN" altLang="en-US" dirty="0" smtClean="0"/>
              <a:t>表示</a:t>
            </a:r>
            <a:endParaRPr lang="en-US" altLang="zh-CN" dirty="0" smtClean="0"/>
          </a:p>
          <a:p>
            <a:r>
              <a:rPr lang="zh-CN" altLang="en-US" dirty="0"/>
              <a:t>将每个方案在各种自然状态下取得的损益值标注于结果节点的右端</a:t>
            </a:r>
          </a:p>
        </p:txBody>
      </p:sp>
      <p:sp>
        <p:nvSpPr>
          <p:cNvPr id="5" name="矩形 4"/>
          <p:cNvSpPr/>
          <p:nvPr/>
        </p:nvSpPr>
        <p:spPr>
          <a:xfrm>
            <a:off x="7092280" y="635394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535841949"/>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决策树的剪</a:t>
            </a:r>
            <a:r>
              <a:rPr kumimoji="1" lang="zh-CN" altLang="en-US" dirty="0" smtClean="0"/>
              <a:t>枝</a:t>
            </a:r>
            <a:endParaRPr kumimoji="1" lang="zh-CN" altLang="en-US" dirty="0"/>
          </a:p>
        </p:txBody>
      </p:sp>
      <p:sp>
        <p:nvSpPr>
          <p:cNvPr id="3" name="内容占位符 2"/>
          <p:cNvSpPr>
            <a:spLocks noGrp="1"/>
          </p:cNvSpPr>
          <p:nvPr>
            <p:ph idx="1"/>
          </p:nvPr>
        </p:nvSpPr>
        <p:spPr/>
        <p:txBody>
          <a:bodyPr/>
          <a:lstStyle/>
          <a:p>
            <a:r>
              <a:rPr kumimoji="1" lang="zh-CN" altLang="en-US" sz="1600" dirty="0"/>
              <a:t>剪枝是决策树停止分支的方法之一，剪</a:t>
            </a:r>
            <a:r>
              <a:rPr kumimoji="1" lang="zh-CN" altLang="en-US" sz="1600" dirty="0" smtClean="0"/>
              <a:t>枝有分预先剪枝和后剪枝两种</a:t>
            </a:r>
            <a:endParaRPr kumimoji="1" lang="en-US" altLang="zh-CN" sz="1600" dirty="0" smtClean="0"/>
          </a:p>
          <a:p>
            <a:r>
              <a:rPr kumimoji="1" lang="zh-CN" altLang="en-US" sz="1600" dirty="0"/>
              <a:t>预先剪枝是在树的生长过程中设定一个指标，当达到该指标时就停止生长，这样做容易产生“视界局限”，就是一旦停止分支，使得节点</a:t>
            </a:r>
            <a:r>
              <a:rPr kumimoji="1" lang="en-US" altLang="zh-CN" sz="1600" dirty="0"/>
              <a:t>N</a:t>
            </a:r>
            <a:r>
              <a:rPr kumimoji="1" lang="zh-CN" altLang="en-US" sz="1600" dirty="0"/>
              <a:t>成为叶节点，就断绝了其后继节点进行“好”的分支操作的任何</a:t>
            </a:r>
            <a:r>
              <a:rPr kumimoji="1" lang="zh-CN" altLang="en-US" sz="1600" dirty="0" smtClean="0"/>
              <a:t>可能性</a:t>
            </a:r>
            <a:endParaRPr kumimoji="1" lang="en-US" altLang="zh-CN" sz="1600" dirty="0" smtClean="0"/>
          </a:p>
          <a:p>
            <a:r>
              <a:rPr kumimoji="1" lang="zh-CN" altLang="en-US" sz="1600" dirty="0"/>
              <a:t>后剪枝中树首先要充分生长，直到叶节点都有最小的不纯度值为止，因而可以克服“视界局限”。然后对所有相邻的成对叶节点考虑是否消去它们，如果消去能引起令人满意的不纯度增长，那么执行消去，并令它们的公共父节点成为</a:t>
            </a:r>
            <a:r>
              <a:rPr kumimoji="1" lang="zh-CN" altLang="en-US" sz="1600" dirty="0" smtClean="0"/>
              <a:t>新的叶节点</a:t>
            </a:r>
            <a:endParaRPr kumimoji="1" lang="en-US" altLang="zh-CN" sz="1600" dirty="0" smtClean="0"/>
          </a:p>
          <a:p>
            <a:r>
              <a:rPr kumimoji="1" lang="zh-CN" altLang="en-US" sz="1600" dirty="0"/>
              <a:t>后剪枝技术的优点是克服了</a:t>
            </a:r>
            <a:r>
              <a:rPr kumimoji="1" lang="zh-CN" altLang="en-US" sz="1600" dirty="0" smtClean="0"/>
              <a:t>“视界局限”效应，</a:t>
            </a:r>
            <a:r>
              <a:rPr kumimoji="1" lang="zh-CN" altLang="en-US" sz="1600" dirty="0"/>
              <a:t>而且无需保留部分样本用于交叉验证，所以可以充分利用全部训练集的信息。但后剪枝的计算量代价比预剪枝方法大得多，特别是在大样本集中，不过对于小样本的情况，后剪枝方法还是优于预剪枝</a:t>
            </a:r>
            <a:r>
              <a:rPr kumimoji="1" lang="zh-CN" altLang="en-US" sz="1600" dirty="0" smtClean="0"/>
              <a:t>方法的</a:t>
            </a:r>
            <a:endParaRPr kumimoji="1" lang="en-US" altLang="zh-CN" sz="1600" dirty="0" smtClean="0"/>
          </a:p>
          <a:p>
            <a:r>
              <a:rPr kumimoji="1" lang="zh-CN" altLang="en-US" sz="1600" dirty="0"/>
              <a:t>“视界局限”，就是一旦停止分支，使得节点</a:t>
            </a:r>
            <a:r>
              <a:rPr kumimoji="1" lang="en-US" altLang="zh-CN" sz="1600" dirty="0"/>
              <a:t>N</a:t>
            </a:r>
            <a:r>
              <a:rPr kumimoji="1" lang="zh-CN" altLang="en-US" sz="1600" dirty="0"/>
              <a:t>成为叶节点，就断绝了其后继节点进行“好”的分支操作的任何可能性</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382315206"/>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决策树优点</a:t>
            </a:r>
            <a:endParaRPr kumimoji="1" lang="zh-CN" altLang="en-US" dirty="0"/>
          </a:p>
        </p:txBody>
      </p:sp>
      <p:sp>
        <p:nvSpPr>
          <p:cNvPr id="3" name="内容占位符 2"/>
          <p:cNvSpPr>
            <a:spLocks noGrp="1"/>
          </p:cNvSpPr>
          <p:nvPr>
            <p:ph idx="1"/>
          </p:nvPr>
        </p:nvSpPr>
        <p:spPr/>
        <p:txBody>
          <a:bodyPr/>
          <a:lstStyle/>
          <a:p>
            <a:r>
              <a:rPr kumimoji="1" lang="zh-CN" altLang="en-US" sz="2000" dirty="0"/>
              <a:t>决策树易于理解和实现，人们在在学习过程中不需要使用者了解很多的背景知识，这同时是它的能够直接体现数据的特点，只要通过解释后都有能力去理解决策树所表达</a:t>
            </a:r>
            <a:r>
              <a:rPr kumimoji="1" lang="zh-CN" altLang="en-US" sz="2000" dirty="0" smtClean="0"/>
              <a:t>的意义</a:t>
            </a:r>
            <a:endParaRPr kumimoji="1" lang="en-US" altLang="zh-CN" sz="2000" dirty="0" smtClean="0"/>
          </a:p>
          <a:p>
            <a:r>
              <a:rPr kumimoji="1" lang="zh-CN" altLang="en-US" sz="2000" dirty="0"/>
              <a:t>对于决策树，数据的准备往往是简单或者是不必要的，而且能够同时处理数据型和常规型属性，在相对短的时间内能够对大型数据源做出可行且效果</a:t>
            </a:r>
            <a:r>
              <a:rPr kumimoji="1" lang="zh-CN" altLang="en-US" sz="2000" dirty="0" smtClean="0"/>
              <a:t>良好的结果</a:t>
            </a:r>
            <a:endParaRPr kumimoji="1" lang="en-US" altLang="zh-CN" sz="2000" dirty="0" smtClean="0"/>
          </a:p>
          <a:p>
            <a:r>
              <a:rPr kumimoji="1" lang="zh-CN" altLang="en-US" sz="2000" dirty="0"/>
              <a:t>易于通过静态测试来对模型进行评测，可以测定模型可信度；如果给定一个观察的模型，那么根据所产生的决策树很容易推出相应的逻辑表达式</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2221358138"/>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决策树缺点</a:t>
            </a:r>
            <a:endParaRPr kumimoji="1" lang="zh-CN" altLang="en-US" dirty="0"/>
          </a:p>
        </p:txBody>
      </p:sp>
      <p:sp>
        <p:nvSpPr>
          <p:cNvPr id="3" name="内容占位符 2"/>
          <p:cNvSpPr>
            <a:spLocks noGrp="1"/>
          </p:cNvSpPr>
          <p:nvPr>
            <p:ph idx="1"/>
          </p:nvPr>
        </p:nvSpPr>
        <p:spPr/>
        <p:txBody>
          <a:bodyPr/>
          <a:lstStyle/>
          <a:p>
            <a:r>
              <a:rPr kumimoji="1" lang="zh-CN" altLang="en-US" sz="2800" dirty="0" smtClean="0"/>
              <a:t>对连续</a:t>
            </a:r>
            <a:r>
              <a:rPr kumimoji="1" lang="zh-CN" altLang="en-US" sz="2800" dirty="0"/>
              <a:t>性的字段比较难预测。</a:t>
            </a:r>
          </a:p>
          <a:p>
            <a:r>
              <a:rPr kumimoji="1" lang="zh-CN" altLang="en-US" sz="2800" dirty="0" smtClean="0"/>
              <a:t>对有时间顺序</a:t>
            </a:r>
            <a:r>
              <a:rPr kumimoji="1" lang="zh-CN" altLang="en-US" sz="2800" dirty="0"/>
              <a:t>的数据，需要很多预处理的工作。</a:t>
            </a:r>
          </a:p>
          <a:p>
            <a:r>
              <a:rPr kumimoji="1" lang="zh-CN" altLang="en-US" sz="2800" dirty="0" smtClean="0"/>
              <a:t>当类别太多时</a:t>
            </a:r>
            <a:r>
              <a:rPr kumimoji="1" lang="zh-CN" altLang="en-US" sz="2800" dirty="0"/>
              <a:t>，错误可能就会增加的比较快。</a:t>
            </a:r>
          </a:p>
          <a:p>
            <a:r>
              <a:rPr kumimoji="1" lang="zh-CN" altLang="en-US" sz="2800" dirty="0" smtClean="0"/>
              <a:t>一般的算法分类</a:t>
            </a:r>
            <a:r>
              <a:rPr kumimoji="1" lang="zh-CN" altLang="en-US" sz="2800" dirty="0"/>
              <a:t>的时候，只是根据一个字段来分类</a:t>
            </a:r>
          </a:p>
        </p:txBody>
      </p:sp>
      <p:sp>
        <p:nvSpPr>
          <p:cNvPr id="4" name="矩形 3"/>
          <p:cNvSpPr/>
          <p:nvPr/>
        </p:nvSpPr>
        <p:spPr>
          <a:xfrm>
            <a:off x="7092280" y="6165304"/>
            <a:ext cx="205172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latin typeface="Arial" pitchFamily="34" charset="0"/>
              <a:ea typeface="黑体" pitchFamily="2" charset="-122"/>
            </a:endParaRPr>
          </a:p>
        </p:txBody>
      </p:sp>
    </p:spTree>
    <p:extLst>
      <p:ext uri="{BB962C8B-B14F-4D97-AF65-F5344CB8AC3E}">
        <p14:creationId xmlns:p14="http://schemas.microsoft.com/office/powerpoint/2010/main" val="316544894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canway">
  <a:themeElements>
    <a:clrScheme name="">
      <a:dk1>
        <a:srgbClr val="000000"/>
      </a:dk1>
      <a:lt1>
        <a:srgbClr val="FFFFFF"/>
      </a:lt1>
      <a:dk2>
        <a:srgbClr val="DCEDA8"/>
      </a:dk2>
      <a:lt2>
        <a:srgbClr val="808080"/>
      </a:lt2>
      <a:accent1>
        <a:srgbClr val="669E14"/>
      </a:accent1>
      <a:accent2>
        <a:srgbClr val="93B825"/>
      </a:accent2>
      <a:accent3>
        <a:srgbClr val="FFFFFF"/>
      </a:accent3>
      <a:accent4>
        <a:srgbClr val="000000"/>
      </a:accent4>
      <a:accent5>
        <a:srgbClr val="B8CCAA"/>
      </a:accent5>
      <a:accent6>
        <a:srgbClr val="85A620"/>
      </a:accent6>
      <a:hlink>
        <a:srgbClr val="A8D02A"/>
      </a:hlink>
      <a:folHlink>
        <a:srgbClr val="0C0C0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latin typeface="Arial" pitchFamily="34" charset="0"/>
            <a:ea typeface="黑体" pitchFamily="2"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西游出版社 1">
        <a:dk1>
          <a:srgbClr val="000000"/>
        </a:dk1>
        <a:lt1>
          <a:srgbClr val="FFFFFF"/>
        </a:lt1>
        <a:dk2>
          <a:srgbClr val="CC3300"/>
        </a:dk2>
        <a:lt2>
          <a:srgbClr val="808080"/>
        </a:lt2>
        <a:accent1>
          <a:srgbClr val="FF6161"/>
        </a:accent1>
        <a:accent2>
          <a:srgbClr val="FFC319"/>
        </a:accent2>
        <a:accent3>
          <a:srgbClr val="FFFFFF"/>
        </a:accent3>
        <a:accent4>
          <a:srgbClr val="000000"/>
        </a:accent4>
        <a:accent5>
          <a:srgbClr val="FFB7B7"/>
        </a:accent5>
        <a:accent6>
          <a:srgbClr val="E7B016"/>
        </a:accent6>
        <a:hlink>
          <a:srgbClr val="A8D02A"/>
        </a:hlink>
        <a:folHlink>
          <a:srgbClr val="5CB1FE"/>
        </a:folHlink>
      </a:clrScheme>
      <a:clrMap bg1="lt1" tx1="dk1" bg2="lt2" tx2="dk2" accent1="accent1" accent2="accent2" accent3="accent3" accent4="accent4" accent5="accent5" accent6="accent6" hlink="hlink" folHlink="folHlink"/>
    </a:extraClrScheme>
    <a:extraClrScheme>
      <a:clrScheme name="西游出版社 2">
        <a:dk1>
          <a:srgbClr val="000000"/>
        </a:dk1>
        <a:lt1>
          <a:srgbClr val="FFFFFF"/>
        </a:lt1>
        <a:dk2>
          <a:srgbClr val="006699"/>
        </a:dk2>
        <a:lt2>
          <a:srgbClr val="808080"/>
        </a:lt2>
        <a:accent1>
          <a:srgbClr val="78ABDA"/>
        </a:accent1>
        <a:accent2>
          <a:srgbClr val="8BD1C4"/>
        </a:accent2>
        <a:accent3>
          <a:srgbClr val="FFFFFF"/>
        </a:accent3>
        <a:accent4>
          <a:srgbClr val="000000"/>
        </a:accent4>
        <a:accent5>
          <a:srgbClr val="BED2EA"/>
        </a:accent5>
        <a:accent6>
          <a:srgbClr val="7DBDB1"/>
        </a:accent6>
        <a:hlink>
          <a:srgbClr val="89D278"/>
        </a:hlink>
        <a:folHlink>
          <a:srgbClr val="CEC08C"/>
        </a:folHlink>
      </a:clrScheme>
      <a:clrMap bg1="lt1" tx1="dk1" bg2="lt2" tx2="dk2" accent1="accent1" accent2="accent2" accent3="accent3" accent4="accent4" accent5="accent5" accent6="accent6" hlink="hlink" folHlink="folHlink"/>
    </a:extraClrScheme>
    <a:extraClrScheme>
      <a:clrScheme name="西游出版社 3">
        <a:dk1>
          <a:srgbClr val="000000"/>
        </a:dk1>
        <a:lt1>
          <a:srgbClr val="FFFFFF"/>
        </a:lt1>
        <a:dk2>
          <a:srgbClr val="5C1767"/>
        </a:dk2>
        <a:lt2>
          <a:srgbClr val="808080"/>
        </a:lt2>
        <a:accent1>
          <a:srgbClr val="D87AA5"/>
        </a:accent1>
        <a:accent2>
          <a:srgbClr val="AC8CD0"/>
        </a:accent2>
        <a:accent3>
          <a:srgbClr val="FFFFFF"/>
        </a:accent3>
        <a:accent4>
          <a:srgbClr val="000000"/>
        </a:accent4>
        <a:accent5>
          <a:srgbClr val="E9BECF"/>
        </a:accent5>
        <a:accent6>
          <a:srgbClr val="9B7EBC"/>
        </a:accent6>
        <a:hlink>
          <a:srgbClr val="DA7F70"/>
        </a:hlink>
        <a:folHlink>
          <a:srgbClr val="85A3D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4749</TotalTime>
  <Words>19183</Words>
  <Application>Microsoft Macintosh PowerPoint</Application>
  <PresentationFormat>全屏显示(4:3)</PresentationFormat>
  <Paragraphs>1809</Paragraphs>
  <Slides>271</Slides>
  <Notes>25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271</vt:i4>
      </vt:variant>
    </vt:vector>
  </HeadingPairs>
  <TitlesOfParts>
    <vt:vector size="290" baseType="lpstr">
      <vt:lpstr>Bitstream Vera Sans Mono</vt:lpstr>
      <vt:lpstr>Calibri</vt:lpstr>
      <vt:lpstr>Helvetica</vt:lpstr>
      <vt:lpstr>Helvetica Black</vt:lpstr>
      <vt:lpstr>Monotype Sorts</vt:lpstr>
      <vt:lpstr>Times New Roman</vt:lpstr>
      <vt:lpstr>Wingdings</vt:lpstr>
      <vt:lpstr>黑体</vt:lpstr>
      <vt:lpstr>经典楷体简</vt:lpstr>
      <vt:lpstr>楷体_GB2312</vt:lpstr>
      <vt:lpstr>宋体</vt:lpstr>
      <vt:lpstr>微软雅黑</vt:lpstr>
      <vt:lpstr>微軟正黑體</vt:lpstr>
      <vt:lpstr>幼圆</vt:lpstr>
      <vt:lpstr>Arial</vt:lpstr>
      <vt:lpstr>canway</vt:lpstr>
      <vt:lpstr>Visio</vt:lpstr>
      <vt:lpstr>Bitmap Image</vt:lpstr>
      <vt:lpstr>工作表</vt:lpstr>
      <vt:lpstr>PowerPoint 演示文稿</vt:lpstr>
      <vt:lpstr>自我介绍</vt:lpstr>
      <vt:lpstr>Python高级开发与应用培训</vt:lpstr>
      <vt:lpstr>1.Python基础课程</vt:lpstr>
      <vt:lpstr>Python的介绍----python与其它语言的区别</vt:lpstr>
      <vt:lpstr>Python的介绍----python与其它语言的区别</vt:lpstr>
      <vt:lpstr>Python的介绍----历史</vt:lpstr>
      <vt:lpstr>Python的介绍----运用领域</vt:lpstr>
      <vt:lpstr>Python的介绍----优点</vt:lpstr>
      <vt:lpstr>Python的介绍----优点</vt:lpstr>
      <vt:lpstr>Python的介绍----语法特点</vt:lpstr>
      <vt:lpstr>Python的介绍----安装python</vt:lpstr>
      <vt:lpstr>Python的介绍----安装python</vt:lpstr>
      <vt:lpstr>Python的介绍----python启动</vt:lpstr>
      <vt:lpstr>面向对象编程</vt:lpstr>
      <vt:lpstr>面向对象编程</vt:lpstr>
      <vt:lpstr>面向对象编程</vt:lpstr>
      <vt:lpstr>典型的python文件结构</vt:lpstr>
      <vt:lpstr>模块</vt:lpstr>
      <vt:lpstr>模块(续)</vt:lpstr>
      <vt:lpstr>模块(续)</vt:lpstr>
      <vt:lpstr>Python的基本使用</vt:lpstr>
      <vt:lpstr>Python的基本使用----变量，表达式，语句</vt:lpstr>
      <vt:lpstr>字符串类型</vt:lpstr>
      <vt:lpstr>字符串类型的操作符</vt:lpstr>
      <vt:lpstr>字符串类型的内建函数</vt:lpstr>
      <vt:lpstr>字符串类型的相关模块</vt:lpstr>
      <vt:lpstr>Python的基本使用----字符串</vt:lpstr>
      <vt:lpstr>Python的基本使用----列表（list）</vt:lpstr>
      <vt:lpstr>Python的基本使用----列表（list）</vt:lpstr>
      <vt:lpstr>Python的基本使用----序列</vt:lpstr>
      <vt:lpstr>Python的基本使用----字典(dict)</vt:lpstr>
      <vt:lpstr>Python的基本使用----条件语句</vt:lpstr>
      <vt:lpstr>文件相关</vt:lpstr>
      <vt:lpstr>文件相关</vt:lpstr>
      <vt:lpstr>异常</vt:lpstr>
      <vt:lpstr>检测和处理异常</vt:lpstr>
      <vt:lpstr>检测和处理异常</vt:lpstr>
      <vt:lpstr>检测和处理异常</vt:lpstr>
      <vt:lpstr>Python使用线程</vt:lpstr>
      <vt:lpstr>Python使用线程</vt:lpstr>
      <vt:lpstr>简单的同步</vt:lpstr>
      <vt:lpstr>条件同步</vt:lpstr>
      <vt:lpstr>同步队列 </vt:lpstr>
      <vt:lpstr>Python socket 模块</vt:lpstr>
      <vt:lpstr>SocketServer 模块</vt:lpstr>
      <vt:lpstr>创建和销毁 socket</vt:lpstr>
      <vt:lpstr>Socket 地址</vt:lpstr>
      <vt:lpstr>服务器 socket</vt:lpstr>
      <vt:lpstr>异步 I/O</vt:lpstr>
      <vt:lpstr>2.Python数据挖掘基础</vt:lpstr>
      <vt:lpstr>参考书</vt:lpstr>
      <vt:lpstr>为什么进行数据挖掘？ 商业观点</vt:lpstr>
      <vt:lpstr>数据挖掘在银行业的应用</vt:lpstr>
      <vt:lpstr>PowerPoint 演示文稿</vt:lpstr>
      <vt:lpstr>数据挖掘的起源</vt:lpstr>
      <vt:lpstr> 数据挖掘方法论—项目顺利实施的保证</vt:lpstr>
      <vt:lpstr>商业理解</vt:lpstr>
      <vt:lpstr>数据理解</vt:lpstr>
      <vt:lpstr>数据准备</vt:lpstr>
      <vt:lpstr>建立模型</vt:lpstr>
      <vt:lpstr>模型评估</vt:lpstr>
      <vt:lpstr>结果发布</vt:lpstr>
      <vt:lpstr>数据挖掘技术的分类</vt:lpstr>
      <vt:lpstr>数据挖掘的典型结果——金融</vt:lpstr>
      <vt:lpstr>数据挖掘的典型结果——电信</vt:lpstr>
      <vt:lpstr>数据挖掘的典型结果——零售</vt:lpstr>
      <vt:lpstr>数据挖掘的典型结果——制造业</vt:lpstr>
      <vt:lpstr>数据挖掘的典型结果——政府</vt:lpstr>
      <vt:lpstr>Python 数据挖掘工具包:Numpy</vt:lpstr>
      <vt:lpstr>Python 数据挖掘工具包:SciPy</vt:lpstr>
      <vt:lpstr>Python 数据挖掘工具包:Scikit-Learn</vt:lpstr>
      <vt:lpstr>特征工程方案</vt:lpstr>
      <vt:lpstr>特征处理－数据清洗</vt:lpstr>
      <vt:lpstr>数据清洗——处理空缺值</vt:lpstr>
      <vt:lpstr>数据清洗——处理空缺值</vt:lpstr>
      <vt:lpstr>PowerPoint 演示文稿</vt:lpstr>
      <vt:lpstr>数据变换——数据概化</vt:lpstr>
      <vt:lpstr>数据变换－离散化</vt:lpstr>
      <vt:lpstr>数据变换——规范化</vt:lpstr>
      <vt:lpstr>最小-最大规范化</vt:lpstr>
      <vt:lpstr>最小-最大规范化</vt:lpstr>
      <vt:lpstr>零-均值规范化（z-score规范化）</vt:lpstr>
      <vt:lpstr>零-均值规范化（z-score规范化）</vt:lpstr>
      <vt:lpstr>小数定标规范化</vt:lpstr>
      <vt:lpstr>小数定标规范化</vt:lpstr>
      <vt:lpstr>特征降维－高有什么不好</vt:lpstr>
      <vt:lpstr>特征降维的常用方法</vt:lpstr>
      <vt:lpstr>特征选择－一般过程</vt:lpstr>
      <vt:lpstr>分类和预测---示例</vt:lpstr>
      <vt:lpstr>数据分类——一个两步过程 (1)</vt:lpstr>
      <vt:lpstr>数据分类——一个两步过程 (2)</vt:lpstr>
      <vt:lpstr>第一步——建立模型</vt:lpstr>
      <vt:lpstr>第二步——用模型进行分类</vt:lpstr>
      <vt:lpstr>决策树</vt:lpstr>
      <vt:lpstr>决策树</vt:lpstr>
      <vt:lpstr>决策树的剪枝</vt:lpstr>
      <vt:lpstr>决策树优点</vt:lpstr>
      <vt:lpstr>决策树缺点</vt:lpstr>
      <vt:lpstr>决策树相关理论</vt:lpstr>
      <vt:lpstr>决策树相关理论</vt:lpstr>
      <vt:lpstr>决策树相关理论</vt:lpstr>
      <vt:lpstr>决策树相关理论</vt:lpstr>
      <vt:lpstr>停止条件</vt:lpstr>
      <vt:lpstr>过渡拟合</vt:lpstr>
      <vt:lpstr>过渡拟合</vt:lpstr>
      <vt:lpstr>优化方案</vt:lpstr>
      <vt:lpstr>决策树相关算法</vt:lpstr>
      <vt:lpstr>贝叶斯算法</vt:lpstr>
      <vt:lpstr>贝叶斯算法</vt:lpstr>
      <vt:lpstr>朴素贝叶斯分类</vt:lpstr>
      <vt:lpstr>朴素贝叶斯分类</vt:lpstr>
      <vt:lpstr>朴素贝叶斯分类实例：检测SNS社区中不真实账号</vt:lpstr>
      <vt:lpstr>朴素贝叶斯分类实例：检测SNS社区中不真实账号</vt:lpstr>
      <vt:lpstr>朴素贝叶斯分类实例：检测SNS社区中不真实账号</vt:lpstr>
      <vt:lpstr>朴素贝叶斯分类实例：检测SNS社区中不真实账号</vt:lpstr>
      <vt:lpstr>朴素贝叶斯分类实例：检测SNS社区中不真实账号</vt:lpstr>
      <vt:lpstr>Bagging-RandomForest</vt:lpstr>
      <vt:lpstr>增强模型-Adaboost 有权重</vt:lpstr>
      <vt:lpstr>朴素贝叶斯分类优点</vt:lpstr>
      <vt:lpstr>朴素贝叶斯分类缺点</vt:lpstr>
      <vt:lpstr>逻辑回归</vt:lpstr>
      <vt:lpstr>逻辑回归</vt:lpstr>
      <vt:lpstr>逻辑回归</vt:lpstr>
      <vt:lpstr>逻辑回归</vt:lpstr>
      <vt:lpstr>逻辑回归</vt:lpstr>
      <vt:lpstr>逻辑回归</vt:lpstr>
      <vt:lpstr>逻辑回归</vt:lpstr>
      <vt:lpstr> 模型的评价</vt:lpstr>
      <vt:lpstr> 模型的评价</vt:lpstr>
      <vt:lpstr> 模型的评价</vt:lpstr>
      <vt:lpstr>逻辑回归优缺点</vt:lpstr>
      <vt:lpstr>神经网络</vt:lpstr>
      <vt:lpstr>神经网络</vt:lpstr>
      <vt:lpstr>神经网络</vt:lpstr>
      <vt:lpstr>神经网络</vt:lpstr>
      <vt:lpstr>聚类算法</vt:lpstr>
      <vt:lpstr>聚类算法</vt:lpstr>
      <vt:lpstr>聚类要求</vt:lpstr>
      <vt:lpstr>算法分类</vt:lpstr>
      <vt:lpstr>算法分类</vt:lpstr>
      <vt:lpstr>密度算法</vt:lpstr>
      <vt:lpstr>K-MEANS</vt:lpstr>
      <vt:lpstr>K-MEANS</vt:lpstr>
      <vt:lpstr>K-MEANS有缺点</vt:lpstr>
      <vt:lpstr>层次聚类</vt:lpstr>
      <vt:lpstr>层次聚类</vt:lpstr>
      <vt:lpstr>层次聚类</vt:lpstr>
      <vt:lpstr>层次聚类</vt:lpstr>
      <vt:lpstr>回归分析</vt:lpstr>
      <vt:lpstr>回归分析</vt:lpstr>
      <vt:lpstr>回归分析</vt:lpstr>
      <vt:lpstr>回归分析</vt:lpstr>
      <vt:lpstr>Linear Regression线性回归</vt:lpstr>
      <vt:lpstr>Linear Regression线性回归</vt:lpstr>
      <vt:lpstr>Linear Regression线性回归</vt:lpstr>
      <vt:lpstr>Logistic Regression逻辑回归</vt:lpstr>
      <vt:lpstr>Logistic Regression逻辑回归</vt:lpstr>
      <vt:lpstr>Polynomial Regression多项式回归</vt:lpstr>
      <vt:lpstr>Polynomial Regression多项式回归</vt:lpstr>
      <vt:lpstr>Stepwise Regression逐步回归</vt:lpstr>
      <vt:lpstr>回归分析优缺点</vt:lpstr>
      <vt:lpstr>回归分析优缺点</vt:lpstr>
      <vt:lpstr>如何正确选择回归模型</vt:lpstr>
      <vt:lpstr>回归模型检验</vt:lpstr>
      <vt:lpstr>回归模型检验</vt:lpstr>
      <vt:lpstr>回归模型检验</vt:lpstr>
      <vt:lpstr>3.Python数据实战</vt:lpstr>
      <vt:lpstr>航空公司客户价值分析</vt:lpstr>
      <vt:lpstr>航空公司客户价值分析</vt:lpstr>
      <vt:lpstr>航空公司客户价值分析</vt:lpstr>
      <vt:lpstr>航空公司客户价值分析</vt:lpstr>
      <vt:lpstr>航空公司客户价值分析</vt:lpstr>
      <vt:lpstr>航空公司客户价值分析</vt:lpstr>
      <vt:lpstr>航空公司客户价值分析</vt:lpstr>
      <vt:lpstr>航空公司客户价值分析</vt:lpstr>
      <vt:lpstr>航空公司客户价值分析</vt:lpstr>
      <vt:lpstr>航空公司客户价值分析</vt:lpstr>
      <vt:lpstr>航空公司客户价值分析</vt:lpstr>
      <vt:lpstr>航空公司客户价值分析</vt:lpstr>
      <vt:lpstr>航空公司客户价值分析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电子上午网站用户行为分析及服务推荐</vt:lpstr>
      <vt:lpstr>电力窃漏电用户自动识别</vt:lpstr>
      <vt:lpstr>电力窃漏电用户自动识别</vt:lpstr>
      <vt:lpstr>电力窃漏电用户自动识别</vt:lpstr>
      <vt:lpstr>电力窃漏电用户自动识别</vt:lpstr>
      <vt:lpstr>电力窃漏电用户自动识别</vt:lpstr>
      <vt:lpstr>电力窃漏电用户自动识别</vt:lpstr>
      <vt:lpstr>电力窃漏电用户自动识别</vt:lpstr>
      <vt:lpstr>电力窃漏电用户自动识别</vt:lpstr>
      <vt:lpstr>电力窃漏电用户自动识别</vt:lpstr>
      <vt:lpstr>电力窃漏电用户自动识别</vt:lpstr>
      <vt:lpstr>电力窃漏电用户自动识别</vt:lpstr>
      <vt:lpstr>电力窃漏电用户自动识别</vt:lpstr>
      <vt:lpstr>电力窃漏电用户自动识别</vt:lpstr>
      <vt:lpstr>电力窃漏电用户自动识别</vt:lpstr>
      <vt:lpstr>电量趋势下降指标</vt:lpstr>
      <vt:lpstr>线损率</vt:lpstr>
      <vt:lpstr>电力窃漏电用户自动识别</vt:lpstr>
      <vt:lpstr>电力窃漏电用户自动识别</vt:lpstr>
      <vt:lpstr>电力窃漏电用户自动识别</vt:lpstr>
      <vt:lpstr>PowerPoint 演示文稿</vt:lpstr>
      <vt:lpstr>PowerPoint 演示文稿</vt:lpstr>
      <vt:lpstr>PowerPoint 演示文稿</vt:lpstr>
      <vt:lpstr>PowerPoint 演示文稿</vt:lpstr>
      <vt:lpstr>银行违约客户分析：采用逻辑回归算法</vt:lpstr>
      <vt:lpstr>银行违约客户分析：采用逻辑回归算法</vt:lpstr>
      <vt:lpstr>银行违约客户分析：采用逻辑回归算法</vt:lpstr>
      <vt:lpstr>银行违约客户分析：采用逻辑回归算法</vt:lpstr>
      <vt:lpstr>银行违约客户分析：采用逻辑回归算法</vt:lpstr>
      <vt:lpstr>银行违约客户分析：采用逻辑回归算法</vt:lpstr>
      <vt:lpstr>银行违约客户分析：采用逻辑回归算法</vt:lpstr>
      <vt:lpstr>银行信用卡评分模型</vt:lpstr>
      <vt:lpstr>银行信用卡评分模型</vt:lpstr>
      <vt:lpstr>银行信用卡评分模型</vt:lpstr>
      <vt:lpstr>银行信用卡评分模型</vt:lpstr>
      <vt:lpstr>银行信用卡评分模型</vt:lpstr>
      <vt:lpstr>银行用户营销响应模型：判断用户是否会对贷款有响应 </vt:lpstr>
      <vt:lpstr>银行信用卡评分模型</vt:lpstr>
      <vt:lpstr>银行信用卡评分模型</vt:lpstr>
      <vt:lpstr>银行信用卡评分模型</vt:lpstr>
      <vt:lpstr>银行信用卡评分模型</vt:lpstr>
      <vt:lpstr>银行信用卡评分模型</vt:lpstr>
      <vt:lpstr>银行信用卡评分模型</vt:lpstr>
      <vt:lpstr>银行信用卡评分模型</vt:lpstr>
      <vt:lpstr>银行信用卡评分模型</vt:lpstr>
      <vt:lpstr>银行信用卡评分模型</vt:lpstr>
      <vt:lpstr>银行信用卡评分模型</vt:lpstr>
      <vt:lpstr>银行信用卡评分模型</vt:lpstr>
      <vt:lpstr>银行信用卡评分模型</vt:lpstr>
      <vt:lpstr>银行信用卡评分模型</vt:lpstr>
      <vt:lpstr>银行信用卡评分模型</vt:lpstr>
      <vt:lpstr>银行信用卡评分模型</vt:lpstr>
      <vt:lpstr>银行信用卡评分模型</vt:lpstr>
      <vt:lpstr>银行信用卡评分模型</vt:lpstr>
      <vt:lpstr>营销管理理论</vt:lpstr>
      <vt:lpstr>客户生命周期管理模型</vt:lpstr>
      <vt:lpstr>精准营销</vt:lpstr>
      <vt:lpstr>精准营销</vt:lpstr>
      <vt:lpstr>精准营销</vt:lpstr>
      <vt:lpstr>精准营销</vt:lpstr>
      <vt:lpstr>精准营销</vt:lpstr>
      <vt:lpstr>银行用户营销响应模型：判断用户是否会对贷款有响应 </vt:lpstr>
      <vt:lpstr>银行用户营销响应模型：判断用户是否会对贷款有响应 </vt:lpstr>
      <vt:lpstr>银行用户营销响应模型：判断用户是否会对贷款有响应 </vt:lpstr>
      <vt:lpstr>银行用户营销响应模型：判断用户是否会对贷款有响应 </vt:lpstr>
      <vt:lpstr>银行用户营销响应模型：判断用户是否会对贷款有响应 </vt:lpstr>
      <vt:lpstr>银行用户营销响应模型：判断用户是否会对贷款有响应 </vt:lpstr>
      <vt:lpstr>银行用户营销响应模型：判断用户是否会对贷款有响应 </vt:lpstr>
      <vt:lpstr>银行用户细分实现：采用聚类算法</vt:lpstr>
      <vt:lpstr>银行用户细分实现：采用聚类算法</vt:lpstr>
      <vt:lpstr>银行用户细分实现：采用聚类算法</vt:lpstr>
      <vt:lpstr>客户流失预警</vt:lpstr>
      <vt:lpstr>客户流失预警</vt:lpstr>
      <vt:lpstr>客户流失预警</vt:lpstr>
    </vt:vector>
  </TitlesOfParts>
  <Company>Lenovo.com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云计算大数据架构实践                  ——云计算培训</dc:title>
  <dc:creator>Jack XH1 Qian</dc:creator>
  <cp:lastModifiedBy>Microsoft Office 用户</cp:lastModifiedBy>
  <cp:revision>1304</cp:revision>
  <cp:lastPrinted>2015-01-23T05:23:25Z</cp:lastPrinted>
  <dcterms:created xsi:type="dcterms:W3CDTF">2014-11-11T04:38:47Z</dcterms:created>
  <dcterms:modified xsi:type="dcterms:W3CDTF">2018-08-08T09:13:15Z</dcterms:modified>
</cp:coreProperties>
</file>